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charts/chart13.xml" ContentType="application/vnd.openxmlformats-officedocument.drawingml.chart+xml"/>
  <Override PartName="/ppt/charts/chart24.xml" ContentType="application/vnd.openxmlformats-officedocument.drawingml.chart+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charts/chart7.xml" ContentType="application/vnd.openxmlformats-officedocument.drawingml.chart+xml"/>
  <Override PartName="/ppt/charts/chart20.xml" ContentType="application/vnd.openxmlformats-officedocument.drawingml.chart+xml"/>
  <Override PartName="/ppt/theme/themeOverride17.xml" ContentType="application/vnd.openxmlformats-officedocument.themeOverride+xml"/>
  <Override PartName="/ppt/notesSlides/notesSlide30.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9.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theme/themeOverride2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rawings/drawing1.xml" ContentType="application/vnd.openxmlformats-officedocument.drawingml.chartshapes+xml"/>
  <Override PartName="/ppt/theme/themeOverride6.xml" ContentType="application/vnd.openxmlformats-officedocument.themeOverride+xml"/>
  <Override PartName="/ppt/notesSlides/notesSlide19.xml" ContentType="application/vnd.openxmlformats-officedocument.presentationml.notesSl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theme/themeOverride4.xml" ContentType="application/vnd.openxmlformats-officedocument.themeOverride+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charts/chart23.xml" ContentType="application/vnd.openxmlformats-officedocument.drawingml.chart+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theme/themeOverride18.xml" ContentType="application/vnd.openxmlformats-officedocument.themeOverr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theme/themeOverride16.xml" ContentType="application/vnd.openxmlformats-officedocument.themeOverride+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ppt/theme/themeOverride9.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theme/themeOverride7.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theme/themeOverride10.xml" ContentType="application/vnd.openxmlformats-officedocument.themeOverride+xml"/>
  <Override PartName="/ppt/charts/chart19.xml" ContentType="application/vnd.openxmlformats-officedocument.drawingml.char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Override PartName="/ppt/charts/chart26.xml" ContentType="application/vnd.openxmlformats-officedocument.drawingml.chart+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charts/chart15.xml" ContentType="application/vnd.openxmlformats-officedocument.drawingml.char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theme/themeOverride19.xml" ContentType="application/vnd.openxmlformats-officedocument.themeOverr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theme/themeOverride15.xml" ContentType="application/vnd.openxmlformats-officedocument.themeOverride+xml"/>
  <Override PartName="/ppt/slides/slide7.xml" ContentType="application/vnd.openxmlformats-officedocument.presentationml.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22.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6" r:id="rId1"/>
  </p:sldMasterIdLst>
  <p:notesMasterIdLst>
    <p:notesMasterId r:id="rId38"/>
  </p:notesMasterIdLst>
  <p:sldIdLst>
    <p:sldId id="286" r:id="rId2"/>
    <p:sldId id="287" r:id="rId3"/>
    <p:sldId id="288" r:id="rId4"/>
    <p:sldId id="289" r:id="rId5"/>
    <p:sldId id="290" r:id="rId6"/>
    <p:sldId id="291" r:id="rId7"/>
    <p:sldId id="292" r:id="rId8"/>
    <p:sldId id="257" r:id="rId9"/>
    <p:sldId id="258" r:id="rId10"/>
    <p:sldId id="259" r:id="rId11"/>
    <p:sldId id="260" r:id="rId12"/>
    <p:sldId id="261" r:id="rId13"/>
    <p:sldId id="262" r:id="rId14"/>
    <p:sldId id="266" r:id="rId15"/>
    <p:sldId id="269" r:id="rId16"/>
    <p:sldId id="270" r:id="rId17"/>
    <p:sldId id="271" r:id="rId18"/>
    <p:sldId id="272" r:id="rId19"/>
    <p:sldId id="273" r:id="rId20"/>
    <p:sldId id="274" r:id="rId21"/>
    <p:sldId id="275" r:id="rId22"/>
    <p:sldId id="276" r:id="rId23"/>
    <p:sldId id="267" r:id="rId24"/>
    <p:sldId id="263" r:id="rId25"/>
    <p:sldId id="264" r:id="rId26"/>
    <p:sldId id="265" r:id="rId27"/>
    <p:sldId id="277" r:id="rId28"/>
    <p:sldId id="278" r:id="rId29"/>
    <p:sldId id="279" r:id="rId30"/>
    <p:sldId id="280" r:id="rId31"/>
    <p:sldId id="293" r:id="rId32"/>
    <p:sldId id="282" r:id="rId33"/>
    <p:sldId id="283" r:id="rId34"/>
    <p:sldId id="284" r:id="rId35"/>
    <p:sldId id="294" r:id="rId36"/>
    <p:sldId id="285" r:id="rId37"/>
  </p:sldIdLst>
  <p:sldSz cx="9906000" cy="6858000" type="A4"/>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A3E"/>
    <a:srgbClr val="B5F1FD"/>
    <a:srgbClr val="4D9A00"/>
    <a:srgbClr val="E6FAFE"/>
    <a:srgbClr val="6D9802"/>
    <a:srgbClr val="BC7C3C"/>
    <a:srgbClr val="007635"/>
    <a:srgbClr val="B900CC"/>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4624" autoAdjust="0"/>
  </p:normalViewPr>
  <p:slideViewPr>
    <p:cSldViewPr>
      <p:cViewPr>
        <p:scale>
          <a:sx n="100" d="100"/>
          <a:sy n="100" d="100"/>
        </p:scale>
        <p:origin x="-1086" y="-25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8.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9.xml"/></Relationships>
</file>

<file path=ppt/charts/_rels/chart12.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0.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1.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2.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3.xml"/></Relationships>
</file>

<file path=ppt/charts/_rels/chart16.xml.rels><?xml version="1.0" encoding="UTF-8" standalone="yes"?>
<Relationships xmlns="http://schemas.openxmlformats.org/package/2006/relationships"><Relationship Id="rId1" Type="http://schemas.openxmlformats.org/officeDocument/2006/relationships/oleObject" Target="file:///C:\Users\Utente\Desktop\paolo\Sicve\2013\pag_23\DatiPatologiePerRegione.xls" TargetMode="External"/></Relationships>
</file>

<file path=ppt/charts/_rels/chart17.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1" Type="http://schemas.openxmlformats.org/officeDocument/2006/relationships/oleObject" Target="file:///C:\Users\Utente\Desktop\paolo\Sicve\2013\Book12_1-2-3-4-6-7-8-11.xls" TargetMode="Externa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1.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7.xml"/></Relationships>
</file>

<file path=ppt/charts/_rels/chart22.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8.xml"/></Relationships>
</file>

<file path=ppt/charts/_rels/chart23.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19.xml"/></Relationships>
</file>

<file path=ppt/charts/_rels/chart24.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20.xml"/></Relationships>
</file>

<file path=ppt/charts/_rels/chart25.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21.xml"/></Relationships>
</file>

<file path=ppt/charts/_rels/chart26.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2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Utente\Desktop\paolo\Sicve\2013\Book12_1-2-3-4-6-7-8-11.xls"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C:\Users\Utente\Desktop\paolo\Sicve\2013\Book12_1-2-3-4-6-7-8-11.xls"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C:\Users\Utente\Desktop\paolo\Sicve\2013\Book12_1-2-3-4-6-7-8-11.xls"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2" Type="http://schemas.openxmlformats.org/officeDocument/2006/relationships/oleObject" Target="file:///C:\Users\Utente\Desktop\paolo\Sicve\2013\13.xls"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style val="26"/>
  <c:chart>
    <c:autoTitleDeleted val="1"/>
    <c:plotArea>
      <c:layout/>
      <c:barChart>
        <c:barDir val="col"/>
        <c:grouping val="clustered"/>
        <c:ser>
          <c:idx val="0"/>
          <c:order val="0"/>
          <c:tx>
            <c:strRef>
              <c:f>Sheet1!$B$1</c:f>
              <c:strCache>
                <c:ptCount val="1"/>
                <c:pt idx="0">
                  <c:v>N° Centri</c:v>
                </c:pt>
              </c:strCache>
            </c:strRef>
          </c:tx>
          <c:cat>
            <c:numRef>
              <c:f>Sheet1!$A$2:$A$15</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Sheet1!$B$2:$B$15</c:f>
              <c:numCache>
                <c:formatCode>General</c:formatCode>
                <c:ptCount val="14"/>
                <c:pt idx="0">
                  <c:v>5</c:v>
                </c:pt>
                <c:pt idx="1">
                  <c:v>18</c:v>
                </c:pt>
                <c:pt idx="2">
                  <c:v>61</c:v>
                </c:pt>
                <c:pt idx="3">
                  <c:v>53</c:v>
                </c:pt>
                <c:pt idx="4">
                  <c:v>61</c:v>
                </c:pt>
                <c:pt idx="5">
                  <c:v>62</c:v>
                </c:pt>
                <c:pt idx="6">
                  <c:v>85</c:v>
                </c:pt>
                <c:pt idx="7">
                  <c:v>87</c:v>
                </c:pt>
                <c:pt idx="8">
                  <c:v>89</c:v>
                </c:pt>
                <c:pt idx="9">
                  <c:v>94</c:v>
                </c:pt>
                <c:pt idx="10">
                  <c:v>81</c:v>
                </c:pt>
                <c:pt idx="11">
                  <c:v>63</c:v>
                </c:pt>
                <c:pt idx="12">
                  <c:v>45</c:v>
                </c:pt>
                <c:pt idx="13">
                  <c:v>41</c:v>
                </c:pt>
              </c:numCache>
            </c:numRef>
          </c:val>
        </c:ser>
        <c:dLbls>
          <c:showVal val="1"/>
        </c:dLbls>
        <c:gapWidth val="75"/>
        <c:axId val="144013184"/>
        <c:axId val="144014720"/>
      </c:barChart>
      <c:catAx>
        <c:axId val="144013184"/>
        <c:scaling>
          <c:orientation val="minMax"/>
        </c:scaling>
        <c:axPos val="b"/>
        <c:numFmt formatCode="General" sourceLinked="1"/>
        <c:majorTickMark val="none"/>
        <c:tickLblPos val="nextTo"/>
        <c:crossAx val="144014720"/>
        <c:crosses val="autoZero"/>
        <c:auto val="1"/>
        <c:lblAlgn val="ctr"/>
        <c:lblOffset val="100"/>
      </c:catAx>
      <c:valAx>
        <c:axId val="144014720"/>
        <c:scaling>
          <c:orientation val="minMax"/>
        </c:scaling>
        <c:axPos val="l"/>
        <c:numFmt formatCode="General" sourceLinked="1"/>
        <c:majorTickMark val="none"/>
        <c:tickLblPos val="nextTo"/>
        <c:crossAx val="144013184"/>
        <c:crosses val="autoZero"/>
        <c:crossBetween val="between"/>
      </c:valAx>
    </c:plotArea>
    <c:plotVisOnly val="1"/>
  </c:chart>
  <c:spPr>
    <a:solidFill>
      <a:prstClr val="white">
        <a:alpha val="60000"/>
      </a:prstClr>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8.3051545640128566E-2"/>
          <c:w val="0.75376145198831535"/>
          <c:h val="0.83308398950131157"/>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'17'!$A$1:$A$6</c:f>
              <c:strCache>
                <c:ptCount val="6"/>
                <c:pt idx="0">
                  <c:v>OK</c:v>
                </c:pt>
                <c:pt idx="1">
                  <c:v>COMPLICANZE LOCALI VASCOLARI</c:v>
                </c:pt>
                <c:pt idx="2">
                  <c:v>COMPLICANZE LOCALI NON VASCOLARI</c:v>
                </c:pt>
                <c:pt idx="3">
                  <c:v>COMPLICANZE VASCOLARI ISCHEMICHE TARDIVE</c:v>
                </c:pt>
                <c:pt idx="4">
                  <c:v>COMPLICANZE SISTEMICHE NON VASCOLARI</c:v>
                </c:pt>
                <c:pt idx="5">
                  <c:v>EXITUS</c:v>
                </c:pt>
              </c:strCache>
            </c:strRef>
          </c:cat>
          <c:val>
            <c:numRef>
              <c:f>'17'!$B$1:$B$6</c:f>
              <c:numCache>
                <c:formatCode>General</c:formatCode>
                <c:ptCount val="6"/>
                <c:pt idx="0">
                  <c:v>2486</c:v>
                </c:pt>
                <c:pt idx="1">
                  <c:v>59</c:v>
                </c:pt>
                <c:pt idx="2">
                  <c:v>49</c:v>
                </c:pt>
                <c:pt idx="3">
                  <c:v>48</c:v>
                </c:pt>
                <c:pt idx="4">
                  <c:v>31</c:v>
                </c:pt>
                <c:pt idx="5">
                  <c:v>31</c:v>
                </c:pt>
              </c:numCache>
            </c:numRef>
          </c:val>
        </c:ser>
        <c:ser>
          <c:idx val="1"/>
          <c:order val="1"/>
          <c:cat>
            <c:strRef>
              <c:f>'17'!$A$1:$A$6</c:f>
              <c:strCache>
                <c:ptCount val="6"/>
                <c:pt idx="0">
                  <c:v>OK</c:v>
                </c:pt>
                <c:pt idx="1">
                  <c:v>COMPLICANZE LOCALI VASCOLARI</c:v>
                </c:pt>
                <c:pt idx="2">
                  <c:v>COMPLICANZE LOCALI NON VASCOLARI</c:v>
                </c:pt>
                <c:pt idx="3">
                  <c:v>COMPLICANZE VASCOLARI ISCHEMICHE TARDIVE</c:v>
                </c:pt>
                <c:pt idx="4">
                  <c:v>COMPLICANZE SISTEMICHE NON VASCOLARI</c:v>
                </c:pt>
                <c:pt idx="5">
                  <c:v>EXITUS</c:v>
                </c:pt>
              </c:strCache>
            </c:strRef>
          </c:cat>
          <c:val>
            <c:numRef>
              <c:f>'17'!$C$1:$C$6</c:f>
              <c:numCache>
                <c:formatCode>General</c:formatCode>
                <c:ptCount val="6"/>
                <c:pt idx="0">
                  <c:v>91.6</c:v>
                </c:pt>
                <c:pt idx="1">
                  <c:v>2.2000000000000002</c:v>
                </c:pt>
                <c:pt idx="2">
                  <c:v>1.8</c:v>
                </c:pt>
                <c:pt idx="3">
                  <c:v>1.8</c:v>
                </c:pt>
                <c:pt idx="4">
                  <c:v>1.1000000000000001</c:v>
                </c:pt>
                <c:pt idx="5">
                  <c:v>1.1000000000000001</c:v>
                </c:pt>
              </c:numCache>
            </c:numRef>
          </c:val>
        </c:ser>
        <c:ser>
          <c:idx val="2"/>
          <c:order val="2"/>
          <c:cat>
            <c:strRef>
              <c:f>'17'!$A$1:$A$6</c:f>
              <c:strCache>
                <c:ptCount val="6"/>
                <c:pt idx="0">
                  <c:v>OK</c:v>
                </c:pt>
                <c:pt idx="1">
                  <c:v>COMPLICANZE LOCALI VASCOLARI</c:v>
                </c:pt>
                <c:pt idx="2">
                  <c:v>COMPLICANZE LOCALI NON VASCOLARI</c:v>
                </c:pt>
                <c:pt idx="3">
                  <c:v>COMPLICANZE VASCOLARI ISCHEMICHE TARDIVE</c:v>
                </c:pt>
                <c:pt idx="4">
                  <c:v>COMPLICANZE SISTEMICHE NON VASCOLARI</c:v>
                </c:pt>
                <c:pt idx="5">
                  <c:v>EXITUS</c:v>
                </c:pt>
              </c:strCache>
            </c:strRef>
          </c:cat>
          <c:val>
            <c:numRef>
              <c:f>'17'!$D$1:$D$6</c:f>
              <c:numCache>
                <c:formatCode>General</c:formatCode>
                <c:ptCount val="6"/>
                <c:pt idx="0">
                  <c:v>91.9</c:v>
                </c:pt>
                <c:pt idx="1">
                  <c:v>2.2000000000000002</c:v>
                </c:pt>
                <c:pt idx="2">
                  <c:v>1.8</c:v>
                </c:pt>
                <c:pt idx="3">
                  <c:v>1.8</c:v>
                </c:pt>
                <c:pt idx="4">
                  <c:v>1.1000000000000001</c:v>
                </c:pt>
                <c:pt idx="5">
                  <c:v>1.1000000000000001</c:v>
                </c:pt>
              </c:numCache>
            </c:numRef>
          </c:val>
        </c:ser>
        <c:ser>
          <c:idx val="3"/>
          <c:order val="3"/>
          <c:cat>
            <c:strRef>
              <c:f>'17'!$A$1:$A$6</c:f>
              <c:strCache>
                <c:ptCount val="6"/>
                <c:pt idx="0">
                  <c:v>OK</c:v>
                </c:pt>
                <c:pt idx="1">
                  <c:v>COMPLICANZE LOCALI VASCOLARI</c:v>
                </c:pt>
                <c:pt idx="2">
                  <c:v>COMPLICANZE LOCALI NON VASCOLARI</c:v>
                </c:pt>
                <c:pt idx="3">
                  <c:v>COMPLICANZE VASCOLARI ISCHEMICHE TARDIVE</c:v>
                </c:pt>
                <c:pt idx="4">
                  <c:v>COMPLICANZE SISTEMICHE NON VASCOLARI</c:v>
                </c:pt>
                <c:pt idx="5">
                  <c:v>EXITUS</c:v>
                </c:pt>
              </c:strCache>
            </c:strRef>
          </c:cat>
          <c:val>
            <c:numRef>
              <c:f>'17'!$E$1:$E$6</c:f>
              <c:numCache>
                <c:formatCode>General</c:formatCode>
                <c:ptCount val="6"/>
                <c:pt idx="0">
                  <c:v>91.9</c:v>
                </c:pt>
                <c:pt idx="1">
                  <c:v>94.1</c:v>
                </c:pt>
                <c:pt idx="2">
                  <c:v>95.9</c:v>
                </c:pt>
                <c:pt idx="3">
                  <c:v>97.7</c:v>
                </c:pt>
                <c:pt idx="4">
                  <c:v>98.9</c:v>
                </c:pt>
                <c:pt idx="5">
                  <c:v>100</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7005869058034484"/>
          <c:w val="0.33805031446540906"/>
          <c:h val="0.50230314960629863"/>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5.9903397491980183E-2"/>
          <c:w val="0.75376145198831535"/>
          <c:h val="0.837713619130942"/>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'18'!$B$5:$B$10</c:f>
              <c:strCache>
                <c:ptCount val="6"/>
                <c:pt idx="0">
                  <c:v>OK</c:v>
                </c:pt>
                <c:pt idx="1">
                  <c:v>COMPLICANZE LOCALI VASCOLARI</c:v>
                </c:pt>
                <c:pt idx="2">
                  <c:v>COMPLICANZE VASCOLARI ISCHEMICHE TARDIVE</c:v>
                </c:pt>
                <c:pt idx="3">
                  <c:v>EXITUS</c:v>
                </c:pt>
                <c:pt idx="4">
                  <c:v>COMPLICANZE SISTEMICHE NON VASCOLARI</c:v>
                </c:pt>
                <c:pt idx="5">
                  <c:v>COMPLICANZE LOCALI NON VASCOLARI</c:v>
                </c:pt>
              </c:strCache>
            </c:strRef>
          </c:cat>
          <c:val>
            <c:numRef>
              <c:f>'18'!$C$5:$C$10</c:f>
              <c:numCache>
                <c:formatCode>General</c:formatCode>
                <c:ptCount val="6"/>
                <c:pt idx="0">
                  <c:v>1249</c:v>
                </c:pt>
                <c:pt idx="1">
                  <c:v>26</c:v>
                </c:pt>
                <c:pt idx="2">
                  <c:v>18</c:v>
                </c:pt>
                <c:pt idx="3">
                  <c:v>9</c:v>
                </c:pt>
                <c:pt idx="4">
                  <c:v>7</c:v>
                </c:pt>
                <c:pt idx="5">
                  <c:v>6</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4228091280256641"/>
          <c:w val="0.33974358974358981"/>
          <c:h val="0.72558508311461067"/>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2.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5.9903397491980183E-2"/>
          <c:w val="0.7490444708562376"/>
          <c:h val="0.8284543598716825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'19'!$B$5:$B$10</c:f>
              <c:strCache>
                <c:ptCount val="6"/>
                <c:pt idx="0">
                  <c:v>OK</c:v>
                </c:pt>
                <c:pt idx="1">
                  <c:v>COMPLICANZE LOCALI NON VASCOLARI</c:v>
                </c:pt>
                <c:pt idx="2">
                  <c:v>COMPLICANZE LOCALI VASCOLARI</c:v>
                </c:pt>
                <c:pt idx="3">
                  <c:v>COMPLICANZE VASCOLARI ISCHEMICHE TARDIVE</c:v>
                </c:pt>
                <c:pt idx="4">
                  <c:v>COMPLICANZE SISTEMICHE NON VASCOLARI</c:v>
                </c:pt>
                <c:pt idx="5">
                  <c:v>EXITUS</c:v>
                </c:pt>
              </c:strCache>
            </c:strRef>
          </c:cat>
          <c:val>
            <c:numRef>
              <c:f>'19'!$C$5:$C$10</c:f>
              <c:numCache>
                <c:formatCode>General</c:formatCode>
                <c:ptCount val="6"/>
                <c:pt idx="0">
                  <c:v>1229</c:v>
                </c:pt>
                <c:pt idx="1">
                  <c:v>43</c:v>
                </c:pt>
                <c:pt idx="2">
                  <c:v>33</c:v>
                </c:pt>
                <c:pt idx="3">
                  <c:v>30</c:v>
                </c:pt>
                <c:pt idx="4">
                  <c:v>24</c:v>
                </c:pt>
                <c:pt idx="5">
                  <c:v>22</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9320683872849295"/>
          <c:w val="0.33974358974358981"/>
          <c:h val="0.69780730533683288"/>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3.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5.9903397491980183E-2"/>
          <c:w val="0.7490444708562376"/>
          <c:h val="0.8284543598716825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'20'!$B$5:$B$10</c:f>
              <c:strCache>
                <c:ptCount val="6"/>
                <c:pt idx="0">
                  <c:v>OK</c:v>
                </c:pt>
                <c:pt idx="1">
                  <c:v>COMPLICANZE SISTEMICHE NON VASCOLARI</c:v>
                </c:pt>
                <c:pt idx="2">
                  <c:v>EXITUS</c:v>
                </c:pt>
                <c:pt idx="3">
                  <c:v>COMPLICANZE LOCALI VASCOLARI</c:v>
                </c:pt>
                <c:pt idx="4">
                  <c:v>COMPLICANZE LOCALI NON VASCOLARI</c:v>
                </c:pt>
                <c:pt idx="5">
                  <c:v>COMPLICANZE VASCOLARI ISCHEMICHE TARDIVE</c:v>
                </c:pt>
              </c:strCache>
            </c:strRef>
          </c:cat>
          <c:val>
            <c:numRef>
              <c:f>'20'!$C$5:$C$10</c:f>
              <c:numCache>
                <c:formatCode>General</c:formatCode>
                <c:ptCount val="6"/>
                <c:pt idx="0">
                  <c:v>1258</c:v>
                </c:pt>
                <c:pt idx="1">
                  <c:v>73</c:v>
                </c:pt>
                <c:pt idx="2">
                  <c:v>57</c:v>
                </c:pt>
                <c:pt idx="3">
                  <c:v>22</c:v>
                </c:pt>
                <c:pt idx="4">
                  <c:v>16</c:v>
                </c:pt>
                <c:pt idx="5">
                  <c:v>10</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4228091280256641"/>
          <c:w val="0.33974358974358981"/>
          <c:h val="0.61447397200350296"/>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4.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5.9903397491980183E-2"/>
          <c:w val="0.77420170356064211"/>
          <c:h val="0.8562321376494606"/>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'21'!$B$5:$B$10</c:f>
              <c:strCache>
                <c:ptCount val="6"/>
                <c:pt idx="0">
                  <c:v>OK</c:v>
                </c:pt>
                <c:pt idx="1">
                  <c:v>COMPLICANZE SISTEMICHE NON VASCOLARI</c:v>
                </c:pt>
                <c:pt idx="2">
                  <c:v>COMPLICANZE LOCALI VASCOLARI</c:v>
                </c:pt>
                <c:pt idx="3">
                  <c:v>EXITUS</c:v>
                </c:pt>
                <c:pt idx="4">
                  <c:v>COMPLICANZE LOCALI NON VASCOLARI</c:v>
                </c:pt>
                <c:pt idx="5">
                  <c:v>COMPLICANZE VASCOLARI ISCHEMICHE TARDIVE</c:v>
                </c:pt>
              </c:strCache>
            </c:strRef>
          </c:cat>
          <c:val>
            <c:numRef>
              <c:f>'21'!$C$5:$C$10</c:f>
              <c:numCache>
                <c:formatCode>General</c:formatCode>
                <c:ptCount val="6"/>
                <c:pt idx="0">
                  <c:v>838</c:v>
                </c:pt>
                <c:pt idx="1">
                  <c:v>19</c:v>
                </c:pt>
                <c:pt idx="2">
                  <c:v>16</c:v>
                </c:pt>
                <c:pt idx="3">
                  <c:v>15</c:v>
                </c:pt>
                <c:pt idx="4">
                  <c:v>10</c:v>
                </c:pt>
                <c:pt idx="5">
                  <c:v>3</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9320683872849295"/>
          <c:w val="0.33974358974358981"/>
          <c:h val="0.61447397200350296"/>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8.3051545640128566E-2"/>
          <c:w val="0.75376145198831535"/>
          <c:h val="0.83308398950131157"/>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'22'!$A$1:$A$6</c:f>
              <c:strCache>
                <c:ptCount val="6"/>
                <c:pt idx="0">
                  <c:v>OK</c:v>
                </c:pt>
                <c:pt idx="1">
                  <c:v>COMPLICANZE SISTEMICHE NON VASCOLARI</c:v>
                </c:pt>
                <c:pt idx="2">
                  <c:v>EXITUS</c:v>
                </c:pt>
                <c:pt idx="3">
                  <c:v>COMPLICANZE VASCOLARI ISCHEMICHE TARDIVE</c:v>
                </c:pt>
                <c:pt idx="4">
                  <c:v>COMPLICANZE LOCALI NON VASCOLARI</c:v>
                </c:pt>
                <c:pt idx="5">
                  <c:v>COMPLICANZE LOCALI VASCOLARI</c:v>
                </c:pt>
              </c:strCache>
            </c:strRef>
          </c:cat>
          <c:val>
            <c:numRef>
              <c:f>'22'!$B$1:$B$6</c:f>
              <c:numCache>
                <c:formatCode>General</c:formatCode>
                <c:ptCount val="6"/>
                <c:pt idx="0">
                  <c:v>410</c:v>
                </c:pt>
                <c:pt idx="1">
                  <c:v>51</c:v>
                </c:pt>
                <c:pt idx="2">
                  <c:v>41</c:v>
                </c:pt>
                <c:pt idx="3">
                  <c:v>7</c:v>
                </c:pt>
                <c:pt idx="4">
                  <c:v>6</c:v>
                </c:pt>
                <c:pt idx="5">
                  <c:v>5</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22098461650627024"/>
          <c:w val="0.33974358974358981"/>
          <c:h val="0.55891841644794404"/>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6.xml><?xml version="1.0" encoding="utf-8"?>
<c:chartSpace xmlns:c="http://schemas.openxmlformats.org/drawingml/2006/chart" xmlns:a="http://schemas.openxmlformats.org/drawingml/2006/main" xmlns:r="http://schemas.openxmlformats.org/officeDocument/2006/relationships">
  <c:lang val="it-IT"/>
  <c:style val="26"/>
  <c:chart>
    <c:autoTitleDeleted val="1"/>
    <c:plotArea>
      <c:layout>
        <c:manualLayout>
          <c:layoutTarget val="inner"/>
          <c:xMode val="edge"/>
          <c:yMode val="edge"/>
          <c:x val="5.8269866051226402E-2"/>
          <c:y val="5.1400554097404488E-2"/>
          <c:w val="0.75135724952484395"/>
          <c:h val="0.61310039370078762"/>
        </c:manualLayout>
      </c:layout>
      <c:barChart>
        <c:barDir val="col"/>
        <c:grouping val="clustered"/>
        <c:ser>
          <c:idx val="0"/>
          <c:order val="0"/>
          <c:tx>
            <c:strRef>
              <c:f>Grafico!$B$3</c:f>
              <c:strCache>
                <c:ptCount val="1"/>
                <c:pt idx="0">
                  <c:v>ARTERIOPATIA OBLITERANTE ARTI INFERIORI</c:v>
                </c:pt>
              </c:strCache>
            </c:strRef>
          </c:tx>
          <c:cat>
            <c:strRef>
              <c:f>Grafico!$A$4:$A$18</c:f>
              <c:strCache>
                <c:ptCount val="15"/>
                <c:pt idx="0">
                  <c:v>ABRUZZO</c:v>
                </c:pt>
                <c:pt idx="1">
                  <c:v>BASILICATA</c:v>
                </c:pt>
                <c:pt idx="2">
                  <c:v>CALABRIA</c:v>
                </c:pt>
                <c:pt idx="3">
                  <c:v>CAMPANIA</c:v>
                </c:pt>
                <c:pt idx="4">
                  <c:v>FRIULI - VENEZIA GIULIA</c:v>
                </c:pt>
                <c:pt idx="5">
                  <c:v>LAZIO</c:v>
                </c:pt>
                <c:pt idx="6">
                  <c:v>LIGURIA</c:v>
                </c:pt>
                <c:pt idx="7">
                  <c:v>LOMBARDIA</c:v>
                </c:pt>
                <c:pt idx="8">
                  <c:v>PIEMONTE</c:v>
                </c:pt>
                <c:pt idx="9">
                  <c:v>PUGLIA</c:v>
                </c:pt>
                <c:pt idx="10">
                  <c:v>SICILIA</c:v>
                </c:pt>
                <c:pt idx="11">
                  <c:v>TOSCANA</c:v>
                </c:pt>
                <c:pt idx="12">
                  <c:v>UMBRIA</c:v>
                </c:pt>
                <c:pt idx="13">
                  <c:v>VALLE D'AOSTA</c:v>
                </c:pt>
                <c:pt idx="14">
                  <c:v>VENETO</c:v>
                </c:pt>
              </c:strCache>
            </c:strRef>
          </c:cat>
          <c:val>
            <c:numRef>
              <c:f>Grafico!$B$4:$B$18</c:f>
              <c:numCache>
                <c:formatCode>General</c:formatCode>
                <c:ptCount val="15"/>
                <c:pt idx="0">
                  <c:v>15</c:v>
                </c:pt>
                <c:pt idx="1">
                  <c:v>0</c:v>
                </c:pt>
                <c:pt idx="2">
                  <c:v>32</c:v>
                </c:pt>
                <c:pt idx="3">
                  <c:v>273</c:v>
                </c:pt>
                <c:pt idx="4">
                  <c:v>58</c:v>
                </c:pt>
                <c:pt idx="5">
                  <c:v>208</c:v>
                </c:pt>
                <c:pt idx="6">
                  <c:v>411</c:v>
                </c:pt>
                <c:pt idx="7">
                  <c:v>655</c:v>
                </c:pt>
                <c:pt idx="8">
                  <c:v>93</c:v>
                </c:pt>
                <c:pt idx="9">
                  <c:v>6</c:v>
                </c:pt>
                <c:pt idx="10">
                  <c:v>372</c:v>
                </c:pt>
                <c:pt idx="11">
                  <c:v>206</c:v>
                </c:pt>
                <c:pt idx="12">
                  <c:v>2</c:v>
                </c:pt>
                <c:pt idx="13">
                  <c:v>126</c:v>
                </c:pt>
                <c:pt idx="14">
                  <c:v>257</c:v>
                </c:pt>
              </c:numCache>
            </c:numRef>
          </c:val>
        </c:ser>
        <c:ser>
          <c:idx val="1"/>
          <c:order val="1"/>
          <c:tx>
            <c:strRef>
              <c:f>Grafico!$C$3</c:f>
              <c:strCache>
                <c:ptCount val="1"/>
                <c:pt idx="0">
                  <c:v>PATOLOGIA AORTICA ED AORTO ILIACA</c:v>
                </c:pt>
              </c:strCache>
            </c:strRef>
          </c:tx>
          <c:cat>
            <c:strRef>
              <c:f>Grafico!$A$4:$A$18</c:f>
              <c:strCache>
                <c:ptCount val="15"/>
                <c:pt idx="0">
                  <c:v>ABRUZZO</c:v>
                </c:pt>
                <c:pt idx="1">
                  <c:v>BASILICATA</c:v>
                </c:pt>
                <c:pt idx="2">
                  <c:v>CALABRIA</c:v>
                </c:pt>
                <c:pt idx="3">
                  <c:v>CAMPANIA</c:v>
                </c:pt>
                <c:pt idx="4">
                  <c:v>FRIULI - VENEZIA GIULIA</c:v>
                </c:pt>
                <c:pt idx="5">
                  <c:v>LAZIO</c:v>
                </c:pt>
                <c:pt idx="6">
                  <c:v>LIGURIA</c:v>
                </c:pt>
                <c:pt idx="7">
                  <c:v>LOMBARDIA</c:v>
                </c:pt>
                <c:pt idx="8">
                  <c:v>PIEMONTE</c:v>
                </c:pt>
                <c:pt idx="9">
                  <c:v>PUGLIA</c:v>
                </c:pt>
                <c:pt idx="10">
                  <c:v>SICILIA</c:v>
                </c:pt>
                <c:pt idx="11">
                  <c:v>TOSCANA</c:v>
                </c:pt>
                <c:pt idx="12">
                  <c:v>UMBRIA</c:v>
                </c:pt>
                <c:pt idx="13">
                  <c:v>VALLE D'AOSTA</c:v>
                </c:pt>
                <c:pt idx="14">
                  <c:v>VENETO</c:v>
                </c:pt>
              </c:strCache>
            </c:strRef>
          </c:cat>
          <c:val>
            <c:numRef>
              <c:f>Grafico!$C$4:$C$18</c:f>
              <c:numCache>
                <c:formatCode>General</c:formatCode>
                <c:ptCount val="15"/>
                <c:pt idx="0">
                  <c:v>10</c:v>
                </c:pt>
                <c:pt idx="1">
                  <c:v>2</c:v>
                </c:pt>
                <c:pt idx="2">
                  <c:v>12</c:v>
                </c:pt>
                <c:pt idx="3">
                  <c:v>185</c:v>
                </c:pt>
                <c:pt idx="4">
                  <c:v>64</c:v>
                </c:pt>
                <c:pt idx="5">
                  <c:v>325</c:v>
                </c:pt>
                <c:pt idx="6">
                  <c:v>106</c:v>
                </c:pt>
                <c:pt idx="7">
                  <c:v>248</c:v>
                </c:pt>
                <c:pt idx="8">
                  <c:v>79</c:v>
                </c:pt>
                <c:pt idx="9">
                  <c:v>1</c:v>
                </c:pt>
                <c:pt idx="10">
                  <c:v>191</c:v>
                </c:pt>
                <c:pt idx="11">
                  <c:v>143</c:v>
                </c:pt>
                <c:pt idx="12">
                  <c:v>3</c:v>
                </c:pt>
                <c:pt idx="13">
                  <c:v>15</c:v>
                </c:pt>
                <c:pt idx="14">
                  <c:v>52</c:v>
                </c:pt>
              </c:numCache>
            </c:numRef>
          </c:val>
        </c:ser>
        <c:ser>
          <c:idx val="2"/>
          <c:order val="2"/>
          <c:tx>
            <c:strRef>
              <c:f>Grafico!$D$3</c:f>
              <c:strCache>
                <c:ptCount val="1"/>
                <c:pt idx="0">
                  <c:v>PATOLOGIA TRONCHI SOVRA-AORTICI A DESTINO CEREBRALE</c:v>
                </c:pt>
              </c:strCache>
            </c:strRef>
          </c:tx>
          <c:cat>
            <c:strRef>
              <c:f>Grafico!$A$4:$A$18</c:f>
              <c:strCache>
                <c:ptCount val="15"/>
                <c:pt idx="0">
                  <c:v>ABRUZZO</c:v>
                </c:pt>
                <c:pt idx="1">
                  <c:v>BASILICATA</c:v>
                </c:pt>
                <c:pt idx="2">
                  <c:v>CALABRIA</c:v>
                </c:pt>
                <c:pt idx="3">
                  <c:v>CAMPANIA</c:v>
                </c:pt>
                <c:pt idx="4">
                  <c:v>FRIULI - VENEZIA GIULIA</c:v>
                </c:pt>
                <c:pt idx="5">
                  <c:v>LAZIO</c:v>
                </c:pt>
                <c:pt idx="6">
                  <c:v>LIGURIA</c:v>
                </c:pt>
                <c:pt idx="7">
                  <c:v>LOMBARDIA</c:v>
                </c:pt>
                <c:pt idx="8">
                  <c:v>PIEMONTE</c:v>
                </c:pt>
                <c:pt idx="9">
                  <c:v>PUGLIA</c:v>
                </c:pt>
                <c:pt idx="10">
                  <c:v>SICILIA</c:v>
                </c:pt>
                <c:pt idx="11">
                  <c:v>TOSCANA</c:v>
                </c:pt>
                <c:pt idx="12">
                  <c:v>UMBRIA</c:v>
                </c:pt>
                <c:pt idx="13">
                  <c:v>VALLE D'AOSTA</c:v>
                </c:pt>
                <c:pt idx="14">
                  <c:v>VENETO</c:v>
                </c:pt>
              </c:strCache>
            </c:strRef>
          </c:cat>
          <c:val>
            <c:numRef>
              <c:f>Grafico!$D$4:$D$18</c:f>
              <c:numCache>
                <c:formatCode>General</c:formatCode>
                <c:ptCount val="15"/>
                <c:pt idx="0">
                  <c:v>22</c:v>
                </c:pt>
                <c:pt idx="1">
                  <c:v>5</c:v>
                </c:pt>
                <c:pt idx="2">
                  <c:v>32</c:v>
                </c:pt>
                <c:pt idx="3">
                  <c:v>194</c:v>
                </c:pt>
                <c:pt idx="4">
                  <c:v>94</c:v>
                </c:pt>
                <c:pt idx="5">
                  <c:v>414</c:v>
                </c:pt>
                <c:pt idx="6">
                  <c:v>158</c:v>
                </c:pt>
                <c:pt idx="7">
                  <c:v>484</c:v>
                </c:pt>
                <c:pt idx="8">
                  <c:v>100</c:v>
                </c:pt>
                <c:pt idx="9">
                  <c:v>6</c:v>
                </c:pt>
                <c:pt idx="10">
                  <c:v>561</c:v>
                </c:pt>
                <c:pt idx="11">
                  <c:v>286</c:v>
                </c:pt>
                <c:pt idx="12">
                  <c:v>0</c:v>
                </c:pt>
                <c:pt idx="13">
                  <c:v>127</c:v>
                </c:pt>
                <c:pt idx="14">
                  <c:v>215</c:v>
                </c:pt>
              </c:numCache>
            </c:numRef>
          </c:val>
        </c:ser>
        <c:ser>
          <c:idx val="3"/>
          <c:order val="3"/>
          <c:tx>
            <c:strRef>
              <c:f>Grafico!$E$3</c:f>
              <c:strCache>
                <c:ptCount val="1"/>
                <c:pt idx="0">
                  <c:v>PATOLOGIA VENOSA SUPERFICIALE</c:v>
                </c:pt>
              </c:strCache>
            </c:strRef>
          </c:tx>
          <c:cat>
            <c:strRef>
              <c:f>Grafico!$A$4:$A$18</c:f>
              <c:strCache>
                <c:ptCount val="15"/>
                <c:pt idx="0">
                  <c:v>ABRUZZO</c:v>
                </c:pt>
                <c:pt idx="1">
                  <c:v>BASILICATA</c:v>
                </c:pt>
                <c:pt idx="2">
                  <c:v>CALABRIA</c:v>
                </c:pt>
                <c:pt idx="3">
                  <c:v>CAMPANIA</c:v>
                </c:pt>
                <c:pt idx="4">
                  <c:v>FRIULI - VENEZIA GIULIA</c:v>
                </c:pt>
                <c:pt idx="5">
                  <c:v>LAZIO</c:v>
                </c:pt>
                <c:pt idx="6">
                  <c:v>LIGURIA</c:v>
                </c:pt>
                <c:pt idx="7">
                  <c:v>LOMBARDIA</c:v>
                </c:pt>
                <c:pt idx="8">
                  <c:v>PIEMONTE</c:v>
                </c:pt>
                <c:pt idx="9">
                  <c:v>PUGLIA</c:v>
                </c:pt>
                <c:pt idx="10">
                  <c:v>SICILIA</c:v>
                </c:pt>
                <c:pt idx="11">
                  <c:v>TOSCANA</c:v>
                </c:pt>
                <c:pt idx="12">
                  <c:v>UMBRIA</c:v>
                </c:pt>
                <c:pt idx="13">
                  <c:v>VALLE D'AOSTA</c:v>
                </c:pt>
                <c:pt idx="14">
                  <c:v>VENETO</c:v>
                </c:pt>
              </c:strCache>
            </c:strRef>
          </c:cat>
          <c:val>
            <c:numRef>
              <c:f>Grafico!$E$4:$E$18</c:f>
              <c:numCache>
                <c:formatCode>General</c:formatCode>
                <c:ptCount val="15"/>
                <c:pt idx="0">
                  <c:v>1</c:v>
                </c:pt>
                <c:pt idx="1">
                  <c:v>0</c:v>
                </c:pt>
                <c:pt idx="2">
                  <c:v>0</c:v>
                </c:pt>
                <c:pt idx="3">
                  <c:v>174</c:v>
                </c:pt>
                <c:pt idx="4">
                  <c:v>3</c:v>
                </c:pt>
                <c:pt idx="5">
                  <c:v>153</c:v>
                </c:pt>
                <c:pt idx="6">
                  <c:v>303</c:v>
                </c:pt>
                <c:pt idx="7">
                  <c:v>1351</c:v>
                </c:pt>
                <c:pt idx="8">
                  <c:v>123</c:v>
                </c:pt>
                <c:pt idx="9">
                  <c:v>16</c:v>
                </c:pt>
                <c:pt idx="10">
                  <c:v>167</c:v>
                </c:pt>
                <c:pt idx="11">
                  <c:v>183</c:v>
                </c:pt>
                <c:pt idx="12">
                  <c:v>0</c:v>
                </c:pt>
                <c:pt idx="13">
                  <c:v>245</c:v>
                </c:pt>
                <c:pt idx="14">
                  <c:v>73</c:v>
                </c:pt>
              </c:numCache>
            </c:numRef>
          </c:val>
        </c:ser>
        <c:axId val="120036352"/>
        <c:axId val="120054528"/>
      </c:barChart>
      <c:catAx>
        <c:axId val="120036352"/>
        <c:scaling>
          <c:orientation val="minMax"/>
        </c:scaling>
        <c:axPos val="b"/>
        <c:tickLblPos val="nextTo"/>
        <c:crossAx val="120054528"/>
        <c:crosses val="autoZero"/>
        <c:auto val="1"/>
        <c:lblAlgn val="ctr"/>
        <c:lblOffset val="100"/>
      </c:catAx>
      <c:valAx>
        <c:axId val="120054528"/>
        <c:scaling>
          <c:orientation val="minMax"/>
        </c:scaling>
        <c:axPos val="l"/>
        <c:majorGridlines/>
        <c:numFmt formatCode="General" sourceLinked="1"/>
        <c:tickLblPos val="nextTo"/>
        <c:crossAx val="120036352"/>
        <c:crosses val="autoZero"/>
        <c:crossBetween val="between"/>
      </c:valAx>
      <c:spPr>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c:spPr>
    </c:plotArea>
    <c:legend>
      <c:legendPos val="r"/>
      <c:layout>
        <c:manualLayout>
          <c:xMode val="edge"/>
          <c:yMode val="edge"/>
          <c:x val="0.81681102362204761"/>
          <c:y val="5.4020122484689397E-2"/>
          <c:w val="0.18175219476875734"/>
          <c:h val="0.66973753280839965"/>
        </c:manualLayout>
      </c:layout>
    </c:legend>
    <c:plotVisOnly val="1"/>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autoTitleDeleted val="1"/>
    <c:view3D>
      <c:rotX val="30"/>
      <c:depthPercent val="100"/>
      <c:perspective val="30"/>
    </c:view3D>
    <c:plotArea>
      <c:layout>
        <c:manualLayout>
          <c:layoutTarget val="inner"/>
          <c:xMode val="edge"/>
          <c:yMode val="edge"/>
          <c:x val="0"/>
          <c:y val="0"/>
          <c:w val="1"/>
          <c:h val="1"/>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55"/>
          <c:dPt>
            <c:idx val="0"/>
            <c:explosion val="70"/>
          </c:dPt>
          <c:cat>
            <c:strRef>
              <c:f>'24'!$A$1:$A$18</c:f>
              <c:strCache>
                <c:ptCount val="18"/>
                <c:pt idx="0">
                  <c:v>STENOSI &gt; 70%</c:v>
                </c:pt>
                <c:pt idx="1">
                  <c:v>PSEUDO-OCCLUSIONE</c:v>
                </c:pt>
                <c:pt idx="2">
                  <c:v>STENOSI &gt; 70% + KINKING</c:v>
                </c:pt>
                <c:pt idx="3">
                  <c:v>STENOSI &gt; 70% + OSTRUZ. ICA CONTROLAT.</c:v>
                </c:pt>
                <c:pt idx="4">
                  <c:v>PLACCA ULCERATA</c:v>
                </c:pt>
                <c:pt idx="5">
                  <c:v>RESTENOSI</c:v>
                </c:pt>
                <c:pt idx="6">
                  <c:v>STENOSI &lt; 70%</c:v>
                </c:pt>
                <c:pt idx="7">
                  <c:v>KINKING</c:v>
                </c:pt>
                <c:pt idx="8">
                  <c:v>OSTRUZIONE</c:v>
                </c:pt>
                <c:pt idx="9">
                  <c:v>STENOSI &lt; 70% + KINKING</c:v>
                </c:pt>
                <c:pt idx="10">
                  <c:v>TUMORE GLOMICO</c:v>
                </c:pt>
                <c:pt idx="11">
                  <c:v>ANEURISMA</c:v>
                </c:pt>
                <c:pt idx="12">
                  <c:v>STENOSI &lt; 70% + OSTRUZ. ICA CONTROLAT.</c:v>
                </c:pt>
                <c:pt idx="13">
                  <c:v>TROMBOSI ACUTA POSTCHIRURGICA</c:v>
                </c:pt>
                <c:pt idx="14">
                  <c:v>ANEURISMA ANASTOMOTICO</c:v>
                </c:pt>
                <c:pt idx="15">
                  <c:v>TROMBO FLOTTANTE</c:v>
                </c:pt>
                <c:pt idx="16">
                  <c:v>ANEURISMA ATEROSCLEROTICO</c:v>
                </c:pt>
                <c:pt idx="17">
                  <c:v>DISSEZIONE</c:v>
                </c:pt>
              </c:strCache>
            </c:strRef>
          </c:cat>
          <c:val>
            <c:numRef>
              <c:f>'24'!$B$1:$B$18</c:f>
              <c:numCache>
                <c:formatCode>General</c:formatCode>
                <c:ptCount val="18"/>
                <c:pt idx="0">
                  <c:v>2093</c:v>
                </c:pt>
                <c:pt idx="1">
                  <c:v>121</c:v>
                </c:pt>
                <c:pt idx="2">
                  <c:v>92</c:v>
                </c:pt>
                <c:pt idx="3">
                  <c:v>92</c:v>
                </c:pt>
                <c:pt idx="4">
                  <c:v>79</c:v>
                </c:pt>
                <c:pt idx="5">
                  <c:v>68</c:v>
                </c:pt>
                <c:pt idx="6">
                  <c:v>51</c:v>
                </c:pt>
                <c:pt idx="7">
                  <c:v>27</c:v>
                </c:pt>
                <c:pt idx="8">
                  <c:v>18</c:v>
                </c:pt>
                <c:pt idx="9">
                  <c:v>15</c:v>
                </c:pt>
                <c:pt idx="10">
                  <c:v>9</c:v>
                </c:pt>
                <c:pt idx="11">
                  <c:v>5</c:v>
                </c:pt>
                <c:pt idx="12">
                  <c:v>4</c:v>
                </c:pt>
                <c:pt idx="13">
                  <c:v>3</c:v>
                </c:pt>
                <c:pt idx="14">
                  <c:v>2</c:v>
                </c:pt>
                <c:pt idx="15">
                  <c:v>2</c:v>
                </c:pt>
                <c:pt idx="16">
                  <c:v>1</c:v>
                </c:pt>
                <c:pt idx="17">
                  <c:v>1</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
          <c:y val="3.1831437736949794E-3"/>
          <c:w val="0.44671836817811567"/>
          <c:h val="0.99680314960629857"/>
        </c:manualLayout>
      </c:layout>
      <c:spPr>
        <a:effectLst>
          <a:outerShdw blurRad="50800" dist="50800" dir="5400000" algn="ctr" rotWithShape="0">
            <a:srgbClr val="727CA3"/>
          </a:outerShdw>
        </a:effectLst>
      </c:spPr>
      <c:txPr>
        <a:bodyPr/>
        <a:lstStyle/>
        <a:p>
          <a:pPr>
            <a:defRPr sz="8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8.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autoTitleDeleted val="1"/>
    <c:view3D>
      <c:rotX val="30"/>
      <c:depthPercent val="100"/>
      <c:perspective val="30"/>
    </c:view3D>
    <c:plotArea>
      <c:layout>
        <c:manualLayout>
          <c:layoutTarget val="inner"/>
          <c:xMode val="edge"/>
          <c:yMode val="edge"/>
          <c:x val="0"/>
          <c:y val="8.8003822891703748E-2"/>
          <c:w val="0.98896022612558065"/>
          <c:h val="0.81665554034006649"/>
        </c:manualLayout>
      </c:layout>
      <c:pie3DChart>
        <c:varyColors val="1"/>
        <c:ser>
          <c:idx val="0"/>
          <c:order val="0"/>
          <c:tx>
            <c:strRef>
              <c:f>'25'!$C$1</c:f>
              <c:strCache>
                <c:ptCount val="1"/>
                <c:pt idx="0">
                  <c:v>Frequency</c:v>
                </c:pt>
              </c:strCache>
            </c:strRef>
          </c:tx>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dLbls>
            <c:dLbl>
              <c:idx val="0"/>
              <c:layout>
                <c:manualLayout>
                  <c:x val="-3.4178612288848512E-2"/>
                  <c:y val="-0.43516204496177108"/>
                </c:manualLayout>
              </c:layout>
              <c:showCatName val="1"/>
              <c:showPercent val="1"/>
            </c:dLbl>
            <c:dLbl>
              <c:idx val="1"/>
              <c:layout>
                <c:manualLayout>
                  <c:x val="4.4943580770352404E-2"/>
                  <c:y val="-4.9805146639278777E-2"/>
                </c:manualLayout>
              </c:layout>
              <c:showCatName val="1"/>
              <c:showPercent val="1"/>
            </c:dLbl>
            <c:dLbl>
              <c:idx val="2"/>
              <c:tx>
                <c:rich>
                  <a:bodyPr/>
                  <a:lstStyle/>
                  <a:p>
                    <a:r>
                      <a:rPr lang="en-US" smtClean="0"/>
                      <a:t>Mancanti</a:t>
                    </a:r>
                    <a:r>
                      <a:rPr lang="en-US" dirty="0"/>
                      <a:t>
4%</a:t>
                    </a:r>
                  </a:p>
                </c:rich>
              </c:tx>
              <c:showCatName val="1"/>
              <c:showPercent val="1"/>
            </c:dLbl>
            <c:txPr>
              <a:bodyPr/>
              <a:lstStyle/>
              <a:p>
                <a:pPr>
                  <a:defRPr sz="1200"/>
                </a:pPr>
                <a:endParaRPr lang="it-IT"/>
              </a:p>
            </c:txPr>
            <c:showCatName val="1"/>
            <c:showPercent val="1"/>
            <c:showLeaderLines val="1"/>
          </c:dLbls>
          <c:cat>
            <c:strRef>
              <c:f>'25'!$B$2:$B$4</c:f>
              <c:strCache>
                <c:ptCount val="3"/>
                <c:pt idx="0">
                  <c:v>ASINTOMATICO</c:v>
                </c:pt>
                <c:pt idx="1">
                  <c:v>SINTOMATICO</c:v>
                </c:pt>
                <c:pt idx="2">
                  <c:v>1</c:v>
                </c:pt>
              </c:strCache>
            </c:strRef>
          </c:cat>
          <c:val>
            <c:numRef>
              <c:f>'25'!$C$2:$C$4</c:f>
              <c:numCache>
                <c:formatCode>General</c:formatCode>
                <c:ptCount val="3"/>
                <c:pt idx="0">
                  <c:v>1831</c:v>
                </c:pt>
                <c:pt idx="1">
                  <c:v>763</c:v>
                </c:pt>
                <c:pt idx="2">
                  <c:v>104</c:v>
                </c:pt>
              </c:numCache>
            </c:numRef>
          </c:val>
        </c:ser>
        <c:dLbls>
          <c:showCatName val="1"/>
          <c:showPercent val="1"/>
        </c:dLbls>
      </c:pie3DChart>
      <c:spPr>
        <a:noFill/>
        <a:ln>
          <a:noFill/>
        </a:ln>
        <a:effectLst>
          <a:outerShdw blurRad="50800" dist="38100" dir="2700000" algn="tl" rotWithShape="0">
            <a:prstClr val="black">
              <a:alpha val="40000"/>
            </a:prstClr>
          </a:outerShdw>
        </a:effectLst>
      </c:spPr>
    </c:plotArea>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19.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autoTitleDeleted val="1"/>
    <c:view3D>
      <c:rotX val="30"/>
      <c:depthPercent val="100"/>
      <c:perspective val="30"/>
    </c:view3D>
    <c:plotArea>
      <c:layout>
        <c:manualLayout>
          <c:layoutTarget val="inner"/>
          <c:xMode val="edge"/>
          <c:yMode val="edge"/>
          <c:x val="0"/>
          <c:y val="0.18668253677592644"/>
          <c:w val="1"/>
          <c:h val="0.78230971128608962"/>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dPt>
            <c:idx val="1"/>
            <c:spPr>
              <a:solidFill>
                <a:srgbClr val="D2DA7A"/>
              </a:solidFill>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dPt>
          <c:dLbls>
            <c:dLbl>
              <c:idx val="0"/>
              <c:layout>
                <c:manualLayout>
                  <c:x val="-0.10976035604245124"/>
                  <c:y val="-0.27112403100775206"/>
                </c:manualLayout>
              </c:layout>
              <c:showCatName val="1"/>
              <c:showPercent val="1"/>
            </c:dLbl>
            <c:dLbl>
              <c:idx val="1"/>
              <c:layout>
                <c:manualLayout>
                  <c:x val="4.483010955152348E-2"/>
                  <c:y val="0.11447933833852161"/>
                </c:manualLayout>
              </c:layout>
              <c:showCatName val="1"/>
              <c:showPercent val="1"/>
            </c:dLbl>
            <c:spPr>
              <a:solidFill>
                <a:srgbClr val="DDE9EC"/>
              </a:solidFill>
            </c:spPr>
            <c:txPr>
              <a:bodyPr/>
              <a:lstStyle/>
              <a:p>
                <a:pPr>
                  <a:defRPr sz="1200" b="1"/>
                </a:pPr>
                <a:endParaRPr lang="it-IT"/>
              </a:p>
            </c:txPr>
            <c:showCatName val="1"/>
            <c:showPercent val="1"/>
          </c:dLbls>
          <c:cat>
            <c:strRef>
              <c:f>'26'!$B$3:$B$4</c:f>
              <c:strCache>
                <c:ptCount val="2"/>
                <c:pt idx="0">
                  <c:v>NO</c:v>
                </c:pt>
                <c:pt idx="1">
                  <c:v>SI</c:v>
                </c:pt>
              </c:strCache>
            </c:strRef>
          </c:cat>
          <c:val>
            <c:numRef>
              <c:f>'26'!$C$3:$C$4</c:f>
              <c:numCache>
                <c:formatCode>General</c:formatCode>
                <c:ptCount val="2"/>
                <c:pt idx="0">
                  <c:v>2456</c:v>
                </c:pt>
                <c:pt idx="1">
                  <c:v>242</c:v>
                </c:pt>
              </c:numCache>
            </c:numRef>
          </c:val>
        </c:ser>
        <c:dLbls>
          <c:showCatName val="1"/>
          <c:showPercent val="1"/>
        </c:dLbls>
      </c:pie3DChart>
      <c:spPr>
        <a:noFill/>
        <a:ln>
          <a:noFill/>
        </a:ln>
        <a:effectLst>
          <a:outerShdw blurRad="50800" dist="38100" dir="2700000" algn="tl" rotWithShape="0">
            <a:prstClr val="black">
              <a:alpha val="40000"/>
            </a:prstClr>
          </a:outerShdw>
        </a:effectLst>
      </c:spPr>
    </c:plotArea>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it-IT"/>
  <c:style val="18"/>
  <c:chart>
    <c:autoTitleDeleted val="1"/>
    <c:view3D>
      <c:rotX val="30"/>
      <c:depthPercent val="100"/>
      <c:perspective val="30"/>
    </c:view3D>
    <c:plotArea>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Sheet!$B$7:$B$25</c:f>
              <c:strCache>
                <c:ptCount val="19"/>
                <c:pt idx="0">
                  <c:v>PATOLOGIA VENOSA SUPERFICIALE</c:v>
                </c:pt>
                <c:pt idx="1">
                  <c:v>ARTERIOPATIA OBLITERANTE ARTI INFERIORI</c:v>
                </c:pt>
                <c:pt idx="2">
                  <c:v>PATOLOGIA TRONCHI SOVRA-AORTICI A DESTINO CEREBRALE</c:v>
                </c:pt>
                <c:pt idx="3">
                  <c:v>PATOLOGIA AORTICA ED AORTO ILIACA</c:v>
                </c:pt>
                <c:pt idx="4">
                  <c:v>ISCHEMIA ARTERIOSA ACUTA EMBOLICA E TROMBOTICA</c:v>
                </c:pt>
                <c:pt idx="5">
                  <c:v>ANEURISMI E PSEUDOANEURISMI DI ALTRI DISTRETTI</c:v>
                </c:pt>
                <c:pt idx="6">
                  <c:v>PATOLOGIA RENALE CRONICA TERMINALE (Emodialisi)</c:v>
                </c:pt>
                <c:pt idx="7">
                  <c:v>COMPLICANZE LOCALI VASCOLARI</c:v>
                </c:pt>
                <c:pt idx="8">
                  <c:v>COMPLICANZE LOCALI NON VASCOLARI</c:v>
                </c:pt>
                <c:pt idx="9">
                  <c:v>TRAUMATISMO ARTERIOSO E VENOSO</c:v>
                </c:pt>
                <c:pt idx="10">
                  <c:v>COMPLICANZE PROCEDURE ENDOVASCOLARI</c:v>
                </c:pt>
                <c:pt idx="11">
                  <c:v>PATOLOGIA DEI VASI VISCERALI</c:v>
                </c:pt>
                <c:pt idx="12">
                  <c:v>PATOLOGIA STENO-OSTRUTTIVA ARTI SUPERIORI</c:v>
                </c:pt>
                <c:pt idx="13">
                  <c:v>PATOLOGIA TROMBOTICA VENOSA</c:v>
                </c:pt>
                <c:pt idx="14">
                  <c:v>MALFORMAZIONI E NEOPLASIE VASCOLARI</c:v>
                </c:pt>
                <c:pt idx="15">
                  <c:v>FISTOLE ARTERO-VENOSE</c:v>
                </c:pt>
                <c:pt idx="16">
                  <c:v>SINDROME DELLO STRETTO TORACICO SUPERIORE</c:v>
                </c:pt>
                <c:pt idx="17">
                  <c:v>ACROSINDROMI ISCHEMICHE</c:v>
                </c:pt>
                <c:pt idx="18">
                  <c:v>LINFOPATIE</c:v>
                </c:pt>
              </c:strCache>
            </c:strRef>
          </c:cat>
          <c:val>
            <c:numRef>
              <c:f>Sheet!$C$7:$C$25</c:f>
              <c:numCache>
                <c:formatCode>General</c:formatCode>
                <c:ptCount val="19"/>
                <c:pt idx="0">
                  <c:v>2792</c:v>
                </c:pt>
                <c:pt idx="1">
                  <c:v>2714</c:v>
                </c:pt>
                <c:pt idx="2">
                  <c:v>2698</c:v>
                </c:pt>
                <c:pt idx="3">
                  <c:v>1436</c:v>
                </c:pt>
                <c:pt idx="4">
                  <c:v>514</c:v>
                </c:pt>
                <c:pt idx="5">
                  <c:v>280</c:v>
                </c:pt>
                <c:pt idx="6">
                  <c:v>235</c:v>
                </c:pt>
                <c:pt idx="7">
                  <c:v>81</c:v>
                </c:pt>
                <c:pt idx="8">
                  <c:v>53</c:v>
                </c:pt>
                <c:pt idx="9">
                  <c:v>46</c:v>
                </c:pt>
                <c:pt idx="10">
                  <c:v>28</c:v>
                </c:pt>
                <c:pt idx="11">
                  <c:v>27</c:v>
                </c:pt>
                <c:pt idx="12">
                  <c:v>26</c:v>
                </c:pt>
                <c:pt idx="13">
                  <c:v>21</c:v>
                </c:pt>
                <c:pt idx="14">
                  <c:v>20</c:v>
                </c:pt>
                <c:pt idx="15">
                  <c:v>19</c:v>
                </c:pt>
                <c:pt idx="16">
                  <c:v>11</c:v>
                </c:pt>
                <c:pt idx="17">
                  <c:v>2</c:v>
                </c:pt>
                <c:pt idx="18">
                  <c:v>1</c:v>
                </c:pt>
              </c:numCache>
            </c:numRef>
          </c:val>
        </c:ser>
      </c:pie3DChart>
      <c:spPr>
        <a:noFill/>
        <a:ln>
          <a:noFill/>
        </a:ln>
        <a:effectLst>
          <a:outerShdw dist="38100" dir="2700000" algn="tl" rotWithShape="0">
            <a:prstClr val="black">
              <a:alpha val="40000"/>
            </a:prstClr>
          </a:outerShdw>
        </a:effectLst>
      </c:spPr>
    </c:plotArea>
    <c:legend>
      <c:legendPos val="b"/>
      <c:layout>
        <c:manualLayout>
          <c:xMode val="edge"/>
          <c:yMode val="edge"/>
          <c:x val="2.3422000134598435E-2"/>
          <c:y val="0.43159967877149685"/>
          <c:w val="0.95241124859392579"/>
          <c:h val="0.55200689466055564"/>
        </c:manualLayout>
      </c:layout>
      <c:txPr>
        <a:bodyPr/>
        <a:lstStyle/>
        <a:p>
          <a:pPr>
            <a:defRPr sz="8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it-IT"/>
  <c:style val="35"/>
  <c:chart>
    <c:autoTitleDeleted val="1"/>
    <c:view3D>
      <c:perspective val="30"/>
    </c:view3D>
    <c:plotArea>
      <c:layout/>
      <c:bar3DChart>
        <c:barDir val="col"/>
        <c:grouping val="clustered"/>
        <c:ser>
          <c:idx val="0"/>
          <c:order val="0"/>
          <c:tx>
            <c:strRef>
              <c:f>Sheet1!$B$1</c:f>
              <c:strCache>
                <c:ptCount val="1"/>
                <c:pt idx="0">
                  <c:v>Percentuale</c:v>
                </c:pt>
              </c:strCache>
            </c:strRef>
          </c:tx>
          <c:dLbls>
            <c:dLbl>
              <c:idx val="1"/>
              <c:layout>
                <c:manualLayout>
                  <c:x val="0"/>
                  <c:y val="-2.9914529914529909E-2"/>
                </c:manualLayout>
              </c:layout>
              <c:showVal val="1"/>
            </c:dLbl>
            <c:dLbl>
              <c:idx val="4"/>
              <c:layout>
                <c:manualLayout>
                  <c:x val="2.8735632183908644E-3"/>
                  <c:y val="-3.4188034188034191E-2"/>
                </c:manualLayout>
              </c:layout>
              <c:showVal val="1"/>
            </c:dLbl>
            <c:showVal val="1"/>
          </c:dLbls>
          <c:cat>
            <c:numRef>
              <c:f>Sheet1!$A$2:$A$12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Sheet1!$B$2:$B$12</c:f>
              <c:numCache>
                <c:formatCode>0.0%</c:formatCode>
                <c:ptCount val="11"/>
                <c:pt idx="0">
                  <c:v>5.1999999999999998E-2</c:v>
                </c:pt>
                <c:pt idx="1">
                  <c:v>5.9000000000000011E-2</c:v>
                </c:pt>
                <c:pt idx="2">
                  <c:v>9.1000000000000025E-2</c:v>
                </c:pt>
                <c:pt idx="3">
                  <c:v>0.14100000000000001</c:v>
                </c:pt>
                <c:pt idx="4">
                  <c:v>0.17200000000000001</c:v>
                </c:pt>
                <c:pt idx="5">
                  <c:v>0.17</c:v>
                </c:pt>
                <c:pt idx="6">
                  <c:v>0.19800000000000001</c:v>
                </c:pt>
                <c:pt idx="7">
                  <c:v>0.14900000000000005</c:v>
                </c:pt>
                <c:pt idx="8">
                  <c:v>0.13700000000000001</c:v>
                </c:pt>
                <c:pt idx="9">
                  <c:v>0.20400000000000001</c:v>
                </c:pt>
                <c:pt idx="10">
                  <c:v>0.16300000000000001</c:v>
                </c:pt>
              </c:numCache>
            </c:numRef>
          </c:val>
        </c:ser>
        <c:dLbls>
          <c:showVal val="1"/>
        </c:dLbls>
        <c:gapWidth val="75"/>
        <c:shape val="cylinder"/>
        <c:axId val="147833984"/>
        <c:axId val="147835520"/>
        <c:axId val="0"/>
      </c:bar3DChart>
      <c:catAx>
        <c:axId val="147833984"/>
        <c:scaling>
          <c:orientation val="minMax"/>
        </c:scaling>
        <c:axPos val="b"/>
        <c:numFmt formatCode="General" sourceLinked="1"/>
        <c:majorTickMark val="none"/>
        <c:tickLblPos val="nextTo"/>
        <c:crossAx val="147835520"/>
        <c:crosses val="autoZero"/>
        <c:auto val="1"/>
        <c:lblAlgn val="ctr"/>
        <c:lblOffset val="100"/>
      </c:catAx>
      <c:valAx>
        <c:axId val="147835520"/>
        <c:scaling>
          <c:orientation val="minMax"/>
        </c:scaling>
        <c:axPos val="l"/>
        <c:numFmt formatCode="0.0%" sourceLinked="1"/>
        <c:majorTickMark val="none"/>
        <c:tickLblPos val="nextTo"/>
        <c:crossAx val="147833984"/>
        <c:crosses val="autoZero"/>
        <c:crossBetween val="between"/>
      </c:valAx>
    </c:plotArea>
    <c:plotVisOnly val="1"/>
  </c:chart>
  <c:spPr>
    <a:solidFill>
      <a:prstClr val="white">
        <a:alpha val="60000"/>
      </a:prstClr>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8.0690944881890311E-2"/>
          <c:y val="2.8045105472927221E-3"/>
          <c:w val="0.84548053368329212"/>
          <c:h val="0.9333926314766209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9"/>
          <c:cat>
            <c:strRef>
              <c:f>'29'!$B$3:$B$13</c:f>
              <c:strCache>
                <c:ptCount val="11"/>
                <c:pt idx="0">
                  <c:v>IV STADIO</c:v>
                </c:pt>
                <c:pt idx="1">
                  <c:v>II STADIO B</c:v>
                </c:pt>
                <c:pt idx="2">
                  <c:v>III STADIO</c:v>
                </c:pt>
                <c:pt idx="3">
                  <c:v>PIEDE DIABETICO</c:v>
                </c:pt>
                <c:pt idx="4">
                  <c:v>II STADIO A</c:v>
                </c:pt>
                <c:pt idx="5">
                  <c:v>ULCERA CRONICA</c:v>
                </c:pt>
                <c:pt idx="6">
                  <c:v>SINDROME DA RIVASCOLARIZZAZIONE</c:v>
                </c:pt>
                <c:pt idx="7">
                  <c:v>BLUE TOE SYNDROME</c:v>
                </c:pt>
                <c:pt idx="8">
                  <c:v>ENTRAPMENT POPLITEO</c:v>
                </c:pt>
                <c:pt idx="9">
                  <c:v>AORTA ADDOMINALE SOTTORENALE</c:v>
                </c:pt>
                <c:pt idx="10">
                  <c:v>I STADIO</c:v>
                </c:pt>
              </c:strCache>
            </c:strRef>
          </c:cat>
          <c:val>
            <c:numRef>
              <c:f>'29'!$C$3:$C$13</c:f>
              <c:numCache>
                <c:formatCode>General</c:formatCode>
                <c:ptCount val="11"/>
                <c:pt idx="0">
                  <c:v>932</c:v>
                </c:pt>
                <c:pt idx="1">
                  <c:v>921</c:v>
                </c:pt>
                <c:pt idx="2">
                  <c:v>524</c:v>
                </c:pt>
                <c:pt idx="3">
                  <c:v>182</c:v>
                </c:pt>
                <c:pt idx="4">
                  <c:v>72</c:v>
                </c:pt>
                <c:pt idx="5">
                  <c:v>23</c:v>
                </c:pt>
                <c:pt idx="6">
                  <c:v>7</c:v>
                </c:pt>
                <c:pt idx="7">
                  <c:v>3</c:v>
                </c:pt>
                <c:pt idx="8">
                  <c:v>3</c:v>
                </c:pt>
                <c:pt idx="9">
                  <c:v>1</c:v>
                </c:pt>
                <c:pt idx="10">
                  <c:v>1</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3.3547025371828534E-2"/>
          <c:y val="0.72098449499368389"/>
          <c:w val="0.96474365704287424"/>
          <c:h val="0.27805409740449138"/>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22.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4.9239480145627124E-2"/>
          <c:y val="1.639924726390334E-3"/>
          <c:w val="0.90282808398950165"/>
          <c:h val="0.9071651067201504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'30'!$B$18:$B$24</c:f>
              <c:strCache>
                <c:ptCount val="7"/>
                <c:pt idx="0">
                  <c:v>OSTRUZIONE</c:v>
                </c:pt>
                <c:pt idx="1">
                  <c:v>STENOSI</c:v>
                </c:pt>
                <c:pt idx="2">
                  <c:v>STENO-OSTRUZIONE</c:v>
                </c:pt>
                <c:pt idx="3">
                  <c:v>ULCERA PENETRANTE</c:v>
                </c:pt>
                <c:pt idx="4">
                  <c:v>TROMBO PARIETALE</c:v>
                </c:pt>
                <c:pt idx="5">
                  <c:v>DISSECANTE</c:v>
                </c:pt>
                <c:pt idx="6">
                  <c:v>MANCANTI</c:v>
                </c:pt>
              </c:strCache>
            </c:strRef>
          </c:cat>
          <c:val>
            <c:numRef>
              <c:f>'30'!$C$18:$C$24</c:f>
              <c:numCache>
                <c:formatCode>General</c:formatCode>
                <c:ptCount val="7"/>
                <c:pt idx="0">
                  <c:v>1225</c:v>
                </c:pt>
                <c:pt idx="1">
                  <c:v>667</c:v>
                </c:pt>
                <c:pt idx="2">
                  <c:v>641</c:v>
                </c:pt>
                <c:pt idx="3">
                  <c:v>39</c:v>
                </c:pt>
                <c:pt idx="4">
                  <c:v>21</c:v>
                </c:pt>
                <c:pt idx="5">
                  <c:v>1</c:v>
                </c:pt>
                <c:pt idx="6">
                  <c:v>120</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27109177885022434"/>
          <c:y val="0.77199796959342626"/>
          <c:w val="0.51716302599271469"/>
          <c:h val="0.20531941761996741"/>
        </c:manualLayout>
      </c:layout>
      <c:spPr>
        <a:noFill/>
        <a:ln w="0">
          <a:noFill/>
        </a:ln>
        <a:effectLst/>
      </c:spPr>
      <c:txPr>
        <a:bodyPr/>
        <a:lstStyle/>
        <a:p>
          <a:pPr>
            <a:defRPr sz="8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23.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0.10013538932633421"/>
          <c:y val="6.4413823272091442E-4"/>
          <c:w val="0.77048053368329295"/>
          <c:h val="0.802133639545056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'31'!$B$26:$B$38</c:f>
              <c:strCache>
                <c:ptCount val="13"/>
                <c:pt idx="0">
                  <c:v>FEMORALE SUPERFICIALE</c:v>
                </c:pt>
                <c:pt idx="1">
                  <c:v>VASI TIBIALI</c:v>
                </c:pt>
                <c:pt idx="2">
                  <c:v>ILIACA COMUNE</c:v>
                </c:pt>
                <c:pt idx="3">
                  <c:v>POPLITEA</c:v>
                </c:pt>
                <c:pt idx="4">
                  <c:v>FEMORALE COMUNE</c:v>
                </c:pt>
                <c:pt idx="5">
                  <c:v>ILIACA ESTERNA</c:v>
                </c:pt>
                <c:pt idx="6">
                  <c:v>AORTA ADDOMINALE</c:v>
                </c:pt>
                <c:pt idx="7">
                  <c:v>FEMORALE PROFONDA</c:v>
                </c:pt>
                <c:pt idx="8">
                  <c:v>AORTO-ILIACA - S. di LERICHE</c:v>
                </c:pt>
                <c:pt idx="9">
                  <c:v>NEUROTROFICO</c:v>
                </c:pt>
                <c:pt idx="10">
                  <c:v>NEUROISCHEMICO</c:v>
                </c:pt>
                <c:pt idx="11">
                  <c:v>ICX2</c:v>
                </c:pt>
                <c:pt idx="12">
                  <c:v>MANCANTI</c:v>
                </c:pt>
              </c:strCache>
            </c:strRef>
          </c:cat>
          <c:val>
            <c:numRef>
              <c:f>'31'!$C$26:$C$38</c:f>
              <c:numCache>
                <c:formatCode>General</c:formatCode>
                <c:ptCount val="13"/>
                <c:pt idx="0">
                  <c:v>849</c:v>
                </c:pt>
                <c:pt idx="1">
                  <c:v>444</c:v>
                </c:pt>
                <c:pt idx="2">
                  <c:v>374</c:v>
                </c:pt>
                <c:pt idx="3">
                  <c:v>320</c:v>
                </c:pt>
                <c:pt idx="4">
                  <c:v>289</c:v>
                </c:pt>
                <c:pt idx="5">
                  <c:v>185</c:v>
                </c:pt>
                <c:pt idx="6">
                  <c:v>39</c:v>
                </c:pt>
                <c:pt idx="7">
                  <c:v>37</c:v>
                </c:pt>
                <c:pt idx="8">
                  <c:v>34</c:v>
                </c:pt>
                <c:pt idx="9">
                  <c:v>22</c:v>
                </c:pt>
                <c:pt idx="10">
                  <c:v>16</c:v>
                </c:pt>
                <c:pt idx="11">
                  <c:v>1</c:v>
                </c:pt>
                <c:pt idx="12">
                  <c:v>104</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13076924759405112"/>
          <c:y val="0.69846530976080756"/>
          <c:w val="0.76752143482064761"/>
          <c:h val="0.29903010944386682"/>
        </c:manualLayout>
      </c:layout>
      <c:spPr>
        <a:noFill/>
        <a:ln w="0">
          <a:noFill/>
        </a:ln>
        <a:effectLst/>
      </c:spPr>
      <c:txPr>
        <a:bodyPr/>
        <a:lstStyle/>
        <a:p>
          <a:pPr>
            <a:defRPr sz="8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24.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0.10013538932633421"/>
          <c:y val="6.441382327209142E-4"/>
          <c:w val="0.77048053368329283"/>
          <c:h val="0.802133639545056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'32'!$B$25:$B$40</c:f>
              <c:strCache>
                <c:ptCount val="16"/>
                <c:pt idx="0">
                  <c:v>AORTA ADD. SOTTORENALE</c:v>
                </c:pt>
                <c:pt idx="1">
                  <c:v>AORTO-ILIACA</c:v>
                </c:pt>
                <c:pt idx="2">
                  <c:v>AORTA DISCENDENTE</c:v>
                </c:pt>
                <c:pt idx="3">
                  <c:v>AORTA ADD. INFRARENALE</c:v>
                </c:pt>
                <c:pt idx="4">
                  <c:v>AORTA TORACO-ADDOMINALE</c:v>
                </c:pt>
                <c:pt idx="5">
                  <c:v>ILIACA COMUNE SX</c:v>
                </c:pt>
                <c:pt idx="6">
                  <c:v>ILIACA COMUNE DX</c:v>
                </c:pt>
                <c:pt idx="7">
                  <c:v>ARCO AORTICO</c:v>
                </c:pt>
                <c:pt idx="8">
                  <c:v>AORTA SOPRARENALE</c:v>
                </c:pt>
                <c:pt idx="9">
                  <c:v>IPOGASTRICA DX</c:v>
                </c:pt>
                <c:pt idx="10">
                  <c:v>ILIACA ESTERNA DX</c:v>
                </c:pt>
                <c:pt idx="11">
                  <c:v>IPOGASTRICA SX</c:v>
                </c:pt>
                <c:pt idx="12">
                  <c:v>ILIACA ESTERNA SX</c:v>
                </c:pt>
                <c:pt idx="13">
                  <c:v>AORTA ADDOMINALE INFRARENALE</c:v>
                </c:pt>
                <c:pt idx="14">
                  <c:v>AORTA ASCENDENTE</c:v>
                </c:pt>
                <c:pt idx="15">
                  <c:v>AORTA TORACICA</c:v>
                </c:pt>
              </c:strCache>
            </c:strRef>
          </c:cat>
          <c:val>
            <c:numRef>
              <c:f>'32'!$C$25:$C$40</c:f>
              <c:numCache>
                <c:formatCode>General</c:formatCode>
                <c:ptCount val="16"/>
                <c:pt idx="0">
                  <c:v>1031</c:v>
                </c:pt>
                <c:pt idx="1">
                  <c:v>95</c:v>
                </c:pt>
                <c:pt idx="2">
                  <c:v>82</c:v>
                </c:pt>
                <c:pt idx="3">
                  <c:v>57</c:v>
                </c:pt>
                <c:pt idx="4">
                  <c:v>45</c:v>
                </c:pt>
                <c:pt idx="5">
                  <c:v>42</c:v>
                </c:pt>
                <c:pt idx="6">
                  <c:v>28</c:v>
                </c:pt>
                <c:pt idx="7">
                  <c:v>16</c:v>
                </c:pt>
                <c:pt idx="8">
                  <c:v>10</c:v>
                </c:pt>
                <c:pt idx="9">
                  <c:v>10</c:v>
                </c:pt>
                <c:pt idx="10">
                  <c:v>7</c:v>
                </c:pt>
                <c:pt idx="11">
                  <c:v>4</c:v>
                </c:pt>
                <c:pt idx="12">
                  <c:v>3</c:v>
                </c:pt>
                <c:pt idx="13">
                  <c:v>1</c:v>
                </c:pt>
                <c:pt idx="14">
                  <c:v>1</c:v>
                </c:pt>
                <c:pt idx="15">
                  <c:v>1</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3.0769247594050753E-2"/>
          <c:y val="0.58092814485145838"/>
          <c:w val="0.95085476815398073"/>
          <c:h val="0.39965901137357951"/>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25.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autoTitleDeleted val="1"/>
    <c:view3D>
      <c:rotX val="30"/>
      <c:depthPercent val="100"/>
      <c:perspective val="30"/>
    </c:view3D>
    <c:plotArea>
      <c:layout>
        <c:manualLayout>
          <c:layoutTarget val="inner"/>
          <c:xMode val="edge"/>
          <c:yMode val="edge"/>
          <c:x val="0"/>
          <c:y val="6.4413823272091344E-4"/>
          <c:w val="0.85381381762763564"/>
          <c:h val="0.89241141732283469"/>
        </c:manualLayout>
      </c:layout>
      <c:pie3DChart>
        <c:varyColors val="1"/>
        <c:ser>
          <c:idx val="0"/>
          <c:order val="0"/>
          <c:tx>
            <c:strRef>
              <c:f>'33'!$C$17</c:f>
              <c:strCache>
                <c:ptCount val="1"/>
                <c:pt idx="0">
                  <c:v>Frequency</c:v>
                </c:pt>
              </c:strCache>
            </c:strRef>
          </c:tx>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'33'!$B$18:$B$24</c:f>
              <c:strCache>
                <c:ptCount val="7"/>
                <c:pt idx="0">
                  <c:v>&gt; 5 CM</c:v>
                </c:pt>
                <c:pt idx="1">
                  <c:v>&gt; 6 CM</c:v>
                </c:pt>
                <c:pt idx="2">
                  <c:v>= 5 CM</c:v>
                </c:pt>
                <c:pt idx="3">
                  <c:v>&lt; 5 CM</c:v>
                </c:pt>
                <c:pt idx="4">
                  <c:v>&lt; 4 CM</c:v>
                </c:pt>
                <c:pt idx="5">
                  <c:v>&lt; 3 CM</c:v>
                </c:pt>
                <c:pt idx="6">
                  <c:v>MANCANTI</c:v>
                </c:pt>
              </c:strCache>
            </c:strRef>
          </c:cat>
          <c:val>
            <c:numRef>
              <c:f>'33'!$C$18:$C$24</c:f>
              <c:numCache>
                <c:formatCode>General</c:formatCode>
                <c:ptCount val="7"/>
                <c:pt idx="0">
                  <c:v>497</c:v>
                </c:pt>
                <c:pt idx="1">
                  <c:v>478</c:v>
                </c:pt>
                <c:pt idx="2">
                  <c:v>141</c:v>
                </c:pt>
                <c:pt idx="3">
                  <c:v>117</c:v>
                </c:pt>
                <c:pt idx="4">
                  <c:v>56</c:v>
                </c:pt>
                <c:pt idx="5">
                  <c:v>27</c:v>
                </c:pt>
                <c:pt idx="6">
                  <c:v>120</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46679070358140717"/>
          <c:y val="0.77031386701662297"/>
          <c:w val="0.51483320633307972"/>
          <c:h val="0.22718175853018369"/>
        </c:manualLayout>
      </c:layout>
      <c:spPr>
        <a:noFill/>
        <a:ln w="0">
          <a:noFill/>
        </a:ln>
        <a:effectLst/>
      </c:spPr>
      <c:txPr>
        <a:bodyPr/>
        <a:lstStyle/>
        <a:p>
          <a:pPr>
            <a:defRPr sz="8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0690944881889812E-2"/>
          <c:y val="2.0536906570889498E-4"/>
          <c:w val="0.8788138670166229"/>
          <c:h val="0.9354671455541741"/>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'34'!$B$3:$B$8</c:f>
              <c:strCache>
                <c:ptCount val="6"/>
                <c:pt idx="0">
                  <c:v>ATEROSCLEROTICO</c:v>
                </c:pt>
                <c:pt idx="1">
                  <c:v>PSEUDOANEUR. ANASTOMOTICO</c:v>
                </c:pt>
                <c:pt idx="2">
                  <c:v>INFIAMMATORIO</c:v>
                </c:pt>
                <c:pt idx="3">
                  <c:v>DEGENERAZIONE MEDIA</c:v>
                </c:pt>
                <c:pt idx="4">
                  <c:v>POST-TRAUMATICO</c:v>
                </c:pt>
                <c:pt idx="5">
                  <c:v>INFETTIVO/MICOTICO</c:v>
                </c:pt>
              </c:strCache>
            </c:strRef>
          </c:cat>
          <c:val>
            <c:numRef>
              <c:f>'34'!$C$3:$C$8</c:f>
              <c:numCache>
                <c:formatCode>General</c:formatCode>
                <c:ptCount val="6"/>
                <c:pt idx="0">
                  <c:v>1179</c:v>
                </c:pt>
                <c:pt idx="1">
                  <c:v>41</c:v>
                </c:pt>
                <c:pt idx="2">
                  <c:v>26</c:v>
                </c:pt>
                <c:pt idx="3">
                  <c:v>21</c:v>
                </c:pt>
                <c:pt idx="4">
                  <c:v>8</c:v>
                </c:pt>
                <c:pt idx="5">
                  <c:v>7</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13354702537182891"/>
          <c:y val="0.75412303725192265"/>
          <c:w val="0.75641032370953631"/>
          <c:h val="0.229483584288806"/>
        </c:manualLayout>
      </c:layout>
      <c:spPr>
        <a:noFill/>
        <a:ln w="0">
          <a:noFill/>
        </a:ln>
        <a:effectLst/>
      </c:spPr>
      <c:txPr>
        <a:bodyPr/>
        <a:lstStyle/>
        <a:p>
          <a:pPr>
            <a:defRPr sz="8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autoTitleDeleted val="1"/>
    <c:view3D>
      <c:rotX val="30"/>
      <c:depthPercent val="100"/>
      <c:perspective val="30"/>
    </c:view3D>
    <c:plotArea>
      <c:layout>
        <c:manualLayout>
          <c:layoutTarget val="inner"/>
          <c:xMode val="edge"/>
          <c:yMode val="edge"/>
          <c:x val="1.8444027396948091E-2"/>
          <c:y val="6.7971354089254157E-2"/>
          <c:w val="0.95052453331179365"/>
          <c:h val="0.85311452979080749"/>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dPt>
            <c:idx val="1"/>
            <c:spPr>
              <a:solidFill>
                <a:srgbClr val="D2DA7A"/>
              </a:solidFill>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dPt>
          <c:dLbls>
            <c:dLbl>
              <c:idx val="0"/>
              <c:layout>
                <c:manualLayout>
                  <c:x val="-0.19015527970788618"/>
                  <c:y val="-0.17174266007446817"/>
                </c:manualLayout>
              </c:layout>
              <c:tx>
                <c:rich>
                  <a:bodyPr/>
                  <a:lstStyle/>
                  <a:p>
                    <a:pPr>
                      <a:defRPr sz="1400">
                        <a:solidFill>
                          <a:schemeClr val="bg1"/>
                        </a:solidFill>
                      </a:defRPr>
                    </a:pPr>
                    <a:r>
                      <a:rPr lang="en-US" sz="1400" dirty="0" smtClean="0"/>
                      <a:t>:</a:t>
                    </a:r>
                    <a:r>
                      <a:rPr lang="en-US" sz="1400" dirty="0" err="1" smtClean="0"/>
                      <a:t>Maschio</a:t>
                    </a:r>
                    <a:r>
                      <a:rPr lang="en-US" sz="1400" dirty="0" smtClean="0"/>
                      <a:t>: 60,9%</a:t>
                    </a:r>
                    <a:endParaRPr lang="en-US" sz="1400" dirty="0"/>
                  </a:p>
                </c:rich>
              </c:tx>
              <c:spPr/>
              <c:showVal val="1"/>
              <c:showCatName val="1"/>
            </c:dLbl>
            <c:dLbl>
              <c:idx val="1"/>
              <c:layout>
                <c:manualLayout>
                  <c:x val="0.17082099095896838"/>
                  <c:y val="5.4220533479826714E-2"/>
                </c:manualLayout>
              </c:layout>
              <c:tx>
                <c:rich>
                  <a:bodyPr/>
                  <a:lstStyle/>
                  <a:p>
                    <a:pPr>
                      <a:defRPr sz="1400">
                        <a:solidFill>
                          <a:schemeClr val="tx1"/>
                        </a:solidFill>
                      </a:defRPr>
                    </a:pPr>
                    <a:r>
                      <a:rPr lang="en-US" sz="1400" dirty="0" err="1" smtClean="0"/>
                      <a:t>Femmina</a:t>
                    </a:r>
                    <a:r>
                      <a:rPr lang="en-US" sz="1400" dirty="0" smtClean="0"/>
                      <a:t>: 39,1%</a:t>
                    </a:r>
                    <a:endParaRPr lang="en-US" sz="1400" dirty="0"/>
                  </a:p>
                </c:rich>
              </c:tx>
              <c:spPr/>
              <c:showVal val="1"/>
              <c:showCatName val="1"/>
            </c:dLbl>
            <c:txPr>
              <a:bodyPr/>
              <a:lstStyle/>
              <a:p>
                <a:pPr>
                  <a:defRPr sz="1200">
                    <a:solidFill>
                      <a:schemeClr val="tx1"/>
                    </a:solidFill>
                  </a:defRPr>
                </a:pPr>
                <a:endParaRPr lang="it-IT"/>
              </a:p>
            </c:txPr>
            <c:showVal val="1"/>
            <c:showCatName val="1"/>
            <c:showLeaderLines val="1"/>
          </c:dLbls>
          <c:cat>
            <c:strRef>
              <c:f>Sheet!$B$33:$B$34</c:f>
              <c:strCache>
                <c:ptCount val="2"/>
                <c:pt idx="0">
                  <c:v>Maschio</c:v>
                </c:pt>
                <c:pt idx="1">
                  <c:v>Femmina</c:v>
                </c:pt>
              </c:strCache>
            </c:strRef>
          </c:cat>
          <c:val>
            <c:numRef>
              <c:f>Sheet!$D$33:$D$34</c:f>
              <c:numCache>
                <c:formatCode>#,##0.0</c:formatCode>
                <c:ptCount val="2"/>
                <c:pt idx="0">
                  <c:v>60.922253698457666</c:v>
                </c:pt>
                <c:pt idx="1">
                  <c:v>39.077746301542298</c:v>
                </c:pt>
              </c:numCache>
            </c:numRef>
          </c:val>
        </c:ser>
        <c:dLbls>
          <c:showVal val="1"/>
          <c:showCatName val="1"/>
        </c:dLbls>
      </c:pie3DChart>
      <c:spPr>
        <a:noFill/>
        <a:ln>
          <a:noFill/>
        </a:ln>
        <a:effectLst>
          <a:outerShdw blurRad="50800" dist="38100" dir="2700000" algn="tl" rotWithShape="0">
            <a:prstClr val="black">
              <a:alpha val="40000"/>
            </a:prstClr>
          </a:outerShdw>
        </a:effectLst>
      </c:spPr>
    </c:plotArea>
    <c:plotVisOnly val="1"/>
  </c:chart>
  <c:spPr>
    <a:solidFill>
      <a:schemeClr val="bg2"/>
    </a:solidFill>
    <a:ln>
      <a:noFill/>
    </a:ln>
    <a:effectLst>
      <a:outerShdw blurRad="50800" dist="38100" dir="2700000" algn="tl" rotWithShape="0">
        <a:prstClr val="black">
          <a:alpha val="40000"/>
        </a:prstClr>
      </a:outerShdw>
    </a:effectLst>
  </c:sp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2.2357719999084591E-2"/>
          <c:y val="6.4532937481175931E-2"/>
          <c:w val="0.79870618891389245"/>
          <c:h val="0.88215793014348065"/>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Sheet!$B$41:$B$47</c:f>
              <c:strCache>
                <c:ptCount val="7"/>
                <c:pt idx="0">
                  <c:v>Arteriosa</c:v>
                </c:pt>
                <c:pt idx="1">
                  <c:v>Venosa</c:v>
                </c:pt>
                <c:pt idx="2">
                  <c:v>Complicanze</c:v>
                </c:pt>
                <c:pt idx="3">
                  <c:v>Traumatismo</c:v>
                </c:pt>
                <c:pt idx="4">
                  <c:v>Malformazioni</c:v>
                </c:pt>
                <c:pt idx="5">
                  <c:v>Arteriosa-Venosa</c:v>
                </c:pt>
                <c:pt idx="6">
                  <c:v>Linfopatie</c:v>
                </c:pt>
              </c:strCache>
            </c:strRef>
          </c:cat>
          <c:val>
            <c:numRef>
              <c:f>Sheet!$C$41:$C$47</c:f>
              <c:numCache>
                <c:formatCode>General</c:formatCode>
                <c:ptCount val="7"/>
                <c:pt idx="0">
                  <c:v>7943</c:v>
                </c:pt>
                <c:pt idx="1">
                  <c:v>2813</c:v>
                </c:pt>
                <c:pt idx="2">
                  <c:v>162</c:v>
                </c:pt>
                <c:pt idx="3">
                  <c:v>46</c:v>
                </c:pt>
                <c:pt idx="4">
                  <c:v>20</c:v>
                </c:pt>
                <c:pt idx="5">
                  <c:v>19</c:v>
                </c:pt>
                <c:pt idx="6">
                  <c:v>1</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82288368930064426"/>
          <c:y val="1.7624834503899241E-2"/>
          <c:w val="0.15007031230261808"/>
          <c:h val="0.96632567445463124"/>
        </c:manualLayout>
      </c:layout>
      <c:spPr>
        <a:noFill/>
        <a:ln w="0">
          <a:noFill/>
        </a:ln>
        <a:effectLst/>
      </c:spPr>
      <c:txPr>
        <a:bodyPr/>
        <a:lstStyle/>
        <a:p>
          <a:pPr>
            <a:defRPr sz="11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8391995872311016E-3"/>
          <c:y val="5.5254025898874785E-2"/>
          <c:w val="0.70445487583282851"/>
          <c:h val="0.77771660725982772"/>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Sheet!$B$84:$B$92</c:f>
              <c:strCache>
                <c:ptCount val="9"/>
                <c:pt idx="0">
                  <c:v>INT. DI RIVASC. TRONCHI SOVRA-AORTICI</c:v>
                </c:pt>
                <c:pt idx="1">
                  <c:v>INT. PER PATOLOGIA VARICOSA</c:v>
                </c:pt>
                <c:pt idx="2">
                  <c:v>MISCELLANEA DI INT. PER PATOLOGIE VARIE</c:v>
                </c:pt>
                <c:pt idx="3">
                  <c:v>MISCELLANEA DI INT. PER AOCP</c:v>
                </c:pt>
                <c:pt idx="4">
                  <c:v>INT. PER PATOLOGIA ANEURISM. AORTO-ILIACA</c:v>
                </c:pt>
                <c:pt idx="5">
                  <c:v>INT. DI RIVASC. FEMORO-POPLITEO SOVRA-ARTIC. PER AOCP</c:v>
                </c:pt>
                <c:pt idx="6">
                  <c:v>INT. DI RIVASC. AORTO-ILIACO-FEMOR. PER AOCP</c:v>
                </c:pt>
                <c:pt idx="7">
                  <c:v>INT. DI RIVASC. FEMORO-POPLITEO SOTTO-ARTIC. PER AOCP</c:v>
                </c:pt>
                <c:pt idx="8">
                  <c:v>ALTRI INT. SUI TRONCHI SOVRA-AORTICI</c:v>
                </c:pt>
              </c:strCache>
            </c:strRef>
          </c:cat>
          <c:val>
            <c:numRef>
              <c:f>Sheet!$C$84:$C$92</c:f>
              <c:numCache>
                <c:formatCode>General</c:formatCode>
                <c:ptCount val="9"/>
                <c:pt idx="0">
                  <c:v>2657</c:v>
                </c:pt>
                <c:pt idx="1">
                  <c:v>2256</c:v>
                </c:pt>
                <c:pt idx="2">
                  <c:v>1835</c:v>
                </c:pt>
                <c:pt idx="3">
                  <c:v>1773</c:v>
                </c:pt>
                <c:pt idx="4">
                  <c:v>1414</c:v>
                </c:pt>
                <c:pt idx="5">
                  <c:v>445</c:v>
                </c:pt>
                <c:pt idx="6">
                  <c:v>335</c:v>
                </c:pt>
                <c:pt idx="7">
                  <c:v>250</c:v>
                </c:pt>
                <c:pt idx="8">
                  <c:v>39</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58333333333333337"/>
          <c:y val="4.1586559492563395E-2"/>
          <c:w val="0.40384615384615385"/>
          <c:h val="0.94202017716535424"/>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4.7357611548556874E-2"/>
          <c:y val="2.0330271216097992E-3"/>
          <c:w val="0.89548053368328961"/>
          <c:h val="0.9354669728783902"/>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'13'!$B$2:$B$7</c:f>
              <c:strCache>
                <c:ptCount val="6"/>
                <c:pt idx="0">
                  <c:v>OK</c:v>
                </c:pt>
                <c:pt idx="1">
                  <c:v>COMPLICANZE LOCALI VASCOLARI</c:v>
                </c:pt>
                <c:pt idx="2">
                  <c:v>COMPLICANZE SISTEMICHE NON VASCOLARI</c:v>
                </c:pt>
                <c:pt idx="3">
                  <c:v>EXITUS</c:v>
                </c:pt>
                <c:pt idx="4">
                  <c:v>COMPLICANZE VASCOLARI ISCHEMICHE TARDIVE</c:v>
                </c:pt>
                <c:pt idx="5">
                  <c:v>COMPLICANZE LOCALI NON VASCOLARI</c:v>
                </c:pt>
              </c:strCache>
            </c:strRef>
          </c:cat>
          <c:val>
            <c:numRef>
              <c:f>'13'!$C$2:$C$7</c:f>
              <c:numCache>
                <c:formatCode>General</c:formatCode>
                <c:ptCount val="6"/>
                <c:pt idx="0">
                  <c:v>10284</c:v>
                </c:pt>
                <c:pt idx="1">
                  <c:v>179</c:v>
                </c:pt>
                <c:pt idx="2">
                  <c:v>159</c:v>
                </c:pt>
                <c:pt idx="3">
                  <c:v>130</c:v>
                </c:pt>
                <c:pt idx="4">
                  <c:v>128</c:v>
                </c:pt>
                <c:pt idx="5">
                  <c:v>109</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1.6880358705161951E-2"/>
          <c:y val="0.7290865594925634"/>
          <c:w val="0.7647436570428755"/>
          <c:h val="0.25799239938757801"/>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autoTitleDeleted val="1"/>
    <c:view3D>
      <c:rotX val="30"/>
      <c:depthPercent val="100"/>
      <c:perspective val="30"/>
    </c:view3D>
    <c:plotArea>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'14'!$B$2:$B$7</c:f>
              <c:strCache>
                <c:ptCount val="6"/>
                <c:pt idx="0">
                  <c:v>OK</c:v>
                </c:pt>
                <c:pt idx="1">
                  <c:v>COMPLICANZE SISTEMICHE NON VASCOLARI</c:v>
                </c:pt>
                <c:pt idx="2">
                  <c:v>COMPLICANZE LOCALI VASCOLARI</c:v>
                </c:pt>
                <c:pt idx="3">
                  <c:v>COMPLICANZE LOCALI NON VASCOLARI</c:v>
                </c:pt>
                <c:pt idx="4">
                  <c:v>COMPLICANZE VASCOLARI ISCHEMICHE TARDIVE</c:v>
                </c:pt>
                <c:pt idx="5">
                  <c:v>EXITUS</c:v>
                </c:pt>
              </c:strCache>
            </c:strRef>
          </c:cat>
          <c:val>
            <c:numRef>
              <c:f>'14'!$C$2:$C$7</c:f>
              <c:numCache>
                <c:formatCode>General</c:formatCode>
                <c:ptCount val="6"/>
                <c:pt idx="0">
                  <c:v>2587</c:v>
                </c:pt>
                <c:pt idx="1">
                  <c:v>38</c:v>
                </c:pt>
                <c:pt idx="2">
                  <c:v>25</c:v>
                </c:pt>
                <c:pt idx="3">
                  <c:v>23</c:v>
                </c:pt>
                <c:pt idx="4">
                  <c:v>17</c:v>
                </c:pt>
                <c:pt idx="5">
                  <c:v>7</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283035222449046"/>
          <c:y val="0.15174835958005356"/>
          <c:w val="0.35935079874275205"/>
          <c:h val="0.67150328083989563"/>
        </c:manualLayout>
      </c:layout>
      <c:spPr>
        <a:effectLst>
          <a:outerShdw blurRad="50800" dist="38100" dir="2700000" algn="tl" rotWithShape="0">
            <a:prstClr val="black">
              <a:alpha val="40000"/>
            </a:prstClr>
          </a:outerShdw>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4.8659855018122665E-2"/>
          <c:w val="0.75061679790026248"/>
          <c:h val="0.83242250968628917"/>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'15'!$A$1:$A$6</c:f>
              <c:strCache>
                <c:ptCount val="6"/>
                <c:pt idx="0">
                  <c:v>OK</c:v>
                </c:pt>
                <c:pt idx="1">
                  <c:v>COMPLICANZE SISTEMICHE NON VASCOLARI</c:v>
                </c:pt>
                <c:pt idx="2">
                  <c:v>COMPLICANZE VASCOLARI ISCHEMICHE TARDIVE</c:v>
                </c:pt>
                <c:pt idx="3">
                  <c:v>COMPLICANZE LOCALI VASCOLARI</c:v>
                </c:pt>
                <c:pt idx="4">
                  <c:v>COMPLICANZE LOCALI NON VASCOLARI</c:v>
                </c:pt>
                <c:pt idx="5">
                  <c:v>EXITUS</c:v>
                </c:pt>
              </c:strCache>
            </c:strRef>
          </c:cat>
          <c:val>
            <c:numRef>
              <c:f>'15'!$B$1:$B$6</c:f>
              <c:numCache>
                <c:formatCode>General</c:formatCode>
                <c:ptCount val="6"/>
                <c:pt idx="0">
                  <c:v>421</c:v>
                </c:pt>
                <c:pt idx="1">
                  <c:v>9</c:v>
                </c:pt>
                <c:pt idx="2">
                  <c:v>5</c:v>
                </c:pt>
                <c:pt idx="3">
                  <c:v>3</c:v>
                </c:pt>
                <c:pt idx="4">
                  <c:v>1</c:v>
                </c:pt>
                <c:pt idx="5">
                  <c:v>1</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4478533933258406"/>
          <c:w val="0.33974358974358981"/>
          <c:h val="0.68854799400074951"/>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it-IT"/>
  <c:style val="18"/>
  <c:clrMapOvr bg1="lt1" tx1="dk1" bg2="lt2" tx2="dk2" accent1="accent1" accent2="accent2" accent3="accent3" accent4="accent4" accent5="accent5" accent6="accent6" hlink="hlink" folHlink="folHlink"/>
  <c:chart>
    <c:view3D>
      <c:rotX val="30"/>
      <c:depthPercent val="100"/>
      <c:perspective val="30"/>
    </c:view3D>
    <c:plotArea>
      <c:layout>
        <c:manualLayout>
          <c:layoutTarget val="inner"/>
          <c:xMode val="edge"/>
          <c:yMode val="edge"/>
          <c:x val="3.4516911801119331E-4"/>
          <c:y val="5.9903397491980183E-2"/>
          <c:w val="0.77577403060466921"/>
          <c:h val="0.8562321376494606"/>
        </c:manualLayout>
      </c:layout>
      <c:pie3DChart>
        <c:varyColors val="1"/>
        <c:ser>
          <c:idx val="0"/>
          <c:order val="0"/>
          <c:spPr>
            <a:effectLst>
              <a:outerShdw blurRad="139700" dist="1371600" dir="10860000" sx="38000" sy="38000" algn="tl" rotWithShape="0">
                <a:prstClr val="black">
                  <a:alpha val="35000"/>
                </a:prstClr>
              </a:outerShdw>
            </a:effectLst>
            <a:scene3d>
              <a:camera prst="orthographicFront"/>
              <a:lightRig rig="threePt" dir="t"/>
            </a:scene3d>
            <a:sp3d prstMaterial="plastic">
              <a:bevelT w="165100" prst="coolSlant"/>
            </a:sp3d>
          </c:spPr>
          <c:explosion val="12"/>
          <c:cat>
            <c:strRef>
              <c:f>'16'!$A$1:$A$6</c:f>
              <c:strCache>
                <c:ptCount val="6"/>
                <c:pt idx="0">
                  <c:v>OK</c:v>
                </c:pt>
                <c:pt idx="1">
                  <c:v>COMPLICANZE LOCALI VASCOLARI</c:v>
                </c:pt>
                <c:pt idx="2">
                  <c:v>COMPLICANZE LOCALI NON VASCOLARI</c:v>
                </c:pt>
                <c:pt idx="3">
                  <c:v>COMPLICANZE VASCOLARI ISCHEMICHE TARDIVE</c:v>
                </c:pt>
                <c:pt idx="4">
                  <c:v>COMPLICANZE SISTEMICHE NON VASCOLARI</c:v>
                </c:pt>
                <c:pt idx="5">
                  <c:v>EXITUS</c:v>
                </c:pt>
              </c:strCache>
            </c:strRef>
          </c:cat>
          <c:val>
            <c:numRef>
              <c:f>'16'!$B$1:$B$6</c:f>
              <c:numCache>
                <c:formatCode>General</c:formatCode>
                <c:ptCount val="6"/>
                <c:pt idx="0">
                  <c:v>2486</c:v>
                </c:pt>
                <c:pt idx="1">
                  <c:v>59</c:v>
                </c:pt>
                <c:pt idx="2">
                  <c:v>49</c:v>
                </c:pt>
                <c:pt idx="3">
                  <c:v>48</c:v>
                </c:pt>
                <c:pt idx="4">
                  <c:v>31</c:v>
                </c:pt>
                <c:pt idx="5">
                  <c:v>31</c:v>
                </c:pt>
              </c:numCache>
            </c:numRef>
          </c:val>
        </c:ser>
      </c:pie3DChart>
      <c:spPr>
        <a:noFill/>
        <a:ln>
          <a:noFill/>
        </a:ln>
        <a:effectLst>
          <a:outerShdw blurRad="50800" dist="38100" dir="2700000" algn="tl" rotWithShape="0">
            <a:prstClr val="black">
              <a:alpha val="40000"/>
            </a:prstClr>
          </a:outerShdw>
        </a:effectLst>
      </c:spPr>
    </c:plotArea>
    <c:legend>
      <c:legendPos val="r"/>
      <c:layout>
        <c:manualLayout>
          <c:xMode val="edge"/>
          <c:yMode val="edge"/>
          <c:x val="0.65844215817362461"/>
          <c:y val="0.1654290609507145"/>
          <c:w val="0.33974358974358981"/>
          <c:h val="0.75336286089238846"/>
        </c:manualLayout>
      </c:layout>
      <c:spPr>
        <a:noFill/>
        <a:ln w="0">
          <a:noFill/>
        </a:ln>
        <a:effectLst/>
      </c:spPr>
      <c:txPr>
        <a:bodyPr/>
        <a:lstStyle/>
        <a:p>
          <a:pPr>
            <a:defRPr sz="1000"/>
          </a:pPr>
          <a:endParaRPr lang="it-IT"/>
        </a:p>
      </c:txPr>
    </c:legend>
    <c:plotVisOnly val="1"/>
  </c:chart>
  <c:spPr>
    <a:solidFill>
      <a:schemeClr val="bg2"/>
    </a:solidFill>
    <a:ln>
      <a:noFill/>
    </a:ln>
    <a:effectLst>
      <a:outerShdw blurRad="50800" dist="38100" dir="2700000" algn="tl" rotWithShape="0">
        <a:prstClr val="black">
          <a:alpha val="40000"/>
        </a:prstClr>
      </a:outerShdw>
    </a:effectLst>
  </c:spPr>
  <c:externalData r:id="rId2"/>
</c:chartSpace>
</file>

<file path=ppt/drawings/drawing1.xml><?xml version="1.0" encoding="utf-8"?>
<c:userShapes xmlns:c="http://schemas.openxmlformats.org/drawingml/2006/chart">
  <cdr:relSizeAnchor xmlns:cdr="http://schemas.openxmlformats.org/drawingml/2006/chartDrawing">
    <cdr:from>
      <cdr:x>0.69663</cdr:x>
      <cdr:y>0.04651</cdr:y>
    </cdr:from>
    <cdr:to>
      <cdr:x>0.78195</cdr:x>
      <cdr:y>0.14044</cdr:y>
    </cdr:to>
    <cdr:sp macro="" textlink="">
      <cdr:nvSpPr>
        <cdr:cNvPr id="2" name="TextBox 9"/>
        <cdr:cNvSpPr txBox="1"/>
      </cdr:nvSpPr>
      <cdr:spPr>
        <a:xfrm xmlns:a="http://schemas.openxmlformats.org/drawingml/2006/main">
          <a:off x="5599295" y="152395"/>
          <a:ext cx="68577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r>
            <a:rPr lang="it-IT" sz="1400" b="1" dirty="0" smtClean="0"/>
            <a:t>SESSO</a:t>
          </a:r>
          <a:endParaRPr lang="it-IT"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3E050979-7C52-4A0D-84E5-7D64D2296300}" type="datetimeFigureOut">
              <a:rPr lang="it-IT" smtClean="0"/>
              <a:pPr/>
              <a:t>03/10/2013</a:t>
            </a:fld>
            <a:endParaRPr lang="it-IT"/>
          </a:p>
        </p:txBody>
      </p:sp>
      <p:sp>
        <p:nvSpPr>
          <p:cNvPr id="4" name="Slide Image Placeholder 3"/>
          <p:cNvSpPr>
            <a:spLocks noGrp="1" noRot="1" noChangeAspect="1"/>
          </p:cNvSpPr>
          <p:nvPr>
            <p:ph type="sldImg" idx="2"/>
          </p:nvPr>
        </p:nvSpPr>
        <p:spPr>
          <a:xfrm>
            <a:off x="781050" y="768350"/>
            <a:ext cx="5540375" cy="3836988"/>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1440" tIns="45720" rIns="91440" bIns="45720" rtlCol="0" anchor="b"/>
          <a:lstStyle>
            <a:lvl1pPr algn="r">
              <a:defRPr sz="1200"/>
            </a:lvl1pPr>
          </a:lstStyle>
          <a:p>
            <a:fld id="{8066B0C2-2C2C-4985-B07C-B97D8A7025BB}" type="slidenum">
              <a:rPr lang="it-IT" smtClean="0"/>
              <a:pPr/>
              <a:t>‹#›</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21</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22</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23</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24</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25</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26</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27</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28</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29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31</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32</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33</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34</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35</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8066B0C2-2C2C-4985-B07C-B97D8A7025BB}" type="slidenum">
              <a:rPr lang="it-IT" smtClean="0"/>
              <a:pPr/>
              <a:t>36</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a:p>
        </p:txBody>
      </p:sp>
      <p:sp>
        <p:nvSpPr>
          <p:cNvPr id="4" name="Slide Number Placeholder 3"/>
          <p:cNvSpPr>
            <a:spLocks noGrp="1"/>
          </p:cNvSpPr>
          <p:nvPr>
            <p:ph type="sldNum" sz="quarter" idx="10"/>
          </p:nvPr>
        </p:nvSpPr>
        <p:spPr/>
        <p:txBody>
          <a:bodyPr/>
          <a:lstStyle/>
          <a:p>
            <a:fld id="{8066B0C2-2C2C-4985-B07C-B97D8A7025BB}"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cheda dati">
    <p:spTree>
      <p:nvGrpSpPr>
        <p:cNvPr id="1" name=""/>
        <p:cNvGrpSpPr/>
        <p:nvPr/>
      </p:nvGrpSpPr>
      <p:grpSpPr>
        <a:xfrm>
          <a:off x="0" y="0"/>
          <a:ext cx="0" cy="0"/>
          <a:chOff x="0" y="0"/>
          <a:chExt cx="0" cy="0"/>
        </a:xfrm>
      </p:grpSpPr>
      <p:sp>
        <p:nvSpPr>
          <p:cNvPr id="10" name="Title Placeholder 6"/>
          <p:cNvSpPr>
            <a:spLocks noGrp="1"/>
          </p:cNvSpPr>
          <p:nvPr>
            <p:ph type="title"/>
          </p:nvPr>
        </p:nvSpPr>
        <p:spPr>
          <a:xfrm>
            <a:off x="660400" y="422031"/>
            <a:ext cx="8915400" cy="369277"/>
          </a:xfrm>
          <a:prstGeom prst="rect">
            <a:avLst/>
          </a:prstGeom>
        </p:spPr>
        <p:txBody>
          <a:bodyPr vert="horz" lIns="91440" tIns="45720" rIns="91440" bIns="45720" rtlCol="0" anchor="ctr">
            <a:normAutofit/>
          </a:bodyPr>
          <a:lstStyle>
            <a:lvl1pPr>
              <a:lnSpc>
                <a:spcPct val="100000"/>
              </a:lnSpc>
              <a:spcBef>
                <a:spcPts val="0"/>
              </a:spcBef>
              <a:defRPr sz="1400"/>
            </a:lvl1pPr>
          </a:lstStyle>
          <a:p>
            <a:r>
              <a:rPr lang="en-US" dirty="0" smtClean="0"/>
              <a:t>Click to edit Master title style</a:t>
            </a:r>
            <a:endParaRPr lang="it-IT" dirty="0"/>
          </a:p>
        </p:txBody>
      </p:sp>
      <p:sp>
        <p:nvSpPr>
          <p:cNvPr id="5" name="Slide Number Placeholder 15"/>
          <p:cNvSpPr txBox="1">
            <a:spLocks/>
          </p:cNvSpPr>
          <p:nvPr userDrawn="1"/>
        </p:nvSpPr>
        <p:spPr>
          <a:xfrm>
            <a:off x="9029700" y="6356352"/>
            <a:ext cx="8001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026" name="Picture 2" descr="C:\Users\Utente\Desktop\materiale2012\top2.png"/>
          <p:cNvPicPr>
            <a:picLocks noChangeAspect="1" noChangeArrowheads="1"/>
          </p:cNvPicPr>
          <p:nvPr userDrawn="1"/>
        </p:nvPicPr>
        <p:blipFill>
          <a:blip r:embed="rId2" cstate="print"/>
          <a:srcRect/>
          <a:stretch>
            <a:fillRect/>
          </a:stretch>
        </p:blipFill>
        <p:spPr bwMode="auto">
          <a:xfrm>
            <a:off x="0" y="0"/>
            <a:ext cx="9906000" cy="752475"/>
          </a:xfrm>
          <a:prstGeom prst="rect">
            <a:avLst/>
          </a:prstGeom>
          <a:noFill/>
        </p:spPr>
      </p:pic>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cheda dati">
    <p:spTree>
      <p:nvGrpSpPr>
        <p:cNvPr id="1" name=""/>
        <p:cNvGrpSpPr/>
        <p:nvPr/>
      </p:nvGrpSpPr>
      <p:grpSpPr>
        <a:xfrm>
          <a:off x="0" y="0"/>
          <a:ext cx="0" cy="0"/>
          <a:chOff x="0" y="0"/>
          <a:chExt cx="0" cy="0"/>
        </a:xfrm>
      </p:grpSpPr>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10/3/2013</a:t>
            </a:fld>
            <a:endParaRPr lang="en-US"/>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gaetano.lanza@multimedica.i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4294967295"/>
          </p:nvPr>
        </p:nvSpPr>
        <p:spPr>
          <a:xfrm>
            <a:off x="457200" y="304800"/>
            <a:ext cx="8991600" cy="609600"/>
          </a:xfrm>
        </p:spPr>
        <p:txBody>
          <a:bodyPr>
            <a:noAutofit/>
          </a:bodyPr>
          <a:lstStyle/>
          <a:p>
            <a:pPr algn="ctr">
              <a:buNone/>
            </a:pPr>
            <a:r>
              <a:rPr lang="it-IT"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SOCIETA’ ITALIANA DI CHIRURGIA VASCOLARE ED  ENDOVASCOLARE</a:t>
            </a:r>
          </a:p>
          <a:p>
            <a:pPr algn="ctr">
              <a:buNone/>
            </a:pPr>
            <a:r>
              <a:rPr lang="it-IT"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(SICVE)</a:t>
            </a:r>
            <a:endParaRPr lang="it-IT"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Subtitle 3"/>
          <p:cNvSpPr txBox="1">
            <a:spLocks/>
          </p:cNvSpPr>
          <p:nvPr/>
        </p:nvSpPr>
        <p:spPr>
          <a:xfrm>
            <a:off x="457200" y="1219200"/>
            <a:ext cx="8991600" cy="609600"/>
          </a:xfrm>
          <a:prstGeom prst="rect">
            <a:avLst/>
          </a:prstGeom>
          <a:solidFill>
            <a:srgbClr val="E6FAFE">
              <a:alpha val="59000"/>
            </a:srgbClr>
          </a:solidFill>
          <a:effectLst>
            <a:outerShdw blurRad="50800" dist="50800" dir="5400000" algn="ctr" rotWithShape="0">
              <a:schemeClr val="tx1">
                <a:alpha val="12000"/>
              </a:schemeClr>
            </a:outerShdw>
          </a:effectLst>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i="0" u="none" strike="noStrike" kern="1200" normalizeH="0" baseline="0" noProof="0" dirty="0" smtClean="0">
                <a:solidFill>
                  <a:srgbClr val="007635"/>
                </a:solidFill>
                <a:uLnTx/>
                <a:uFillTx/>
                <a:latin typeface="+mn-lt"/>
                <a:ea typeface="+mn-ea"/>
                <a:cs typeface="+mn-cs"/>
              </a:rPr>
              <a:t>REGISTRO ITALIANO DI CHIRURGIA VASCOLARE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i="0" u="none" strike="noStrike" kern="1200" normalizeH="0" baseline="0" noProof="0" dirty="0" smtClean="0">
                <a:solidFill>
                  <a:srgbClr val="007635"/>
                </a:solidFill>
                <a:uLnTx/>
                <a:uFillTx/>
                <a:latin typeface="+mn-lt"/>
                <a:ea typeface="+mn-ea"/>
                <a:cs typeface="+mn-cs"/>
              </a:rPr>
              <a:t>SICVEREG</a:t>
            </a:r>
            <a:endParaRPr kumimoji="0" lang="it-IT" i="0" u="none" strike="noStrike" kern="1200" normalizeH="0" baseline="0" noProof="0" dirty="0">
              <a:solidFill>
                <a:srgbClr val="007635"/>
              </a:solidFill>
              <a:uLnTx/>
              <a:uFillTx/>
              <a:latin typeface="+mn-lt"/>
              <a:ea typeface="+mn-ea"/>
              <a:cs typeface="+mn-cs"/>
            </a:endParaRPr>
          </a:p>
        </p:txBody>
      </p:sp>
      <p:sp>
        <p:nvSpPr>
          <p:cNvPr id="7" name="Subtitle 3"/>
          <p:cNvSpPr txBox="1">
            <a:spLocks/>
          </p:cNvSpPr>
          <p:nvPr/>
        </p:nvSpPr>
        <p:spPr>
          <a:xfrm>
            <a:off x="457200" y="5410200"/>
            <a:ext cx="8991600" cy="1066800"/>
          </a:xfrm>
          <a:prstGeom prst="rect">
            <a:avLst/>
          </a:prstGeom>
          <a:solidFill>
            <a:schemeClr val="bg2">
              <a:alpha val="60000"/>
            </a:schemeClr>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92500" lnSpcReduction="10000"/>
          </a:bodyPr>
          <a:lstStyle/>
          <a:p>
            <a:pPr algn="ctr">
              <a:lnSpc>
                <a:spcPct val="90000"/>
              </a:lnSpc>
              <a:spcBef>
                <a:spcPct val="20000"/>
              </a:spcBef>
            </a:pPr>
            <a:r>
              <a:rPr lang="it-IT" sz="1700" dirty="0" smtClean="0">
                <a:solidFill>
                  <a:schemeClr val="accent6">
                    <a:lumMod val="50000"/>
                  </a:schemeClr>
                </a:solidFill>
              </a:rPr>
              <a:t>Volume n. 12</a:t>
            </a:r>
          </a:p>
          <a:p>
            <a:pPr algn="ctr">
              <a:lnSpc>
                <a:spcPct val="90000"/>
              </a:lnSpc>
              <a:spcBef>
                <a:spcPct val="20000"/>
              </a:spcBef>
            </a:pPr>
            <a:r>
              <a:rPr lang="it-IT" sz="1700" dirty="0" smtClean="0">
                <a:solidFill>
                  <a:schemeClr val="accent6">
                    <a:lumMod val="50000"/>
                  </a:schemeClr>
                </a:solidFill>
              </a:rPr>
              <a:t>XII Congresso Nazionale SICVE, Bari 6-8 ottobre 2013</a:t>
            </a:r>
          </a:p>
          <a:p>
            <a:pPr algn="ctr">
              <a:lnSpc>
                <a:spcPct val="90000"/>
              </a:lnSpc>
              <a:spcBef>
                <a:spcPct val="20000"/>
              </a:spcBef>
            </a:pPr>
            <a:r>
              <a:rPr lang="it-IT" sz="1700" dirty="0" smtClean="0">
                <a:solidFill>
                  <a:srgbClr val="FF0000"/>
                </a:solidFill>
              </a:rPr>
              <a:t>ANALISI STATISTICO-EPIDEMIOLOGICHE</a:t>
            </a:r>
          </a:p>
          <a:p>
            <a:pPr algn="ctr">
              <a:lnSpc>
                <a:spcPct val="90000"/>
              </a:lnSpc>
              <a:spcBef>
                <a:spcPct val="20000"/>
              </a:spcBef>
            </a:pPr>
            <a:r>
              <a:rPr lang="it-IT" sz="1700" dirty="0" smtClean="0">
                <a:solidFill>
                  <a:schemeClr val="accent6">
                    <a:lumMod val="50000"/>
                  </a:schemeClr>
                </a:solidFill>
              </a:rPr>
              <a:t>DATI 2012</a:t>
            </a:r>
          </a:p>
          <a:p>
            <a:pPr lvl="0" algn="ctr">
              <a:spcBef>
                <a:spcPct val="20000"/>
              </a:spcBef>
            </a:pPr>
            <a:endParaRPr lang="it-IT" sz="2000" dirty="0" smtClean="0">
              <a:solidFill>
                <a:schemeClr val="accent6">
                  <a:lumMod val="50000"/>
                </a:schemeClr>
              </a:solidFill>
            </a:endParaRPr>
          </a:p>
        </p:txBody>
      </p:sp>
      <p:pic>
        <p:nvPicPr>
          <p:cNvPr id="1027" name="Picture 3" descr="C:\Users\Utente\Desktop\paolo\Sicve\logo2.png"/>
          <p:cNvPicPr>
            <a:picLocks noChangeAspect="1" noChangeArrowheads="1"/>
          </p:cNvPicPr>
          <p:nvPr/>
        </p:nvPicPr>
        <p:blipFill>
          <a:blip r:embed="rId3" cstate="print"/>
          <a:srcRect/>
          <a:stretch>
            <a:fillRect/>
          </a:stretch>
        </p:blipFill>
        <p:spPr bwMode="auto">
          <a:xfrm>
            <a:off x="3429000" y="1866900"/>
            <a:ext cx="2952750" cy="33147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849923"/>
            <a:ext cx="8915400" cy="369277"/>
          </a:xfrm>
        </p:spPr>
        <p:txBody>
          <a:bodyPr>
            <a:normAutofit fontScale="90000"/>
          </a:bodyPr>
          <a:lstStyle/>
          <a:p>
            <a:r>
              <a:rPr lang="it-IT" sz="1800" dirty="0" smtClean="0"/>
              <a:t>TIPI DI PATOLOGIE NEI CASI TRATTATI</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14" name="Title 4"/>
          <p:cNvSpPr txBox="1">
            <a:spLocks/>
          </p:cNvSpPr>
          <p:nvPr/>
        </p:nvSpPr>
        <p:spPr>
          <a:xfrm>
            <a:off x="1905000" y="3364523"/>
            <a:ext cx="6053667" cy="369277"/>
          </a:xfrm>
          <a:prstGeom prst="rect">
            <a:avLst/>
          </a:prstGeom>
        </p:spPr>
        <p:txBody>
          <a:bodyPr vert="horz" lIns="91440" tIns="45720" rIns="91440" bIns="45720" rtlCol="0" anchor="ctr">
            <a:noAutofit/>
          </a:bodyPr>
          <a:lstStyle/>
          <a:p>
            <a:pPr algn="ctr">
              <a:lnSpc>
                <a:spcPts val="600"/>
              </a:lnSpc>
            </a:pPr>
            <a:r>
              <a:rPr lang="it-IT" sz="1100" dirty="0" smtClean="0"/>
              <a:t>La Patologia Arteriosa rappresenta il 72,2 sul Totale delle patologie trattate.</a:t>
            </a:r>
          </a:p>
          <a:p>
            <a:pPr lvl="0" algn="ctr">
              <a:lnSpc>
                <a:spcPts val="600"/>
              </a:lnSpc>
            </a:pPr>
            <a:r>
              <a:rPr kumimoji="0" lang="it-IT" sz="1100" b="0" i="0" u="none" strike="noStrike" kern="1200" cap="none" spc="0" normalizeH="0" baseline="0" noProof="0" dirty="0" smtClean="0">
                <a:ln>
                  <a:noFill/>
                </a:ln>
                <a:solidFill>
                  <a:schemeClr val="tx1"/>
                </a:solidFill>
                <a:effectLst/>
                <a:uLnTx/>
                <a:uFillTx/>
                <a:latin typeface="+mj-lt"/>
                <a:ea typeface="+mj-ea"/>
                <a:cs typeface="+mj-cs"/>
              </a:rPr>
              <a:t/>
            </a:r>
            <a:br>
              <a:rPr kumimoji="0" lang="it-IT" sz="1100" b="0" i="0" u="none" strike="noStrike" kern="1200" cap="none" spc="0" normalizeH="0" baseline="0" noProof="0" dirty="0" smtClean="0">
                <a:ln>
                  <a:noFill/>
                </a:ln>
                <a:solidFill>
                  <a:schemeClr val="tx1"/>
                </a:solidFill>
                <a:effectLst/>
                <a:uLnTx/>
                <a:uFillTx/>
                <a:latin typeface="+mj-lt"/>
                <a:ea typeface="+mj-ea"/>
                <a:cs typeface="+mj-cs"/>
              </a:rPr>
            </a:br>
            <a:r>
              <a:rPr kumimoji="0" lang="it-IT" sz="1100" b="0" i="0" u="none" strike="noStrike" kern="1200" cap="none" spc="0" normalizeH="0" baseline="0" noProof="0" dirty="0" smtClean="0">
                <a:ln>
                  <a:noFill/>
                </a:ln>
                <a:solidFill>
                  <a:schemeClr val="tx1"/>
                </a:solidFill>
                <a:effectLst/>
                <a:uLnTx/>
                <a:uFillTx/>
                <a:latin typeface="+mj-lt"/>
                <a:ea typeface="+mj-ea"/>
                <a:cs typeface="+mj-cs"/>
              </a:rPr>
              <a:t> </a:t>
            </a:r>
            <a:br>
              <a:rPr kumimoji="0" lang="it-IT" sz="1100" b="0" i="0" u="none" strike="noStrike" kern="1200" cap="none" spc="0" normalizeH="0" baseline="0" noProof="0" dirty="0" smtClean="0">
                <a:ln>
                  <a:noFill/>
                </a:ln>
                <a:solidFill>
                  <a:schemeClr val="tx1"/>
                </a:solidFill>
                <a:effectLst/>
                <a:uLnTx/>
                <a:uFillTx/>
                <a:latin typeface="+mj-lt"/>
                <a:ea typeface="+mj-ea"/>
                <a:cs typeface="+mj-cs"/>
              </a:rPr>
            </a:br>
            <a:r>
              <a:rPr kumimoji="0" lang="it-IT" sz="1100" b="0" i="0" u="none" strike="noStrike" kern="1200" cap="none" spc="0" normalizeH="0" baseline="0" noProof="0" dirty="0" smtClean="0">
                <a:ln>
                  <a:noFill/>
                </a:ln>
                <a:solidFill>
                  <a:schemeClr val="tx1"/>
                </a:solidFill>
                <a:effectLst/>
                <a:uLnTx/>
                <a:uFillTx/>
                <a:latin typeface="+mj-lt"/>
                <a:ea typeface="+mj-ea"/>
                <a:cs typeface="+mj-cs"/>
              </a:rPr>
              <a:t/>
            </a:r>
            <a:br>
              <a:rPr kumimoji="0" lang="it-IT" sz="1100" b="0" i="0" u="none" strike="noStrike" kern="1200" cap="none" spc="0" normalizeH="0" baseline="0" noProof="0" dirty="0" smtClean="0">
                <a:ln>
                  <a:noFill/>
                </a:ln>
                <a:solidFill>
                  <a:schemeClr val="tx1"/>
                </a:solidFill>
                <a:effectLst/>
                <a:uLnTx/>
                <a:uFillTx/>
                <a:latin typeface="+mj-lt"/>
                <a:ea typeface="+mj-ea"/>
                <a:cs typeface="+mj-cs"/>
              </a:rPr>
            </a:br>
            <a:endParaRPr kumimoji="0" lang="it-IT" sz="11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7" name="Table 6"/>
          <p:cNvGraphicFramePr>
            <a:graphicFrameLocks noGrp="1"/>
          </p:cNvGraphicFramePr>
          <p:nvPr/>
        </p:nvGraphicFramePr>
        <p:xfrm>
          <a:off x="990600" y="1071455"/>
          <a:ext cx="8034866" cy="2052745"/>
        </p:xfrm>
        <a:graphic>
          <a:graphicData uri="http://schemas.openxmlformats.org/drawingml/2006/table">
            <a:tbl>
              <a:tblPr firstRow="1" bandRow="1">
                <a:effectLst>
                  <a:outerShdw blurRad="50800" dist="38100" dir="2700000" algn="tl" rotWithShape="0">
                    <a:prstClr val="black">
                      <a:alpha val="40000"/>
                    </a:prstClr>
                  </a:outerShdw>
                </a:effectLst>
                <a:tableStyleId>{284E427A-3D55-4303-BF80-6455036E1DE7}</a:tableStyleId>
              </a:tblPr>
              <a:tblGrid>
                <a:gridCol w="557977"/>
                <a:gridCol w="2629331"/>
                <a:gridCol w="1053368"/>
                <a:gridCol w="1269108"/>
                <a:gridCol w="1348216"/>
                <a:gridCol w="1176866"/>
              </a:tblGrid>
              <a:tr h="286429">
                <a:tc gridSpan="2">
                  <a:txBody>
                    <a:bodyPr/>
                    <a:lstStyle/>
                    <a:p>
                      <a:pPr>
                        <a:lnSpc>
                          <a:spcPct val="115000"/>
                        </a:lnSpc>
                        <a:spcAft>
                          <a:spcPts val="0"/>
                        </a:spcAft>
                      </a:pPr>
                      <a:r>
                        <a:rPr lang="it-IT" sz="1100" b="1" dirty="0"/>
                        <a:t> </a:t>
                      </a:r>
                      <a:endParaRPr lang="it-IT" sz="1100" b="1" dirty="0">
                        <a:latin typeface="Calibri"/>
                        <a:ea typeface="Times New Roman"/>
                        <a:cs typeface="Times New Roman"/>
                      </a:endParaRPr>
                    </a:p>
                  </a:txBody>
                  <a:tcPr marL="71699" marR="71699" marT="0" marB="0" anchor="ctr"/>
                </a:tc>
                <a:tc hMerge="1">
                  <a:txBody>
                    <a:bodyPr/>
                    <a:lstStyle/>
                    <a:p>
                      <a:endParaRPr lang="it-IT"/>
                    </a:p>
                  </a:txBody>
                  <a:tcPr/>
                </a:tc>
                <a:tc>
                  <a:txBody>
                    <a:bodyPr/>
                    <a:lstStyle/>
                    <a:p>
                      <a:pPr algn="ctr">
                        <a:lnSpc>
                          <a:spcPct val="115000"/>
                        </a:lnSpc>
                        <a:spcAft>
                          <a:spcPts val="0"/>
                        </a:spcAft>
                      </a:pPr>
                      <a:r>
                        <a:rPr lang="it-IT" sz="1100" b="1" dirty="0" smtClean="0"/>
                        <a:t>Frequenza</a:t>
                      </a:r>
                      <a:endParaRPr lang="it-IT" sz="1100" b="1" dirty="0">
                        <a:latin typeface="Calibri"/>
                        <a:ea typeface="Times New Roman"/>
                        <a:cs typeface="Times New Roman"/>
                      </a:endParaRPr>
                    </a:p>
                  </a:txBody>
                  <a:tcPr marL="71699" marR="71699" marT="0" marB="0" anchor="b"/>
                </a:tc>
                <a:tc>
                  <a:txBody>
                    <a:bodyPr/>
                    <a:lstStyle/>
                    <a:p>
                      <a:pPr algn="ctr">
                        <a:lnSpc>
                          <a:spcPct val="115000"/>
                        </a:lnSpc>
                        <a:spcAft>
                          <a:spcPts val="0"/>
                        </a:spcAft>
                      </a:pPr>
                      <a:r>
                        <a:rPr lang="it-IT" sz="1100" b="1" dirty="0" smtClean="0"/>
                        <a:t>%</a:t>
                      </a:r>
                      <a:endParaRPr lang="it-IT" sz="1100" b="1" dirty="0">
                        <a:latin typeface="Calibri"/>
                        <a:ea typeface="Times New Roman"/>
                        <a:cs typeface="Times New Roman"/>
                      </a:endParaRPr>
                    </a:p>
                  </a:txBody>
                  <a:tcPr marL="71699" marR="71699" marT="0" marB="0" anchor="b"/>
                </a:tc>
                <a:tc>
                  <a:txBody>
                    <a:bodyPr/>
                    <a:lstStyle/>
                    <a:p>
                      <a:pPr algn="ctr">
                        <a:lnSpc>
                          <a:spcPct val="115000"/>
                        </a:lnSpc>
                        <a:spcAft>
                          <a:spcPts val="0"/>
                        </a:spcAft>
                      </a:pPr>
                      <a:r>
                        <a:rPr lang="it-IT" sz="1100" b="1" dirty="0" smtClean="0"/>
                        <a:t>Valida</a:t>
                      </a:r>
                      <a:r>
                        <a:rPr lang="it-IT" sz="1100" b="1" baseline="0" dirty="0" smtClean="0"/>
                        <a:t>  %</a:t>
                      </a:r>
                      <a:endParaRPr lang="it-IT" sz="1100" b="1" dirty="0">
                        <a:latin typeface="Calibri"/>
                        <a:ea typeface="Times New Roman"/>
                        <a:cs typeface="Times New Roman"/>
                      </a:endParaRPr>
                    </a:p>
                  </a:txBody>
                  <a:tcPr marL="71699" marR="71699" marT="0" marB="0" anchor="b"/>
                </a:tc>
                <a:tc>
                  <a:txBody>
                    <a:bodyPr/>
                    <a:lstStyle/>
                    <a:p>
                      <a:pPr algn="ctr">
                        <a:lnSpc>
                          <a:spcPct val="115000"/>
                        </a:lnSpc>
                        <a:spcAft>
                          <a:spcPts val="0"/>
                        </a:spcAft>
                      </a:pPr>
                      <a:r>
                        <a:rPr lang="it-IT" sz="1100" b="1" dirty="0" smtClean="0"/>
                        <a:t>Cumulativa  %</a:t>
                      </a:r>
                      <a:endParaRPr lang="it-IT" sz="1100" b="1" dirty="0">
                        <a:latin typeface="Calibri"/>
                        <a:ea typeface="Times New Roman"/>
                        <a:cs typeface="Times New Roman"/>
                      </a:endParaRPr>
                    </a:p>
                  </a:txBody>
                  <a:tcPr marL="71699" marR="71699" marT="0" marB="0" anchor="b"/>
                </a:tc>
              </a:tr>
              <a:tr h="148835">
                <a:tc rowSpan="8">
                  <a:txBody>
                    <a:bodyPr/>
                    <a:lstStyle/>
                    <a:p>
                      <a:pPr>
                        <a:lnSpc>
                          <a:spcPct val="115000"/>
                        </a:lnSpc>
                        <a:spcAft>
                          <a:spcPts val="0"/>
                        </a:spcAft>
                      </a:pPr>
                      <a:r>
                        <a:rPr lang="it-IT" sz="1100" b="1" dirty="0" smtClean="0"/>
                        <a:t>Validi</a:t>
                      </a:r>
                      <a:endParaRPr lang="it-IT" sz="1100" b="1" dirty="0">
                        <a:latin typeface="Calibri"/>
                        <a:ea typeface="Times New Roman"/>
                        <a:cs typeface="Times New Roman"/>
                      </a:endParaRPr>
                    </a:p>
                  </a:txBody>
                  <a:tcPr marL="71699" marR="71699" marT="0" marB="0"/>
                </a:tc>
                <a:tc>
                  <a:txBody>
                    <a:bodyPr/>
                    <a:lstStyle/>
                    <a:p>
                      <a:pPr algn="l"/>
                      <a:r>
                        <a:rPr lang="it-IT" sz="1100"/>
                        <a:t>Arteriosa</a:t>
                      </a:r>
                    </a:p>
                  </a:txBody>
                  <a:tcPr marL="28575" marR="28575" marT="28575" marB="28575" anchor="ctr"/>
                </a:tc>
                <a:tc>
                  <a:txBody>
                    <a:bodyPr/>
                    <a:lstStyle/>
                    <a:p>
                      <a:pPr algn="ctr"/>
                      <a:r>
                        <a:rPr lang="it-IT" sz="1100" dirty="0"/>
                        <a:t>7943</a:t>
                      </a:r>
                    </a:p>
                  </a:txBody>
                  <a:tcPr marL="28575" marR="28575" marT="28575" marB="28575" anchor="ctr"/>
                </a:tc>
                <a:tc>
                  <a:txBody>
                    <a:bodyPr/>
                    <a:lstStyle/>
                    <a:p>
                      <a:pPr algn="ctr"/>
                      <a:r>
                        <a:rPr lang="it-IT" sz="1100"/>
                        <a:t>72,2</a:t>
                      </a:r>
                    </a:p>
                  </a:txBody>
                  <a:tcPr marL="28575" marR="28575" marT="28575" marB="28575" anchor="ctr"/>
                </a:tc>
                <a:tc>
                  <a:txBody>
                    <a:bodyPr/>
                    <a:lstStyle/>
                    <a:p>
                      <a:pPr algn="ctr"/>
                      <a:r>
                        <a:rPr lang="it-IT" sz="1100"/>
                        <a:t>72,2</a:t>
                      </a:r>
                    </a:p>
                  </a:txBody>
                  <a:tcPr marL="28575" marR="28575" marT="28575" marB="28575" anchor="ctr"/>
                </a:tc>
                <a:tc>
                  <a:txBody>
                    <a:bodyPr/>
                    <a:lstStyle/>
                    <a:p>
                      <a:pPr algn="ctr"/>
                      <a:r>
                        <a:rPr lang="it-IT" sz="1100"/>
                        <a:t>72,2</a:t>
                      </a:r>
                    </a:p>
                  </a:txBody>
                  <a:tcPr marL="28575" marR="28575" marT="28575" marB="28575" anchor="ctr"/>
                </a:tc>
              </a:tr>
              <a:tr h="148835">
                <a:tc vMerge="1">
                  <a:txBody>
                    <a:bodyPr/>
                    <a:lstStyle/>
                    <a:p>
                      <a:endParaRPr lang="it-IT"/>
                    </a:p>
                  </a:txBody>
                  <a:tcPr/>
                </a:tc>
                <a:tc>
                  <a:txBody>
                    <a:bodyPr/>
                    <a:lstStyle/>
                    <a:p>
                      <a:pPr algn="l"/>
                      <a:r>
                        <a:rPr lang="it-IT" sz="1100"/>
                        <a:t>Venosa</a:t>
                      </a:r>
                    </a:p>
                  </a:txBody>
                  <a:tcPr marL="28575" marR="28575" marT="28575" marB="28575" anchor="ctr"/>
                </a:tc>
                <a:tc>
                  <a:txBody>
                    <a:bodyPr/>
                    <a:lstStyle/>
                    <a:p>
                      <a:pPr algn="ctr"/>
                      <a:r>
                        <a:rPr lang="it-IT" sz="1100" dirty="0"/>
                        <a:t>2813</a:t>
                      </a:r>
                    </a:p>
                  </a:txBody>
                  <a:tcPr marL="28575" marR="28575" marT="28575" marB="28575" anchor="ctr"/>
                </a:tc>
                <a:tc>
                  <a:txBody>
                    <a:bodyPr/>
                    <a:lstStyle/>
                    <a:p>
                      <a:pPr algn="ctr"/>
                      <a:r>
                        <a:rPr lang="it-IT" sz="1100"/>
                        <a:t>25,6</a:t>
                      </a:r>
                    </a:p>
                  </a:txBody>
                  <a:tcPr marL="28575" marR="28575" marT="28575" marB="28575" anchor="ctr"/>
                </a:tc>
                <a:tc>
                  <a:txBody>
                    <a:bodyPr/>
                    <a:lstStyle/>
                    <a:p>
                      <a:pPr algn="ctr"/>
                      <a:r>
                        <a:rPr lang="it-IT" sz="1100"/>
                        <a:t>25,6</a:t>
                      </a:r>
                    </a:p>
                  </a:txBody>
                  <a:tcPr marL="28575" marR="28575" marT="28575" marB="28575" anchor="ctr"/>
                </a:tc>
                <a:tc>
                  <a:txBody>
                    <a:bodyPr/>
                    <a:lstStyle/>
                    <a:p>
                      <a:pPr algn="ctr"/>
                      <a:r>
                        <a:rPr lang="it-IT" sz="1100"/>
                        <a:t>97,7</a:t>
                      </a:r>
                    </a:p>
                  </a:txBody>
                  <a:tcPr marL="28575" marR="28575" marT="28575" marB="28575" anchor="ctr"/>
                </a:tc>
              </a:tr>
              <a:tr h="148835">
                <a:tc vMerge="1">
                  <a:txBody>
                    <a:bodyPr/>
                    <a:lstStyle/>
                    <a:p>
                      <a:endParaRPr lang="it-IT"/>
                    </a:p>
                  </a:txBody>
                  <a:tcPr/>
                </a:tc>
                <a:tc>
                  <a:txBody>
                    <a:bodyPr/>
                    <a:lstStyle/>
                    <a:p>
                      <a:pPr algn="l"/>
                      <a:r>
                        <a:rPr lang="it-IT" sz="1100"/>
                        <a:t>Complicanze</a:t>
                      </a:r>
                    </a:p>
                  </a:txBody>
                  <a:tcPr marL="28575" marR="28575" marT="28575" marB="28575" anchor="ctr"/>
                </a:tc>
                <a:tc>
                  <a:txBody>
                    <a:bodyPr/>
                    <a:lstStyle/>
                    <a:p>
                      <a:pPr algn="ctr"/>
                      <a:r>
                        <a:rPr lang="it-IT" sz="1100" dirty="0"/>
                        <a:t>162</a:t>
                      </a:r>
                    </a:p>
                  </a:txBody>
                  <a:tcPr marL="28575" marR="28575" marT="28575" marB="28575" anchor="ctr"/>
                </a:tc>
                <a:tc>
                  <a:txBody>
                    <a:bodyPr/>
                    <a:lstStyle/>
                    <a:p>
                      <a:pPr algn="ctr"/>
                      <a:r>
                        <a:rPr lang="it-IT" sz="1100"/>
                        <a:t>1,5</a:t>
                      </a:r>
                    </a:p>
                  </a:txBody>
                  <a:tcPr marL="28575" marR="28575" marT="28575" marB="28575" anchor="ctr"/>
                </a:tc>
                <a:tc>
                  <a:txBody>
                    <a:bodyPr/>
                    <a:lstStyle/>
                    <a:p>
                      <a:pPr algn="ctr"/>
                      <a:r>
                        <a:rPr lang="it-IT" sz="1100"/>
                        <a:t>1,5</a:t>
                      </a:r>
                    </a:p>
                  </a:txBody>
                  <a:tcPr marL="28575" marR="28575" marT="28575" marB="28575" anchor="ctr"/>
                </a:tc>
                <a:tc>
                  <a:txBody>
                    <a:bodyPr/>
                    <a:lstStyle/>
                    <a:p>
                      <a:pPr algn="ctr"/>
                      <a:r>
                        <a:rPr lang="it-IT" sz="1100"/>
                        <a:t>99,2</a:t>
                      </a:r>
                    </a:p>
                  </a:txBody>
                  <a:tcPr marL="28575" marR="28575" marT="28575" marB="28575" anchor="ctr"/>
                </a:tc>
              </a:tr>
              <a:tr h="148835">
                <a:tc vMerge="1">
                  <a:txBody>
                    <a:bodyPr/>
                    <a:lstStyle/>
                    <a:p>
                      <a:endParaRPr lang="it-IT"/>
                    </a:p>
                  </a:txBody>
                  <a:tcPr/>
                </a:tc>
                <a:tc>
                  <a:txBody>
                    <a:bodyPr/>
                    <a:lstStyle/>
                    <a:p>
                      <a:pPr algn="l"/>
                      <a:r>
                        <a:rPr lang="it-IT" sz="1100"/>
                        <a:t>Traumatismo</a:t>
                      </a:r>
                    </a:p>
                  </a:txBody>
                  <a:tcPr marL="28575" marR="28575" marT="28575" marB="28575" anchor="ctr"/>
                </a:tc>
                <a:tc>
                  <a:txBody>
                    <a:bodyPr/>
                    <a:lstStyle/>
                    <a:p>
                      <a:pPr algn="ctr"/>
                      <a:r>
                        <a:rPr lang="it-IT" sz="1100" dirty="0"/>
                        <a:t>46</a:t>
                      </a:r>
                    </a:p>
                  </a:txBody>
                  <a:tcPr marL="28575" marR="28575" marT="28575" marB="28575" anchor="ctr"/>
                </a:tc>
                <a:tc>
                  <a:txBody>
                    <a:bodyPr/>
                    <a:lstStyle/>
                    <a:p>
                      <a:pPr algn="ctr"/>
                      <a:r>
                        <a:rPr lang="it-IT" sz="1100" dirty="0" smtClean="0"/>
                        <a:t>0,4</a:t>
                      </a:r>
                      <a:endParaRPr lang="it-IT" sz="1100" dirty="0"/>
                    </a:p>
                  </a:txBody>
                  <a:tcPr marL="28575" marR="28575" marT="28575" marB="28575" anchor="ctr"/>
                </a:tc>
                <a:tc>
                  <a:txBody>
                    <a:bodyPr/>
                    <a:lstStyle/>
                    <a:p>
                      <a:pPr algn="ctr"/>
                      <a:r>
                        <a:rPr lang="it-IT" sz="1100" dirty="0" smtClean="0"/>
                        <a:t>0,4</a:t>
                      </a:r>
                      <a:endParaRPr lang="it-IT" sz="1100" dirty="0"/>
                    </a:p>
                  </a:txBody>
                  <a:tcPr marL="28575" marR="28575" marT="28575" marB="28575" anchor="ctr"/>
                </a:tc>
                <a:tc>
                  <a:txBody>
                    <a:bodyPr/>
                    <a:lstStyle/>
                    <a:p>
                      <a:pPr algn="ctr"/>
                      <a:r>
                        <a:rPr lang="it-IT" sz="1100"/>
                        <a:t>99,6</a:t>
                      </a:r>
                    </a:p>
                  </a:txBody>
                  <a:tcPr marL="28575" marR="28575" marT="28575" marB="28575" anchor="ctr"/>
                </a:tc>
              </a:tr>
              <a:tr h="148835">
                <a:tc vMerge="1">
                  <a:txBody>
                    <a:bodyPr/>
                    <a:lstStyle/>
                    <a:p>
                      <a:endParaRPr lang="it-IT"/>
                    </a:p>
                  </a:txBody>
                  <a:tcPr/>
                </a:tc>
                <a:tc>
                  <a:txBody>
                    <a:bodyPr/>
                    <a:lstStyle/>
                    <a:p>
                      <a:pPr algn="l"/>
                      <a:r>
                        <a:rPr lang="it-IT" sz="1100"/>
                        <a:t>Malformazioni</a:t>
                      </a:r>
                    </a:p>
                  </a:txBody>
                  <a:tcPr marL="28575" marR="28575" marT="28575" marB="28575" anchor="ctr"/>
                </a:tc>
                <a:tc>
                  <a:txBody>
                    <a:bodyPr/>
                    <a:lstStyle/>
                    <a:p>
                      <a:pPr algn="ctr"/>
                      <a:r>
                        <a:rPr lang="it-IT" sz="1100" dirty="0"/>
                        <a:t>20</a:t>
                      </a:r>
                    </a:p>
                  </a:txBody>
                  <a:tcPr marL="28575" marR="28575" marT="28575" marB="28575" anchor="ctr"/>
                </a:tc>
                <a:tc>
                  <a:txBody>
                    <a:bodyPr/>
                    <a:lstStyle/>
                    <a:p>
                      <a:pPr algn="ctr"/>
                      <a:r>
                        <a:rPr lang="it-IT" sz="1100" dirty="0" smtClean="0"/>
                        <a:t>0,2</a:t>
                      </a:r>
                      <a:endParaRPr lang="it-IT" sz="1100" dirty="0"/>
                    </a:p>
                  </a:txBody>
                  <a:tcPr marL="28575" marR="28575" marT="28575" marB="28575" anchor="ctr"/>
                </a:tc>
                <a:tc>
                  <a:txBody>
                    <a:bodyPr/>
                    <a:lstStyle/>
                    <a:p>
                      <a:pPr algn="ctr"/>
                      <a:r>
                        <a:rPr lang="it-IT" sz="1100" dirty="0" smtClean="0"/>
                        <a:t>0,2</a:t>
                      </a:r>
                      <a:endParaRPr lang="it-IT" sz="1100" dirty="0"/>
                    </a:p>
                  </a:txBody>
                  <a:tcPr marL="28575" marR="28575" marT="28575" marB="28575" anchor="ctr"/>
                </a:tc>
                <a:tc>
                  <a:txBody>
                    <a:bodyPr/>
                    <a:lstStyle/>
                    <a:p>
                      <a:pPr algn="ctr"/>
                      <a:r>
                        <a:rPr lang="it-IT" sz="1100"/>
                        <a:t>99,8</a:t>
                      </a:r>
                    </a:p>
                  </a:txBody>
                  <a:tcPr marL="28575" marR="28575" marT="28575" marB="28575" anchor="ctr"/>
                </a:tc>
              </a:tr>
              <a:tr h="148835">
                <a:tc vMerge="1">
                  <a:txBody>
                    <a:bodyPr/>
                    <a:lstStyle/>
                    <a:p>
                      <a:endParaRPr lang="it-IT"/>
                    </a:p>
                  </a:txBody>
                  <a:tcPr/>
                </a:tc>
                <a:tc>
                  <a:txBody>
                    <a:bodyPr/>
                    <a:lstStyle/>
                    <a:p>
                      <a:pPr algn="l"/>
                      <a:r>
                        <a:rPr lang="it-IT" sz="1100"/>
                        <a:t>Arteriosa-Venosa</a:t>
                      </a:r>
                    </a:p>
                  </a:txBody>
                  <a:tcPr marL="28575" marR="28575" marT="28575" marB="28575" anchor="ctr"/>
                </a:tc>
                <a:tc>
                  <a:txBody>
                    <a:bodyPr/>
                    <a:lstStyle/>
                    <a:p>
                      <a:pPr algn="ctr"/>
                      <a:r>
                        <a:rPr lang="it-IT" sz="1100" dirty="0"/>
                        <a:t>19</a:t>
                      </a:r>
                    </a:p>
                  </a:txBody>
                  <a:tcPr marL="28575" marR="28575" marT="28575" marB="28575" anchor="ctr"/>
                </a:tc>
                <a:tc>
                  <a:txBody>
                    <a:bodyPr/>
                    <a:lstStyle/>
                    <a:p>
                      <a:pPr algn="ctr"/>
                      <a:r>
                        <a:rPr lang="it-IT" sz="1100" dirty="0" smtClean="0"/>
                        <a:t>0,2</a:t>
                      </a:r>
                      <a:endParaRPr lang="it-IT" sz="1100" dirty="0"/>
                    </a:p>
                  </a:txBody>
                  <a:tcPr marL="28575" marR="28575" marT="28575" marB="28575" anchor="ctr"/>
                </a:tc>
                <a:tc>
                  <a:txBody>
                    <a:bodyPr/>
                    <a:lstStyle/>
                    <a:p>
                      <a:pPr algn="ctr"/>
                      <a:r>
                        <a:rPr lang="it-IT" sz="1100" dirty="0" smtClean="0"/>
                        <a:t>0,2</a:t>
                      </a:r>
                      <a:endParaRPr lang="it-IT" sz="1100" dirty="0"/>
                    </a:p>
                  </a:txBody>
                  <a:tcPr marL="28575" marR="28575" marT="28575" marB="28575" anchor="ctr"/>
                </a:tc>
                <a:tc>
                  <a:txBody>
                    <a:bodyPr/>
                    <a:lstStyle/>
                    <a:p>
                      <a:pPr algn="ctr"/>
                      <a:r>
                        <a:rPr lang="it-IT" sz="1100"/>
                        <a:t>100,0</a:t>
                      </a:r>
                    </a:p>
                  </a:txBody>
                  <a:tcPr marL="28575" marR="28575" marT="28575" marB="28575" anchor="ctr"/>
                </a:tc>
              </a:tr>
              <a:tr h="148835">
                <a:tc vMerge="1">
                  <a:txBody>
                    <a:bodyPr/>
                    <a:lstStyle/>
                    <a:p>
                      <a:endParaRPr lang="it-IT"/>
                    </a:p>
                  </a:txBody>
                  <a:tcPr/>
                </a:tc>
                <a:tc>
                  <a:txBody>
                    <a:bodyPr/>
                    <a:lstStyle/>
                    <a:p>
                      <a:pPr algn="l"/>
                      <a:r>
                        <a:rPr lang="it-IT" sz="1100"/>
                        <a:t>Linfopatie</a:t>
                      </a:r>
                    </a:p>
                  </a:txBody>
                  <a:tcPr marL="28575" marR="28575" marT="28575" marB="28575" anchor="ctr"/>
                </a:tc>
                <a:tc>
                  <a:txBody>
                    <a:bodyPr/>
                    <a:lstStyle/>
                    <a:p>
                      <a:pPr algn="ctr"/>
                      <a:r>
                        <a:rPr lang="it-IT" sz="1100" dirty="0"/>
                        <a:t>1</a:t>
                      </a:r>
                    </a:p>
                  </a:txBody>
                  <a:tcPr marL="28575" marR="28575" marT="28575" marB="28575" anchor="ctr"/>
                </a:tc>
                <a:tc>
                  <a:txBody>
                    <a:bodyPr/>
                    <a:lstStyle/>
                    <a:p>
                      <a:pPr algn="ctr"/>
                      <a:r>
                        <a:rPr lang="it-IT" sz="1100" dirty="0" smtClean="0"/>
                        <a:t>0,0</a:t>
                      </a:r>
                      <a:endParaRPr lang="it-IT" sz="1100" dirty="0"/>
                    </a:p>
                  </a:txBody>
                  <a:tcPr marL="28575" marR="28575" marT="28575" marB="28575" anchor="ctr"/>
                </a:tc>
                <a:tc>
                  <a:txBody>
                    <a:bodyPr/>
                    <a:lstStyle/>
                    <a:p>
                      <a:pPr algn="ctr"/>
                      <a:r>
                        <a:rPr lang="it-IT" sz="1100" dirty="0" smtClean="0"/>
                        <a:t>0,0</a:t>
                      </a:r>
                      <a:endParaRPr lang="it-IT" sz="1100" dirty="0"/>
                    </a:p>
                  </a:txBody>
                  <a:tcPr marL="28575" marR="28575" marT="28575" marB="28575" anchor="ctr"/>
                </a:tc>
                <a:tc>
                  <a:txBody>
                    <a:bodyPr/>
                    <a:lstStyle/>
                    <a:p>
                      <a:pPr algn="ctr"/>
                      <a:r>
                        <a:rPr lang="it-IT" sz="1100" dirty="0"/>
                        <a:t>100,0</a:t>
                      </a:r>
                    </a:p>
                  </a:txBody>
                  <a:tcPr marL="28575" marR="28575" marT="28575" marB="28575" anchor="ctr"/>
                </a:tc>
              </a:tr>
              <a:tr h="148835">
                <a:tc vMerge="1">
                  <a:txBody>
                    <a:bodyPr/>
                    <a:lstStyle/>
                    <a:p>
                      <a:endParaRPr lang="it-IT"/>
                    </a:p>
                  </a:txBody>
                  <a:tcPr/>
                </a:tc>
                <a:tc>
                  <a:txBody>
                    <a:bodyPr/>
                    <a:lstStyle/>
                    <a:p>
                      <a:pPr>
                        <a:lnSpc>
                          <a:spcPct val="115000"/>
                        </a:lnSpc>
                      </a:pPr>
                      <a:r>
                        <a:rPr lang="it-IT" sz="1100" b="1" dirty="0" smtClean="0"/>
                        <a:t>Totale</a:t>
                      </a:r>
                      <a:endParaRPr lang="it-IT" sz="1100" b="1" dirty="0">
                        <a:latin typeface="Calibri"/>
                        <a:cs typeface="Times New Roman"/>
                      </a:endParaRPr>
                    </a:p>
                  </a:txBody>
                  <a:tcPr marL="71699" marR="71699" marT="0" marB="0"/>
                </a:tc>
                <a:tc>
                  <a:txBody>
                    <a:bodyPr/>
                    <a:lstStyle/>
                    <a:p>
                      <a:pPr algn="ctr">
                        <a:lnSpc>
                          <a:spcPct val="115000"/>
                        </a:lnSpc>
                        <a:spcAft>
                          <a:spcPts val="0"/>
                        </a:spcAft>
                      </a:pPr>
                      <a:r>
                        <a:rPr lang="it-IT" sz="1100" b="1" dirty="0" smtClean="0"/>
                        <a:t>11.004</a:t>
                      </a:r>
                      <a:endParaRPr lang="it-IT" sz="1100" b="1" dirty="0">
                        <a:latin typeface="Calibri"/>
                        <a:ea typeface="Times New Roman"/>
                        <a:cs typeface="Times New Roman"/>
                      </a:endParaRPr>
                    </a:p>
                  </a:txBody>
                  <a:tcPr marL="71699" marR="71699" marT="0" marB="0" anchor="ctr"/>
                </a:tc>
                <a:tc>
                  <a:txBody>
                    <a:bodyPr/>
                    <a:lstStyle/>
                    <a:p>
                      <a:pPr algn="ctr">
                        <a:lnSpc>
                          <a:spcPct val="115000"/>
                        </a:lnSpc>
                        <a:spcAft>
                          <a:spcPts val="0"/>
                        </a:spcAft>
                      </a:pPr>
                      <a:r>
                        <a:rPr lang="it-IT" sz="1100" b="1" dirty="0"/>
                        <a:t>100,0</a:t>
                      </a:r>
                      <a:endParaRPr lang="it-IT" sz="1100" b="1" dirty="0">
                        <a:latin typeface="Calibri"/>
                        <a:ea typeface="Times New Roman"/>
                        <a:cs typeface="Times New Roman"/>
                      </a:endParaRPr>
                    </a:p>
                  </a:txBody>
                  <a:tcPr marL="71699" marR="71699" marT="0" marB="0" anchor="ctr"/>
                </a:tc>
                <a:tc>
                  <a:txBody>
                    <a:bodyPr/>
                    <a:lstStyle/>
                    <a:p>
                      <a:pPr algn="ctr">
                        <a:lnSpc>
                          <a:spcPct val="115000"/>
                        </a:lnSpc>
                        <a:spcAft>
                          <a:spcPts val="0"/>
                        </a:spcAft>
                      </a:pPr>
                      <a:r>
                        <a:rPr lang="it-IT" sz="1100" b="1" dirty="0"/>
                        <a:t>100,0</a:t>
                      </a:r>
                      <a:endParaRPr lang="it-IT" sz="1100" b="1" dirty="0">
                        <a:latin typeface="Calibri"/>
                        <a:ea typeface="Times New Roman"/>
                        <a:cs typeface="Times New Roman"/>
                      </a:endParaRPr>
                    </a:p>
                  </a:txBody>
                  <a:tcPr marL="71699" marR="71699" marT="0" marB="0" anchor="ctr"/>
                </a:tc>
                <a:tc>
                  <a:txBody>
                    <a:bodyPr/>
                    <a:lstStyle/>
                    <a:p>
                      <a:pPr algn="ctr">
                        <a:lnSpc>
                          <a:spcPct val="115000"/>
                        </a:lnSpc>
                        <a:spcAft>
                          <a:spcPts val="0"/>
                        </a:spcAft>
                      </a:pPr>
                      <a:r>
                        <a:rPr lang="it-IT" sz="1100" dirty="0"/>
                        <a:t> </a:t>
                      </a:r>
                      <a:endParaRPr lang="it-IT" sz="1100" dirty="0">
                        <a:latin typeface="Calibri"/>
                        <a:ea typeface="Times New Roman"/>
                        <a:cs typeface="Times New Roman"/>
                      </a:endParaRPr>
                    </a:p>
                  </a:txBody>
                  <a:tcPr marL="71699" marR="71699" marT="0" marB="0" anchor="ctr"/>
                </a:tc>
              </a:tr>
            </a:tbl>
          </a:graphicData>
        </a:graphic>
      </p:graphicFrame>
      <p:graphicFrame>
        <p:nvGraphicFramePr>
          <p:cNvPr id="9" name="Chart 8"/>
          <p:cNvGraphicFramePr/>
          <p:nvPr/>
        </p:nvGraphicFramePr>
        <p:xfrm>
          <a:off x="990600" y="3581401"/>
          <a:ext cx="8034867"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Utente\Desktop\Untitled-1.png"/>
          <p:cNvPicPr>
            <a:picLocks noChangeAspect="1" noChangeArrowheads="1"/>
          </p:cNvPicPr>
          <p:nvPr/>
        </p:nvPicPr>
        <p:blipFill>
          <a:blip r:embed="rId3" cstate="print"/>
          <a:srcRect/>
          <a:stretch>
            <a:fillRect/>
          </a:stretch>
        </p:blipFill>
        <p:spPr bwMode="auto">
          <a:xfrm>
            <a:off x="6553200" y="1419225"/>
            <a:ext cx="2924175" cy="5438775"/>
          </a:xfrm>
          <a:prstGeom prst="rect">
            <a:avLst/>
          </a:prstGeom>
          <a:noFill/>
        </p:spPr>
      </p:pic>
      <p:sp>
        <p:nvSpPr>
          <p:cNvPr id="5" name="Title 4"/>
          <p:cNvSpPr>
            <a:spLocks noGrp="1"/>
          </p:cNvSpPr>
          <p:nvPr>
            <p:ph type="title"/>
          </p:nvPr>
        </p:nvSpPr>
        <p:spPr>
          <a:xfrm>
            <a:off x="152401" y="1002323"/>
            <a:ext cx="9601200" cy="369277"/>
          </a:xfrm>
        </p:spPr>
        <p:txBody>
          <a:bodyPr>
            <a:normAutofit fontScale="90000"/>
          </a:bodyPr>
          <a:lstStyle/>
          <a:p>
            <a:pPr>
              <a:lnSpc>
                <a:spcPct val="100000"/>
              </a:lnSpc>
            </a:pPr>
            <a:r>
              <a:rPr lang="it-IT" sz="1800" dirty="0" smtClean="0"/>
              <a:t>FREQUENZE VARIABILI NUMERICHE - TUTTE LE PATOLOGIE DISTRIBUZIONE ETA E FASCE DI ETA NEL CAMPIONE</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graphicFrame>
        <p:nvGraphicFramePr>
          <p:cNvPr id="8" name="Table 7"/>
          <p:cNvGraphicFramePr>
            <a:graphicFrameLocks noGrp="1"/>
          </p:cNvGraphicFramePr>
          <p:nvPr/>
        </p:nvGraphicFramePr>
        <p:xfrm>
          <a:off x="990601" y="1752600"/>
          <a:ext cx="3886199" cy="1917074"/>
        </p:xfrm>
        <a:graphic>
          <a:graphicData uri="http://schemas.openxmlformats.org/drawingml/2006/table">
            <a:tbl>
              <a:tblPr firstRow="1" bandRow="1">
                <a:effectLst>
                  <a:outerShdw blurRad="50800" dist="38100" dir="2700000" algn="tl" rotWithShape="0">
                    <a:prstClr val="black">
                      <a:alpha val="40000"/>
                    </a:prstClr>
                  </a:outerShdw>
                </a:effectLst>
                <a:tableStyleId>{284E427A-3D55-4303-BF80-6455036E1DE7}</a:tableStyleId>
              </a:tblPr>
              <a:tblGrid>
                <a:gridCol w="1523999"/>
                <a:gridCol w="609600"/>
                <a:gridCol w="838200"/>
                <a:gridCol w="914400"/>
              </a:tblGrid>
              <a:tr h="247916">
                <a:tc gridSpan="2">
                  <a:txBody>
                    <a:bodyPr/>
                    <a:lstStyle/>
                    <a:p>
                      <a:pPr algn="l" fontAlgn="b"/>
                      <a:r>
                        <a:rPr lang="it-IT" sz="1000" u="none" strike="noStrike" dirty="0">
                          <a:latin typeface="+mj-lt"/>
                        </a:rPr>
                        <a:t> </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fontAlgn="b"/>
                      <a:r>
                        <a:rPr lang="it-IT" sz="1000" u="none" strike="noStrike" dirty="0" smtClean="0">
                          <a:latin typeface="+mj-lt"/>
                        </a:rPr>
                        <a:t>ETA’</a:t>
                      </a:r>
                      <a:endParaRPr lang="it-IT" sz="1000" b="0" i="0" u="none" strike="noStrike" dirty="0">
                        <a:latin typeface="+mj-lt"/>
                      </a:endParaRPr>
                    </a:p>
                  </a:txBody>
                  <a:tcPr marL="8496" marR="8496" marT="4072" marB="0" anchor="ctr"/>
                </a:tc>
                <a:tc>
                  <a:txBody>
                    <a:bodyPr/>
                    <a:lstStyle/>
                    <a:p>
                      <a:pPr algn="ctr" fontAlgn="b"/>
                      <a:r>
                        <a:rPr lang="it-IT" sz="1000" u="none" strike="noStrike" dirty="0" smtClean="0">
                          <a:latin typeface="+mj-lt"/>
                        </a:rPr>
                        <a:t>Fasce di </a:t>
                      </a:r>
                      <a:r>
                        <a:rPr lang="it-IT" sz="1000" u="none" strike="noStrike" dirty="0">
                          <a:latin typeface="+mj-lt"/>
                        </a:rPr>
                        <a:t>e</a:t>
                      </a:r>
                      <a:r>
                        <a:rPr lang="it-IT" sz="1000" u="none" strike="noStrike" dirty="0" smtClean="0">
                          <a:latin typeface="+mj-lt"/>
                        </a:rPr>
                        <a:t>tà</a:t>
                      </a:r>
                      <a:endParaRPr lang="it-IT" sz="1000" b="0" i="0" u="none" strike="noStrike" dirty="0">
                        <a:latin typeface="+mj-lt"/>
                      </a:endParaRPr>
                    </a:p>
                  </a:txBody>
                  <a:tcPr marL="8496" marR="8496" marT="4072" marB="0" anchor="ctr"/>
                </a:tc>
              </a:tr>
              <a:tr h="207136">
                <a:tc rowSpan="2">
                  <a:txBody>
                    <a:bodyPr/>
                    <a:lstStyle/>
                    <a:p>
                      <a:pPr algn="l" fontAlgn="t"/>
                      <a:r>
                        <a:rPr lang="it-IT" sz="1000" u="none" strike="noStrike" dirty="0" smtClean="0">
                          <a:latin typeface="+mj-lt"/>
                        </a:rPr>
                        <a:t>N.</a:t>
                      </a:r>
                      <a:endParaRPr lang="it-IT" sz="1000" b="0" i="0" u="none" strike="noStrike" dirty="0">
                        <a:latin typeface="+mj-lt"/>
                      </a:endParaRPr>
                    </a:p>
                  </a:txBody>
                  <a:tcPr marL="8496" marR="8496" marT="4072" marB="0" anchor="ctr"/>
                </a:tc>
                <a:tc>
                  <a:txBody>
                    <a:bodyPr/>
                    <a:lstStyle/>
                    <a:p>
                      <a:pPr algn="l" fontAlgn="t"/>
                      <a:r>
                        <a:rPr lang="it-IT" sz="1000" u="none" strike="noStrike" dirty="0" smtClean="0">
                          <a:latin typeface="+mj-lt"/>
                        </a:rPr>
                        <a:t>Validi</a:t>
                      </a:r>
                      <a:endParaRPr lang="it-IT" sz="1000" b="0" i="0" u="none" strike="noStrike" dirty="0">
                        <a:latin typeface="+mj-lt"/>
                      </a:endParaRPr>
                    </a:p>
                  </a:txBody>
                  <a:tcPr marL="8496" marR="8496" marT="4072" marB="0" anchor="ctr"/>
                </a:tc>
                <a:tc>
                  <a:txBody>
                    <a:bodyPr/>
                    <a:lstStyle/>
                    <a:p>
                      <a:pPr algn="ctr"/>
                      <a:r>
                        <a:rPr lang="it-IT" sz="1000" dirty="0">
                          <a:latin typeface="+mn-lt"/>
                        </a:rPr>
                        <a:t>10985</a:t>
                      </a:r>
                    </a:p>
                  </a:txBody>
                  <a:tcPr marL="28575" marR="28575" marT="28575" marB="28575" anchor="ctr"/>
                </a:tc>
                <a:tc>
                  <a:txBody>
                    <a:bodyPr/>
                    <a:lstStyle/>
                    <a:p>
                      <a:pPr algn="ctr"/>
                      <a:r>
                        <a:rPr lang="it-IT" sz="1000" dirty="0">
                          <a:latin typeface="+mn-lt"/>
                        </a:rPr>
                        <a:t>10985</a:t>
                      </a:r>
                    </a:p>
                  </a:txBody>
                  <a:tcPr marL="28575" marR="28575" marT="28575" marB="28575" anchor="ctr"/>
                </a:tc>
              </a:tr>
              <a:tr h="207136">
                <a:tc vMerge="1">
                  <a:txBody>
                    <a:bodyPr/>
                    <a:lstStyle/>
                    <a:p>
                      <a:endParaRPr lang="it-IT"/>
                    </a:p>
                  </a:txBody>
                  <a:tcPr/>
                </a:tc>
                <a:tc>
                  <a:txBody>
                    <a:bodyPr/>
                    <a:lstStyle/>
                    <a:p>
                      <a:pPr algn="l" fontAlgn="t"/>
                      <a:r>
                        <a:rPr lang="it-IT" sz="1000" u="none" strike="noStrike" dirty="0" smtClean="0">
                          <a:latin typeface="+mj-lt"/>
                        </a:rPr>
                        <a:t>Mancanti</a:t>
                      </a:r>
                      <a:endParaRPr lang="it-IT" sz="1000" b="0" i="0" u="none" strike="noStrike" dirty="0">
                        <a:latin typeface="+mj-lt"/>
                      </a:endParaRPr>
                    </a:p>
                  </a:txBody>
                  <a:tcPr marL="8496" marR="8496" marT="4072" marB="0" anchor="ctr"/>
                </a:tc>
                <a:tc>
                  <a:txBody>
                    <a:bodyPr/>
                    <a:lstStyle/>
                    <a:p>
                      <a:pPr algn="ctr" fontAlgn="ctr"/>
                      <a:r>
                        <a:rPr lang="it-IT" sz="1000" u="none" strike="noStrike" dirty="0" smtClean="0">
                          <a:latin typeface="+mj-lt"/>
                        </a:rPr>
                        <a:t>19</a:t>
                      </a:r>
                      <a:endParaRPr lang="it-IT" sz="1000" b="0" i="0" u="none" strike="noStrike" dirty="0">
                        <a:latin typeface="+mj-lt"/>
                      </a:endParaRPr>
                    </a:p>
                  </a:txBody>
                  <a:tcPr marL="8496" marR="8496" marT="4072" marB="0" anchor="ctr"/>
                </a:tc>
                <a:tc>
                  <a:txBody>
                    <a:bodyPr/>
                    <a:lstStyle/>
                    <a:p>
                      <a:pPr algn="ctr" fontAlgn="ctr"/>
                      <a:r>
                        <a:rPr lang="it-IT" sz="1000" u="none" strike="noStrike" dirty="0" smtClean="0">
                          <a:latin typeface="+mj-lt"/>
                        </a:rPr>
                        <a:t>19</a:t>
                      </a:r>
                      <a:endParaRPr lang="it-IT" sz="1000" b="0" i="0" u="none" strike="noStrike" dirty="0">
                        <a:latin typeface="+mj-lt"/>
                      </a:endParaRPr>
                    </a:p>
                  </a:txBody>
                  <a:tcPr marL="8496" marR="8496" marT="4072" marB="0" anchor="ctr"/>
                </a:tc>
              </a:tr>
              <a:tr h="207136">
                <a:tc gridSpan="2">
                  <a:txBody>
                    <a:bodyPr/>
                    <a:lstStyle/>
                    <a:p>
                      <a:pPr algn="l" fontAlgn="t"/>
                      <a:r>
                        <a:rPr lang="it-IT" sz="1000" b="0" i="0" u="none" strike="noStrike" dirty="0" smtClean="0">
                          <a:latin typeface="+mj-lt"/>
                        </a:rPr>
                        <a:t>Media</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a:r>
                        <a:rPr lang="it-IT" sz="1000" dirty="0"/>
                        <a:t>67,05</a:t>
                      </a:r>
                    </a:p>
                  </a:txBody>
                  <a:tcPr marL="28575" marR="28575" marT="28575" marB="28575" anchor="ctr"/>
                </a:tc>
                <a:tc>
                  <a:txBody>
                    <a:bodyPr/>
                    <a:lstStyle/>
                    <a:p>
                      <a:pPr algn="ctr"/>
                      <a:r>
                        <a:rPr lang="it-IT" sz="1000" dirty="0"/>
                        <a:t>6,27</a:t>
                      </a:r>
                    </a:p>
                  </a:txBody>
                  <a:tcPr marL="28575" marR="28575" marT="28575" marB="28575" anchor="ctr"/>
                </a:tc>
              </a:tr>
              <a:tr h="207136">
                <a:tc gridSpan="2">
                  <a:txBody>
                    <a:bodyPr/>
                    <a:lstStyle/>
                    <a:p>
                      <a:pPr algn="l" fontAlgn="t"/>
                      <a:r>
                        <a:rPr lang="it-IT" sz="1000" u="none" strike="noStrike" dirty="0" smtClean="0">
                          <a:latin typeface="+mj-lt"/>
                        </a:rPr>
                        <a:t>Mediana</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a:r>
                        <a:rPr lang="it-IT" sz="1000" dirty="0"/>
                        <a:t>70,00</a:t>
                      </a:r>
                    </a:p>
                  </a:txBody>
                  <a:tcPr marL="28575" marR="28575" marT="28575" marB="28575" anchor="ctr"/>
                </a:tc>
                <a:tc>
                  <a:txBody>
                    <a:bodyPr/>
                    <a:lstStyle/>
                    <a:p>
                      <a:pPr algn="ctr"/>
                      <a:r>
                        <a:rPr lang="it-IT" sz="1000" dirty="0"/>
                        <a:t>7,00</a:t>
                      </a:r>
                    </a:p>
                  </a:txBody>
                  <a:tcPr marL="28575" marR="28575" marT="28575" marB="28575" anchor="ctr"/>
                </a:tc>
              </a:tr>
              <a:tr h="207136">
                <a:tc gridSpan="2">
                  <a:txBody>
                    <a:bodyPr/>
                    <a:lstStyle/>
                    <a:p>
                      <a:pPr algn="l" fontAlgn="t"/>
                      <a:r>
                        <a:rPr lang="it-IT" sz="1000" u="none" strike="noStrike" dirty="0" smtClean="0">
                          <a:latin typeface="+mj-lt"/>
                        </a:rPr>
                        <a:t>Moda</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a:r>
                        <a:rPr lang="it-IT" sz="1000"/>
                        <a:t>74</a:t>
                      </a:r>
                    </a:p>
                  </a:txBody>
                  <a:tcPr marL="28575" marR="28575" marT="28575" marB="28575" anchor="ctr"/>
                </a:tc>
                <a:tc>
                  <a:txBody>
                    <a:bodyPr/>
                    <a:lstStyle/>
                    <a:p>
                      <a:pPr algn="ctr"/>
                      <a:r>
                        <a:rPr lang="it-IT" sz="1000" dirty="0"/>
                        <a:t>7</a:t>
                      </a:r>
                    </a:p>
                  </a:txBody>
                  <a:tcPr marL="28575" marR="28575" marT="28575" marB="28575" anchor="ctr"/>
                </a:tc>
              </a:tr>
              <a:tr h="207136">
                <a:tc gridSpan="2">
                  <a:txBody>
                    <a:bodyPr/>
                    <a:lstStyle/>
                    <a:p>
                      <a:pPr algn="l" fontAlgn="t"/>
                      <a:r>
                        <a:rPr lang="it-IT" sz="1000" u="none" strike="noStrike" dirty="0" smtClean="0">
                          <a:latin typeface="+mj-lt"/>
                        </a:rPr>
                        <a:t>Deviazione</a:t>
                      </a:r>
                      <a:r>
                        <a:rPr lang="it-IT" sz="1000" u="none" strike="noStrike" baseline="0" dirty="0" smtClean="0">
                          <a:latin typeface="+mj-lt"/>
                        </a:rPr>
                        <a:t> Standard</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a:r>
                        <a:rPr lang="it-IT" sz="1000" dirty="0"/>
                        <a:t>13,986</a:t>
                      </a:r>
                    </a:p>
                  </a:txBody>
                  <a:tcPr marL="28575" marR="28575" marT="28575" marB="28575" anchor="ctr"/>
                </a:tc>
                <a:tc>
                  <a:txBody>
                    <a:bodyPr/>
                    <a:lstStyle/>
                    <a:p>
                      <a:pPr algn="ctr"/>
                      <a:r>
                        <a:rPr lang="it-IT" sz="1000" dirty="0"/>
                        <a:t>1,387</a:t>
                      </a:r>
                    </a:p>
                  </a:txBody>
                  <a:tcPr marL="28575" marR="28575" marT="28575" marB="28575" anchor="ctr"/>
                </a:tc>
              </a:tr>
              <a:tr h="207136">
                <a:tc gridSpan="2">
                  <a:txBody>
                    <a:bodyPr/>
                    <a:lstStyle/>
                    <a:p>
                      <a:pPr algn="l" fontAlgn="t"/>
                      <a:r>
                        <a:rPr lang="it-IT" sz="1000" u="none" strike="noStrike" dirty="0" smtClean="0">
                          <a:latin typeface="+mj-lt"/>
                        </a:rPr>
                        <a:t>Minimo</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fontAlgn="ctr"/>
                      <a:r>
                        <a:rPr lang="it-IT" sz="1000" u="none" strike="noStrike" dirty="0" smtClean="0">
                          <a:latin typeface="+mj-lt"/>
                        </a:rPr>
                        <a:t>11</a:t>
                      </a:r>
                      <a:endParaRPr lang="it-IT" sz="1000" b="0" i="0" u="none" strike="noStrike" dirty="0">
                        <a:latin typeface="+mj-lt"/>
                      </a:endParaRPr>
                    </a:p>
                  </a:txBody>
                  <a:tcPr marL="8496" marR="8496" marT="4072" marB="0" anchor="ctr"/>
                </a:tc>
                <a:tc>
                  <a:txBody>
                    <a:bodyPr/>
                    <a:lstStyle/>
                    <a:p>
                      <a:pPr algn="ctr" fontAlgn="ctr"/>
                      <a:r>
                        <a:rPr lang="it-IT" sz="1000" u="none" strike="noStrike" dirty="0">
                          <a:latin typeface="+mj-lt"/>
                        </a:rPr>
                        <a:t>3</a:t>
                      </a:r>
                      <a:endParaRPr lang="it-IT" sz="1000" b="0" i="0" u="none" strike="noStrike" dirty="0">
                        <a:latin typeface="+mj-lt"/>
                      </a:endParaRPr>
                    </a:p>
                  </a:txBody>
                  <a:tcPr marL="8496" marR="8496" marT="4072" marB="0" anchor="ctr"/>
                </a:tc>
              </a:tr>
              <a:tr h="207136">
                <a:tc gridSpan="2">
                  <a:txBody>
                    <a:bodyPr/>
                    <a:lstStyle/>
                    <a:p>
                      <a:pPr algn="l" fontAlgn="t"/>
                      <a:r>
                        <a:rPr lang="it-IT" sz="1000" u="none" strike="noStrike" dirty="0" smtClean="0">
                          <a:latin typeface="+mj-lt"/>
                        </a:rPr>
                        <a:t>Massimo</a:t>
                      </a:r>
                      <a:endParaRPr lang="it-IT" sz="1000" b="0" i="0" u="none" strike="noStrike" dirty="0">
                        <a:latin typeface="+mj-lt"/>
                      </a:endParaRPr>
                    </a:p>
                  </a:txBody>
                  <a:tcPr marL="8496" marR="8496" marT="4072" marB="0" anchor="ctr"/>
                </a:tc>
                <a:tc hMerge="1">
                  <a:txBody>
                    <a:bodyPr/>
                    <a:lstStyle/>
                    <a:p>
                      <a:endParaRPr lang="it-IT"/>
                    </a:p>
                  </a:txBody>
                  <a:tcPr/>
                </a:tc>
                <a:tc>
                  <a:txBody>
                    <a:bodyPr/>
                    <a:lstStyle/>
                    <a:p>
                      <a:pPr algn="ctr" fontAlgn="ctr"/>
                      <a:r>
                        <a:rPr lang="it-IT" sz="1000" u="none" strike="noStrike" dirty="0" smtClean="0">
                          <a:latin typeface="+mj-lt"/>
                        </a:rPr>
                        <a:t>101</a:t>
                      </a:r>
                      <a:endParaRPr lang="it-IT" sz="1000" b="0" i="0" u="none" strike="noStrike" dirty="0">
                        <a:latin typeface="+mj-lt"/>
                      </a:endParaRPr>
                    </a:p>
                  </a:txBody>
                  <a:tcPr marL="8496" marR="8496" marT="4072" marB="0" anchor="ctr"/>
                </a:tc>
                <a:tc>
                  <a:txBody>
                    <a:bodyPr/>
                    <a:lstStyle/>
                    <a:p>
                      <a:pPr algn="ctr" fontAlgn="ctr"/>
                      <a:r>
                        <a:rPr lang="it-IT" sz="1000" u="none" strike="noStrike" dirty="0">
                          <a:latin typeface="+mj-lt"/>
                        </a:rPr>
                        <a:t>9</a:t>
                      </a:r>
                      <a:endParaRPr lang="it-IT" sz="1000" b="0" i="0" u="none" strike="noStrike" dirty="0">
                        <a:latin typeface="+mj-lt"/>
                      </a:endParaRPr>
                    </a:p>
                  </a:txBody>
                  <a:tcPr marL="8496" marR="8496" marT="4072" marB="0" anchor="ctr"/>
                </a:tc>
              </a:tr>
            </a:tbl>
          </a:graphicData>
        </a:graphic>
      </p:graphicFrame>
      <p:sp>
        <p:nvSpPr>
          <p:cNvPr id="10" name="TextBox 9"/>
          <p:cNvSpPr txBox="1"/>
          <p:nvPr/>
        </p:nvSpPr>
        <p:spPr>
          <a:xfrm>
            <a:off x="381000" y="990600"/>
            <a:ext cx="5562600" cy="646331"/>
          </a:xfrm>
          <a:prstGeom prst="rect">
            <a:avLst/>
          </a:prstGeom>
          <a:noFill/>
        </p:spPr>
        <p:txBody>
          <a:bodyPr wrap="square" rtlCol="0">
            <a:spAutoFit/>
          </a:bodyPr>
          <a:lstStyle/>
          <a:p>
            <a:pPr algn="just"/>
            <a:r>
              <a:rPr lang="it-IT" sz="1200" dirty="0" smtClean="0"/>
              <a:t>Le tabelle sotto riportate mostrano le elaborazioni statistico-numeriche dell’età e delle fasce di età relative al totale e delle patologie.  I grafici che seguono rappresentano, per istogrammi interpolati con la curva di Gauss, le relative distribuzioni.</a:t>
            </a:r>
            <a:endParaRPr lang="it-IT" sz="1200" dirty="0"/>
          </a:p>
        </p:txBody>
      </p:sp>
      <p:graphicFrame>
        <p:nvGraphicFramePr>
          <p:cNvPr id="11" name="Table 10"/>
          <p:cNvGraphicFramePr>
            <a:graphicFrameLocks noGrp="1"/>
          </p:cNvGraphicFramePr>
          <p:nvPr/>
        </p:nvGraphicFramePr>
        <p:xfrm>
          <a:off x="990600" y="4267200"/>
          <a:ext cx="3962400" cy="2430770"/>
        </p:xfrm>
        <a:graphic>
          <a:graphicData uri="http://schemas.openxmlformats.org/drawingml/2006/table">
            <a:tbl>
              <a:tblPr firstRow="1" lastRow="1" bandRow="1">
                <a:effectLst>
                  <a:outerShdw blurRad="50800" dist="38100" dir="2700000" algn="tl" rotWithShape="0">
                    <a:prstClr val="black">
                      <a:alpha val="40000"/>
                    </a:prstClr>
                  </a:outerShdw>
                </a:effectLst>
                <a:tableStyleId>{284E427A-3D55-4303-BF80-6455036E1DE7}</a:tableStyleId>
              </a:tblPr>
              <a:tblGrid>
                <a:gridCol w="533400"/>
                <a:gridCol w="1094983"/>
                <a:gridCol w="657617"/>
                <a:gridCol w="482252"/>
                <a:gridCol w="508348"/>
                <a:gridCol w="685800"/>
              </a:tblGrid>
              <a:tr h="259070">
                <a:tc gridSpan="2">
                  <a:txBody>
                    <a:bodyPr/>
                    <a:lstStyle/>
                    <a:p>
                      <a:pPr algn="l" fontAlgn="b"/>
                      <a:r>
                        <a:rPr lang="it-IT" sz="1000" u="none" strike="noStrike" dirty="0">
                          <a:latin typeface="+mj-lt"/>
                        </a:rPr>
                        <a:t> </a:t>
                      </a:r>
                      <a:endParaRPr lang="it-IT" sz="1000" b="0" i="0" u="none" strike="noStrike" dirty="0">
                        <a:latin typeface="+mj-lt"/>
                      </a:endParaRPr>
                    </a:p>
                  </a:txBody>
                  <a:tcPr marL="5779" marR="5779" marT="2770" marB="0" anchor="ctr"/>
                </a:tc>
                <a:tc hMerge="1">
                  <a:txBody>
                    <a:bodyPr/>
                    <a:lstStyle/>
                    <a:p>
                      <a:endParaRPr lang="it-IT"/>
                    </a:p>
                  </a:txBody>
                  <a:tcPr/>
                </a:tc>
                <a:tc>
                  <a:txBody>
                    <a:bodyPr/>
                    <a:lstStyle/>
                    <a:p>
                      <a:pPr algn="ctr" fontAlgn="b"/>
                      <a:r>
                        <a:rPr lang="it-IT" sz="1000" u="none" strike="noStrike" dirty="0" smtClean="0">
                          <a:latin typeface="+mj-lt"/>
                        </a:rPr>
                        <a:t>Frequenza</a:t>
                      </a:r>
                      <a:endParaRPr lang="it-IT" sz="1000" b="0" i="0" u="none" strike="noStrike" dirty="0">
                        <a:latin typeface="+mj-lt"/>
                      </a:endParaRPr>
                    </a:p>
                  </a:txBody>
                  <a:tcPr marL="5779" marR="5779" marT="2770" marB="0" anchor="ctr"/>
                </a:tc>
                <a:tc>
                  <a:txBody>
                    <a:bodyPr/>
                    <a:lstStyle/>
                    <a:p>
                      <a:pPr algn="ctr" fontAlgn="b"/>
                      <a:r>
                        <a:rPr lang="it-IT" sz="1000" b="0" i="0" u="none" strike="noStrike" dirty="0" smtClean="0">
                          <a:latin typeface="+mj-lt"/>
                        </a:rPr>
                        <a:t>%</a:t>
                      </a:r>
                      <a:endParaRPr lang="it-IT" sz="1000" b="0" i="0" u="none" strike="noStrike" dirty="0">
                        <a:latin typeface="+mj-lt"/>
                      </a:endParaRPr>
                    </a:p>
                  </a:txBody>
                  <a:tcPr marL="5779" marR="5779" marT="2770" marB="0" anchor="ctr"/>
                </a:tc>
                <a:tc>
                  <a:txBody>
                    <a:bodyPr/>
                    <a:lstStyle/>
                    <a:p>
                      <a:pPr algn="ctr" fontAlgn="b"/>
                      <a:r>
                        <a:rPr lang="it-IT" sz="1000" u="none" strike="noStrike" dirty="0" smtClean="0">
                          <a:latin typeface="+mj-lt"/>
                        </a:rPr>
                        <a:t>Valida</a:t>
                      </a:r>
                    </a:p>
                    <a:p>
                      <a:pPr algn="ctr" fontAlgn="b"/>
                      <a:r>
                        <a:rPr lang="it-IT" sz="1000" u="none" strike="noStrike" baseline="0" dirty="0" smtClean="0">
                          <a:latin typeface="+mj-lt"/>
                        </a:rPr>
                        <a:t> %</a:t>
                      </a:r>
                      <a:endParaRPr lang="it-IT" sz="1000" b="0" i="0" u="none" strike="noStrike" dirty="0">
                        <a:latin typeface="+mj-lt"/>
                      </a:endParaRPr>
                    </a:p>
                  </a:txBody>
                  <a:tcPr marL="5779" marR="5779" marT="2770" marB="0" anchor="ctr"/>
                </a:tc>
                <a:tc>
                  <a:txBody>
                    <a:bodyPr/>
                    <a:lstStyle/>
                    <a:p>
                      <a:pPr algn="ctr" fontAlgn="b"/>
                      <a:r>
                        <a:rPr lang="it-IT" sz="1000" u="none" strike="noStrike" dirty="0" smtClean="0">
                          <a:latin typeface="+mj-lt"/>
                        </a:rPr>
                        <a:t>Cumulativa %</a:t>
                      </a:r>
                      <a:endParaRPr lang="it-IT" sz="1000" b="0" i="0" u="none" strike="noStrike" dirty="0">
                        <a:latin typeface="+mj-lt"/>
                      </a:endParaRPr>
                    </a:p>
                  </a:txBody>
                  <a:tcPr marL="5779" marR="5779" marT="2770" marB="0" anchor="ctr"/>
                </a:tc>
              </a:tr>
              <a:tr h="103196">
                <a:tc rowSpan="8">
                  <a:txBody>
                    <a:bodyPr/>
                    <a:lstStyle/>
                    <a:p>
                      <a:pPr algn="l" fontAlgn="t"/>
                      <a:r>
                        <a:rPr lang="it-IT" sz="1000" u="none" strike="noStrike" dirty="0" smtClean="0">
                          <a:latin typeface="+mj-lt"/>
                        </a:rPr>
                        <a:t>Validi</a:t>
                      </a:r>
                      <a:endParaRPr lang="it-IT" sz="1000" b="0" i="0" u="none" strike="noStrike" dirty="0">
                        <a:latin typeface="+mj-lt"/>
                      </a:endParaRPr>
                    </a:p>
                  </a:txBody>
                  <a:tcPr marL="5779" marR="5779" marT="2770" marB="0" anchor="ctr"/>
                </a:tc>
                <a:tc>
                  <a:txBody>
                    <a:bodyPr/>
                    <a:lstStyle/>
                    <a:p>
                      <a:pPr algn="l"/>
                      <a:r>
                        <a:rPr lang="it-IT" sz="1000">
                          <a:latin typeface="+mn-lt"/>
                        </a:rPr>
                        <a:t>1-39 anni</a:t>
                      </a:r>
                    </a:p>
                  </a:txBody>
                  <a:tcPr marL="28575" marR="28575" marT="28575" marB="28575" anchor="ctr"/>
                </a:tc>
                <a:tc>
                  <a:txBody>
                    <a:bodyPr/>
                    <a:lstStyle/>
                    <a:p>
                      <a:pPr algn="ctr"/>
                      <a:r>
                        <a:rPr lang="it-IT" sz="1000" dirty="0">
                          <a:latin typeface="+mn-lt"/>
                        </a:rPr>
                        <a:t>533</a:t>
                      </a:r>
                    </a:p>
                  </a:txBody>
                  <a:tcPr marL="28575" marR="28575" marT="28575" marB="28575" anchor="ctr"/>
                </a:tc>
                <a:tc>
                  <a:txBody>
                    <a:bodyPr/>
                    <a:lstStyle/>
                    <a:p>
                      <a:pPr algn="ctr"/>
                      <a:r>
                        <a:rPr lang="it-IT" sz="1000">
                          <a:latin typeface="+mn-lt"/>
                        </a:rPr>
                        <a:t>4,8</a:t>
                      </a:r>
                    </a:p>
                  </a:txBody>
                  <a:tcPr marL="28575" marR="28575" marT="28575" marB="28575" anchor="ctr"/>
                </a:tc>
                <a:tc>
                  <a:txBody>
                    <a:bodyPr/>
                    <a:lstStyle/>
                    <a:p>
                      <a:pPr algn="ctr"/>
                      <a:r>
                        <a:rPr lang="it-IT" sz="1000">
                          <a:latin typeface="+mn-lt"/>
                        </a:rPr>
                        <a:t>4,9</a:t>
                      </a:r>
                    </a:p>
                  </a:txBody>
                  <a:tcPr marL="28575" marR="28575" marT="28575" marB="28575" anchor="ctr"/>
                </a:tc>
                <a:tc>
                  <a:txBody>
                    <a:bodyPr/>
                    <a:lstStyle/>
                    <a:p>
                      <a:pPr algn="ctr"/>
                      <a:r>
                        <a:rPr lang="it-IT" sz="1000">
                          <a:latin typeface="+mn-lt"/>
                        </a:rPr>
                        <a:t>4,9</a:t>
                      </a:r>
                    </a:p>
                  </a:txBody>
                  <a:tcPr marL="28575" marR="28575" marT="28575" marB="28575" anchor="ctr"/>
                </a:tc>
              </a:tr>
              <a:tr h="103196">
                <a:tc vMerge="1">
                  <a:txBody>
                    <a:bodyPr/>
                    <a:lstStyle/>
                    <a:p>
                      <a:endParaRPr lang="it-IT"/>
                    </a:p>
                  </a:txBody>
                  <a:tcPr/>
                </a:tc>
                <a:tc>
                  <a:txBody>
                    <a:bodyPr/>
                    <a:lstStyle/>
                    <a:p>
                      <a:pPr algn="l"/>
                      <a:r>
                        <a:rPr lang="it-IT" sz="1000">
                          <a:latin typeface="+mn-lt"/>
                        </a:rPr>
                        <a:t>40-49 anni</a:t>
                      </a:r>
                    </a:p>
                  </a:txBody>
                  <a:tcPr marL="28575" marR="28575" marT="28575" marB="28575" anchor="ctr"/>
                </a:tc>
                <a:tc>
                  <a:txBody>
                    <a:bodyPr/>
                    <a:lstStyle/>
                    <a:p>
                      <a:pPr algn="ctr"/>
                      <a:r>
                        <a:rPr lang="it-IT" sz="1000" dirty="0">
                          <a:latin typeface="+mn-lt"/>
                        </a:rPr>
                        <a:t>924</a:t>
                      </a:r>
                    </a:p>
                  </a:txBody>
                  <a:tcPr marL="28575" marR="28575" marT="28575" marB="28575" anchor="ctr"/>
                </a:tc>
                <a:tc>
                  <a:txBody>
                    <a:bodyPr/>
                    <a:lstStyle/>
                    <a:p>
                      <a:pPr algn="ctr"/>
                      <a:r>
                        <a:rPr lang="it-IT" sz="1000">
                          <a:latin typeface="+mn-lt"/>
                        </a:rPr>
                        <a:t>8,4</a:t>
                      </a:r>
                    </a:p>
                  </a:txBody>
                  <a:tcPr marL="28575" marR="28575" marT="28575" marB="28575" anchor="ctr"/>
                </a:tc>
                <a:tc>
                  <a:txBody>
                    <a:bodyPr/>
                    <a:lstStyle/>
                    <a:p>
                      <a:pPr algn="ctr"/>
                      <a:r>
                        <a:rPr lang="it-IT" sz="1000">
                          <a:latin typeface="+mn-lt"/>
                        </a:rPr>
                        <a:t>8,4</a:t>
                      </a:r>
                    </a:p>
                  </a:txBody>
                  <a:tcPr marL="28575" marR="28575" marT="28575" marB="28575" anchor="ctr"/>
                </a:tc>
                <a:tc>
                  <a:txBody>
                    <a:bodyPr/>
                    <a:lstStyle/>
                    <a:p>
                      <a:pPr algn="ctr"/>
                      <a:r>
                        <a:rPr lang="it-IT" sz="1000">
                          <a:latin typeface="+mn-lt"/>
                        </a:rPr>
                        <a:t>13,3</a:t>
                      </a:r>
                    </a:p>
                  </a:txBody>
                  <a:tcPr marL="28575" marR="28575" marT="28575" marB="28575" anchor="ctr"/>
                </a:tc>
              </a:tr>
              <a:tr h="103196">
                <a:tc vMerge="1">
                  <a:txBody>
                    <a:bodyPr/>
                    <a:lstStyle/>
                    <a:p>
                      <a:endParaRPr lang="it-IT"/>
                    </a:p>
                  </a:txBody>
                  <a:tcPr/>
                </a:tc>
                <a:tc>
                  <a:txBody>
                    <a:bodyPr/>
                    <a:lstStyle/>
                    <a:p>
                      <a:pPr algn="l"/>
                      <a:r>
                        <a:rPr lang="it-IT" sz="1000">
                          <a:latin typeface="+mn-lt"/>
                        </a:rPr>
                        <a:t>50-59 anni</a:t>
                      </a:r>
                    </a:p>
                  </a:txBody>
                  <a:tcPr marL="28575" marR="28575" marT="28575" marB="28575" anchor="ctr"/>
                </a:tc>
                <a:tc>
                  <a:txBody>
                    <a:bodyPr/>
                    <a:lstStyle/>
                    <a:p>
                      <a:pPr algn="ctr"/>
                      <a:r>
                        <a:rPr lang="it-IT" sz="1000" dirty="0" smtClean="0">
                          <a:latin typeface="+mn-lt"/>
                        </a:rPr>
                        <a:t>1.255</a:t>
                      </a:r>
                      <a:endParaRPr lang="it-IT" sz="1000" dirty="0">
                        <a:latin typeface="+mn-lt"/>
                      </a:endParaRPr>
                    </a:p>
                  </a:txBody>
                  <a:tcPr marL="28575" marR="28575" marT="28575" marB="28575" anchor="ctr"/>
                </a:tc>
                <a:tc>
                  <a:txBody>
                    <a:bodyPr/>
                    <a:lstStyle/>
                    <a:p>
                      <a:pPr algn="ctr"/>
                      <a:r>
                        <a:rPr lang="it-IT" sz="1000">
                          <a:latin typeface="+mn-lt"/>
                        </a:rPr>
                        <a:t>11,4</a:t>
                      </a:r>
                    </a:p>
                  </a:txBody>
                  <a:tcPr marL="28575" marR="28575" marT="28575" marB="28575" anchor="ctr"/>
                </a:tc>
                <a:tc>
                  <a:txBody>
                    <a:bodyPr/>
                    <a:lstStyle/>
                    <a:p>
                      <a:pPr algn="ctr"/>
                      <a:r>
                        <a:rPr lang="it-IT" sz="1000">
                          <a:latin typeface="+mn-lt"/>
                        </a:rPr>
                        <a:t>11,4</a:t>
                      </a:r>
                    </a:p>
                  </a:txBody>
                  <a:tcPr marL="28575" marR="28575" marT="28575" marB="28575" anchor="ctr"/>
                </a:tc>
                <a:tc>
                  <a:txBody>
                    <a:bodyPr/>
                    <a:lstStyle/>
                    <a:p>
                      <a:pPr algn="ctr"/>
                      <a:r>
                        <a:rPr lang="it-IT" sz="1000">
                          <a:latin typeface="+mn-lt"/>
                        </a:rPr>
                        <a:t>24,7</a:t>
                      </a:r>
                    </a:p>
                  </a:txBody>
                  <a:tcPr marL="28575" marR="28575" marT="28575" marB="28575" anchor="ctr"/>
                </a:tc>
              </a:tr>
              <a:tr h="103196">
                <a:tc vMerge="1">
                  <a:txBody>
                    <a:bodyPr/>
                    <a:lstStyle/>
                    <a:p>
                      <a:endParaRPr lang="it-IT"/>
                    </a:p>
                  </a:txBody>
                  <a:tcPr/>
                </a:tc>
                <a:tc>
                  <a:txBody>
                    <a:bodyPr/>
                    <a:lstStyle/>
                    <a:p>
                      <a:pPr algn="l"/>
                      <a:r>
                        <a:rPr lang="it-IT" sz="1000">
                          <a:latin typeface="+mn-lt"/>
                        </a:rPr>
                        <a:t>60-69 anni</a:t>
                      </a:r>
                    </a:p>
                  </a:txBody>
                  <a:tcPr marL="28575" marR="28575" marT="28575" marB="28575" anchor="ctr"/>
                </a:tc>
                <a:tc>
                  <a:txBody>
                    <a:bodyPr/>
                    <a:lstStyle/>
                    <a:p>
                      <a:pPr algn="ctr"/>
                      <a:r>
                        <a:rPr lang="it-IT" sz="1000" dirty="0" smtClean="0">
                          <a:latin typeface="+mn-lt"/>
                        </a:rPr>
                        <a:t>2.670</a:t>
                      </a:r>
                      <a:endParaRPr lang="it-IT" sz="1000" dirty="0">
                        <a:latin typeface="+mn-lt"/>
                      </a:endParaRPr>
                    </a:p>
                  </a:txBody>
                  <a:tcPr marL="28575" marR="28575" marT="28575" marB="28575" anchor="ctr"/>
                </a:tc>
                <a:tc>
                  <a:txBody>
                    <a:bodyPr/>
                    <a:lstStyle/>
                    <a:p>
                      <a:pPr algn="ctr"/>
                      <a:r>
                        <a:rPr lang="it-IT" sz="1000" dirty="0">
                          <a:latin typeface="+mn-lt"/>
                        </a:rPr>
                        <a:t>24,3</a:t>
                      </a:r>
                    </a:p>
                  </a:txBody>
                  <a:tcPr marL="28575" marR="28575" marT="28575" marB="28575" anchor="ctr"/>
                </a:tc>
                <a:tc>
                  <a:txBody>
                    <a:bodyPr/>
                    <a:lstStyle/>
                    <a:p>
                      <a:pPr algn="ctr"/>
                      <a:r>
                        <a:rPr lang="it-IT" sz="1000">
                          <a:latin typeface="+mn-lt"/>
                        </a:rPr>
                        <a:t>24,3</a:t>
                      </a:r>
                    </a:p>
                  </a:txBody>
                  <a:tcPr marL="28575" marR="28575" marT="28575" marB="28575" anchor="ctr"/>
                </a:tc>
                <a:tc>
                  <a:txBody>
                    <a:bodyPr/>
                    <a:lstStyle/>
                    <a:p>
                      <a:pPr algn="ctr"/>
                      <a:r>
                        <a:rPr lang="it-IT" sz="1000">
                          <a:latin typeface="+mn-lt"/>
                        </a:rPr>
                        <a:t>49,0</a:t>
                      </a:r>
                    </a:p>
                  </a:txBody>
                  <a:tcPr marL="28575" marR="28575" marT="28575" marB="28575" anchor="ctr"/>
                </a:tc>
              </a:tr>
              <a:tr h="103196">
                <a:tc vMerge="1">
                  <a:txBody>
                    <a:bodyPr/>
                    <a:lstStyle/>
                    <a:p>
                      <a:endParaRPr lang="it-IT"/>
                    </a:p>
                  </a:txBody>
                  <a:tcPr/>
                </a:tc>
                <a:tc>
                  <a:txBody>
                    <a:bodyPr/>
                    <a:lstStyle/>
                    <a:p>
                      <a:pPr algn="l"/>
                      <a:r>
                        <a:rPr lang="it-IT" sz="1000">
                          <a:latin typeface="+mn-lt"/>
                        </a:rPr>
                        <a:t>70-79 anni</a:t>
                      </a:r>
                    </a:p>
                  </a:txBody>
                  <a:tcPr marL="28575" marR="28575" marT="28575" marB="28575" anchor="ctr"/>
                </a:tc>
                <a:tc>
                  <a:txBody>
                    <a:bodyPr/>
                    <a:lstStyle/>
                    <a:p>
                      <a:pPr algn="ctr"/>
                      <a:r>
                        <a:rPr lang="it-IT" sz="1000" dirty="0" smtClean="0">
                          <a:latin typeface="+mn-lt"/>
                        </a:rPr>
                        <a:t>3.705</a:t>
                      </a:r>
                      <a:endParaRPr lang="it-IT" sz="1000" dirty="0">
                        <a:latin typeface="+mn-lt"/>
                      </a:endParaRPr>
                    </a:p>
                  </a:txBody>
                  <a:tcPr marL="28575" marR="28575" marT="28575" marB="28575" anchor="ctr"/>
                </a:tc>
                <a:tc>
                  <a:txBody>
                    <a:bodyPr/>
                    <a:lstStyle/>
                    <a:p>
                      <a:pPr algn="ctr"/>
                      <a:r>
                        <a:rPr lang="it-IT" sz="1000">
                          <a:latin typeface="+mn-lt"/>
                        </a:rPr>
                        <a:t>33,7</a:t>
                      </a:r>
                    </a:p>
                  </a:txBody>
                  <a:tcPr marL="28575" marR="28575" marT="28575" marB="28575" anchor="ctr"/>
                </a:tc>
                <a:tc>
                  <a:txBody>
                    <a:bodyPr/>
                    <a:lstStyle/>
                    <a:p>
                      <a:pPr algn="ctr"/>
                      <a:r>
                        <a:rPr lang="it-IT" sz="1000" dirty="0">
                          <a:latin typeface="+mn-lt"/>
                        </a:rPr>
                        <a:t>33,7</a:t>
                      </a:r>
                    </a:p>
                  </a:txBody>
                  <a:tcPr marL="28575" marR="28575" marT="28575" marB="28575" anchor="ctr"/>
                </a:tc>
                <a:tc>
                  <a:txBody>
                    <a:bodyPr/>
                    <a:lstStyle/>
                    <a:p>
                      <a:pPr algn="ctr"/>
                      <a:r>
                        <a:rPr lang="it-IT" sz="1000">
                          <a:latin typeface="+mn-lt"/>
                        </a:rPr>
                        <a:t>82,7</a:t>
                      </a:r>
                    </a:p>
                  </a:txBody>
                  <a:tcPr marL="28575" marR="28575" marT="28575" marB="28575" anchor="ctr"/>
                </a:tc>
              </a:tr>
              <a:tr h="103196">
                <a:tc vMerge="1">
                  <a:txBody>
                    <a:bodyPr/>
                    <a:lstStyle/>
                    <a:p>
                      <a:endParaRPr lang="it-IT"/>
                    </a:p>
                  </a:txBody>
                  <a:tcPr/>
                </a:tc>
                <a:tc>
                  <a:txBody>
                    <a:bodyPr/>
                    <a:lstStyle/>
                    <a:p>
                      <a:pPr algn="l"/>
                      <a:r>
                        <a:rPr lang="it-IT" sz="1000">
                          <a:latin typeface="+mn-lt"/>
                        </a:rPr>
                        <a:t>80-89 anni</a:t>
                      </a:r>
                    </a:p>
                  </a:txBody>
                  <a:tcPr marL="28575" marR="28575" marT="28575" marB="28575" anchor="ctr"/>
                </a:tc>
                <a:tc>
                  <a:txBody>
                    <a:bodyPr/>
                    <a:lstStyle/>
                    <a:p>
                      <a:pPr algn="ctr"/>
                      <a:r>
                        <a:rPr lang="it-IT" sz="1000" dirty="0" smtClean="0">
                          <a:latin typeface="+mn-lt"/>
                        </a:rPr>
                        <a:t>1.721</a:t>
                      </a:r>
                      <a:endParaRPr lang="it-IT" sz="1000" dirty="0">
                        <a:latin typeface="+mn-lt"/>
                      </a:endParaRPr>
                    </a:p>
                  </a:txBody>
                  <a:tcPr marL="28575" marR="28575" marT="28575" marB="28575" anchor="ctr"/>
                </a:tc>
                <a:tc>
                  <a:txBody>
                    <a:bodyPr/>
                    <a:lstStyle/>
                    <a:p>
                      <a:pPr algn="ctr"/>
                      <a:r>
                        <a:rPr lang="it-IT" sz="1000">
                          <a:latin typeface="+mn-lt"/>
                        </a:rPr>
                        <a:t>15,6</a:t>
                      </a:r>
                    </a:p>
                  </a:txBody>
                  <a:tcPr marL="28575" marR="28575" marT="28575" marB="28575" anchor="ctr"/>
                </a:tc>
                <a:tc>
                  <a:txBody>
                    <a:bodyPr/>
                    <a:lstStyle/>
                    <a:p>
                      <a:pPr algn="ctr"/>
                      <a:r>
                        <a:rPr lang="it-IT" sz="1000">
                          <a:latin typeface="+mn-lt"/>
                        </a:rPr>
                        <a:t>15,7</a:t>
                      </a:r>
                    </a:p>
                  </a:txBody>
                  <a:tcPr marL="28575" marR="28575" marT="28575" marB="28575" anchor="ctr"/>
                </a:tc>
                <a:tc>
                  <a:txBody>
                    <a:bodyPr/>
                    <a:lstStyle/>
                    <a:p>
                      <a:pPr algn="ctr"/>
                      <a:r>
                        <a:rPr lang="it-IT" sz="1000">
                          <a:latin typeface="+mn-lt"/>
                        </a:rPr>
                        <a:t>98,4</a:t>
                      </a:r>
                    </a:p>
                  </a:txBody>
                  <a:tcPr marL="28575" marR="28575" marT="28575" marB="28575" anchor="ctr"/>
                </a:tc>
              </a:tr>
              <a:tr h="103196">
                <a:tc vMerge="1">
                  <a:txBody>
                    <a:bodyPr/>
                    <a:lstStyle/>
                    <a:p>
                      <a:endParaRPr lang="it-IT"/>
                    </a:p>
                  </a:txBody>
                  <a:tcPr/>
                </a:tc>
                <a:tc>
                  <a:txBody>
                    <a:bodyPr/>
                    <a:lstStyle/>
                    <a:p>
                      <a:pPr algn="l"/>
                      <a:r>
                        <a:rPr lang="it-IT" sz="1000">
                          <a:latin typeface="+mn-lt"/>
                        </a:rPr>
                        <a:t>90-105 anni</a:t>
                      </a:r>
                    </a:p>
                  </a:txBody>
                  <a:tcPr marL="28575" marR="28575" marT="28575" marB="28575" anchor="ctr"/>
                </a:tc>
                <a:tc>
                  <a:txBody>
                    <a:bodyPr/>
                    <a:lstStyle/>
                    <a:p>
                      <a:pPr algn="ctr"/>
                      <a:r>
                        <a:rPr lang="it-IT" sz="1000">
                          <a:latin typeface="+mn-lt"/>
                        </a:rPr>
                        <a:t>177</a:t>
                      </a:r>
                    </a:p>
                  </a:txBody>
                  <a:tcPr marL="28575" marR="28575" marT="28575" marB="28575" anchor="ctr"/>
                </a:tc>
                <a:tc>
                  <a:txBody>
                    <a:bodyPr/>
                    <a:lstStyle/>
                    <a:p>
                      <a:pPr algn="ctr"/>
                      <a:r>
                        <a:rPr lang="it-IT" sz="1000" dirty="0">
                          <a:latin typeface="+mn-lt"/>
                        </a:rPr>
                        <a:t>1,6</a:t>
                      </a:r>
                    </a:p>
                  </a:txBody>
                  <a:tcPr marL="28575" marR="28575" marT="28575" marB="28575" anchor="ctr"/>
                </a:tc>
                <a:tc>
                  <a:txBody>
                    <a:bodyPr/>
                    <a:lstStyle/>
                    <a:p>
                      <a:pPr algn="ctr"/>
                      <a:r>
                        <a:rPr lang="it-IT" sz="1000">
                          <a:latin typeface="+mn-lt"/>
                        </a:rPr>
                        <a:t>1,6</a:t>
                      </a:r>
                    </a:p>
                  </a:txBody>
                  <a:tcPr marL="28575" marR="28575" marT="28575" marB="28575" anchor="ctr"/>
                </a:tc>
                <a:tc>
                  <a:txBody>
                    <a:bodyPr/>
                    <a:lstStyle/>
                    <a:p>
                      <a:pPr algn="ctr"/>
                      <a:r>
                        <a:rPr lang="it-IT" sz="1000">
                          <a:latin typeface="+mn-lt"/>
                        </a:rPr>
                        <a:t>100,0</a:t>
                      </a:r>
                    </a:p>
                  </a:txBody>
                  <a:tcPr marL="28575" marR="28575" marT="28575" marB="28575" anchor="ctr"/>
                </a:tc>
              </a:tr>
              <a:tr h="237250">
                <a:tc vMerge="1">
                  <a:txBody>
                    <a:bodyPr/>
                    <a:lstStyle/>
                    <a:p>
                      <a:endParaRPr lang="it-IT"/>
                    </a:p>
                  </a:txBody>
                  <a:tcPr/>
                </a:tc>
                <a:tc>
                  <a:txBody>
                    <a:bodyPr/>
                    <a:lstStyle/>
                    <a:p>
                      <a:pPr algn="l"/>
                      <a:r>
                        <a:rPr lang="it-IT" sz="1000" b="1" dirty="0" smtClean="0">
                          <a:latin typeface="+mn-lt"/>
                        </a:rPr>
                        <a:t>Totale</a:t>
                      </a:r>
                      <a:endParaRPr lang="it-IT" sz="1000" b="1" dirty="0">
                        <a:latin typeface="+mn-lt"/>
                      </a:endParaRPr>
                    </a:p>
                  </a:txBody>
                  <a:tcPr marL="28575" marR="28575" marT="28575" marB="28575" anchor="ctr"/>
                </a:tc>
                <a:tc>
                  <a:txBody>
                    <a:bodyPr/>
                    <a:lstStyle/>
                    <a:p>
                      <a:pPr algn="ctr"/>
                      <a:r>
                        <a:rPr lang="it-IT" sz="1000" b="1" dirty="0" smtClean="0">
                          <a:latin typeface="+mn-lt"/>
                        </a:rPr>
                        <a:t>10.985</a:t>
                      </a:r>
                      <a:endParaRPr lang="it-IT" sz="1000" b="1" dirty="0">
                        <a:latin typeface="+mn-lt"/>
                      </a:endParaRPr>
                    </a:p>
                  </a:txBody>
                  <a:tcPr marL="28575" marR="28575" marT="28575" marB="28575" anchor="ctr"/>
                </a:tc>
                <a:tc>
                  <a:txBody>
                    <a:bodyPr/>
                    <a:lstStyle/>
                    <a:p>
                      <a:pPr algn="ctr"/>
                      <a:r>
                        <a:rPr lang="it-IT" sz="1000" b="1">
                          <a:latin typeface="+mn-lt"/>
                        </a:rPr>
                        <a:t>99,8</a:t>
                      </a:r>
                    </a:p>
                  </a:txBody>
                  <a:tcPr marL="28575" marR="28575" marT="28575" marB="28575" anchor="ctr"/>
                </a:tc>
                <a:tc>
                  <a:txBody>
                    <a:bodyPr/>
                    <a:lstStyle/>
                    <a:p>
                      <a:pPr algn="ctr"/>
                      <a:r>
                        <a:rPr lang="it-IT" sz="1000" b="1" dirty="0">
                          <a:latin typeface="+mn-lt"/>
                        </a:rPr>
                        <a:t>100,0</a:t>
                      </a:r>
                    </a:p>
                  </a:txBody>
                  <a:tcPr marL="28575" marR="28575" marT="28575" marB="28575" anchor="ctr"/>
                </a:tc>
                <a:tc>
                  <a:txBody>
                    <a:bodyPr/>
                    <a:lstStyle/>
                    <a:p>
                      <a:pPr algn="ctr"/>
                      <a:endParaRPr lang="it-IT" sz="1000" dirty="0">
                        <a:latin typeface="+mn-lt"/>
                      </a:endParaRPr>
                    </a:p>
                  </a:txBody>
                  <a:tcPr marL="28575" marR="28575" marT="28575" marB="28575" anchor="ctr"/>
                </a:tc>
              </a:tr>
              <a:tr h="103196">
                <a:tc>
                  <a:txBody>
                    <a:bodyPr/>
                    <a:lstStyle/>
                    <a:p>
                      <a:pPr algn="l" fontAlgn="t"/>
                      <a:r>
                        <a:rPr lang="it-IT" sz="1000" u="none" strike="noStrike" dirty="0" smtClean="0">
                          <a:latin typeface="+mj-lt"/>
                        </a:rPr>
                        <a:t>Mancanti</a:t>
                      </a:r>
                      <a:endParaRPr lang="it-IT" sz="1000" b="0" i="0" u="none" strike="noStrike" dirty="0">
                        <a:latin typeface="+mj-lt"/>
                      </a:endParaRPr>
                    </a:p>
                  </a:txBody>
                  <a:tcPr marL="5779" marR="5779" marT="2770" marB="0" anchor="ctr"/>
                </a:tc>
                <a:tc>
                  <a:txBody>
                    <a:bodyPr/>
                    <a:lstStyle/>
                    <a:p>
                      <a:pPr algn="l" fontAlgn="t"/>
                      <a:r>
                        <a:rPr lang="it-IT" sz="1000" u="none" strike="noStrike" dirty="0">
                          <a:latin typeface="+mj-lt"/>
                        </a:rPr>
                        <a:t>0</a:t>
                      </a:r>
                      <a:endParaRPr lang="it-IT" sz="1000" b="0" i="0" u="none" strike="noStrike" dirty="0">
                        <a:latin typeface="+mj-lt"/>
                      </a:endParaRPr>
                    </a:p>
                  </a:txBody>
                  <a:tcPr marL="5779" marR="5779" marT="2770" marB="0" anchor="ctr"/>
                </a:tc>
                <a:tc>
                  <a:txBody>
                    <a:bodyPr/>
                    <a:lstStyle/>
                    <a:p>
                      <a:pPr algn="ctr"/>
                      <a:r>
                        <a:rPr lang="it-IT" sz="1000" dirty="0">
                          <a:latin typeface="+mn-lt"/>
                        </a:rPr>
                        <a:t>19</a:t>
                      </a:r>
                    </a:p>
                  </a:txBody>
                  <a:tcPr marL="28575" marR="28575" marT="28575" marB="28575" anchor="ctr"/>
                </a:tc>
                <a:tc>
                  <a:txBody>
                    <a:bodyPr/>
                    <a:lstStyle/>
                    <a:p>
                      <a:pPr algn="ctr"/>
                      <a:r>
                        <a:rPr lang="it-IT" sz="1000" dirty="0" smtClean="0">
                          <a:latin typeface="+mn-lt"/>
                        </a:rPr>
                        <a:t>0,2</a:t>
                      </a:r>
                      <a:endParaRPr lang="it-IT" sz="1000" dirty="0">
                        <a:latin typeface="+mn-lt"/>
                      </a:endParaRPr>
                    </a:p>
                  </a:txBody>
                  <a:tcPr marL="28575" marR="28575" marT="28575" marB="28575" anchor="ctr"/>
                </a:tc>
                <a:tc>
                  <a:txBody>
                    <a:bodyPr/>
                    <a:lstStyle/>
                    <a:p>
                      <a:pPr algn="ctr" fontAlgn="ctr"/>
                      <a:r>
                        <a:rPr lang="it-IT" sz="1000" u="none" strike="noStrike" dirty="0">
                          <a:latin typeface="+mn-lt"/>
                        </a:rPr>
                        <a:t> </a:t>
                      </a:r>
                      <a:endParaRPr lang="it-IT" sz="1000" b="0" i="0" u="none" strike="noStrike" dirty="0">
                        <a:latin typeface="+mn-lt"/>
                      </a:endParaRPr>
                    </a:p>
                  </a:txBody>
                  <a:tcPr marL="5779" marR="5779" marT="2770" marB="0" anchor="ctr"/>
                </a:tc>
                <a:tc>
                  <a:txBody>
                    <a:bodyPr/>
                    <a:lstStyle/>
                    <a:p>
                      <a:pPr algn="ctr" fontAlgn="ctr"/>
                      <a:r>
                        <a:rPr lang="it-IT" sz="1000" u="none" strike="noStrike" dirty="0">
                          <a:latin typeface="+mn-lt"/>
                        </a:rPr>
                        <a:t> </a:t>
                      </a:r>
                      <a:endParaRPr lang="it-IT" sz="1000" b="0" i="0" u="none" strike="noStrike" dirty="0">
                        <a:latin typeface="+mn-lt"/>
                      </a:endParaRPr>
                    </a:p>
                  </a:txBody>
                  <a:tcPr marL="5779" marR="5779" marT="2770" marB="0" anchor="ctr"/>
                </a:tc>
              </a:tr>
              <a:tr h="103196">
                <a:tc gridSpan="2">
                  <a:txBody>
                    <a:bodyPr/>
                    <a:lstStyle/>
                    <a:p>
                      <a:pPr algn="l" fontAlgn="t"/>
                      <a:r>
                        <a:rPr lang="it-IT" sz="1000" u="none" strike="noStrike" dirty="0" smtClean="0">
                          <a:latin typeface="+mj-lt"/>
                        </a:rPr>
                        <a:t>Totale</a:t>
                      </a:r>
                      <a:endParaRPr lang="it-IT" sz="1000" b="0" i="0" u="none" strike="noStrike" dirty="0">
                        <a:latin typeface="+mj-lt"/>
                      </a:endParaRPr>
                    </a:p>
                  </a:txBody>
                  <a:tcPr marL="5779" marR="5779" marT="2770" marB="0" anchor="ctr"/>
                </a:tc>
                <a:tc hMerge="1">
                  <a:txBody>
                    <a:bodyPr/>
                    <a:lstStyle/>
                    <a:p>
                      <a:endParaRPr lang="it-IT"/>
                    </a:p>
                  </a:txBody>
                  <a:tcPr/>
                </a:tc>
                <a:tc>
                  <a:txBody>
                    <a:bodyPr/>
                    <a:lstStyle/>
                    <a:p>
                      <a:pPr algn="ctr"/>
                      <a:r>
                        <a:rPr lang="it-IT" sz="1000" dirty="0" smtClean="0">
                          <a:latin typeface="+mn-lt"/>
                        </a:rPr>
                        <a:t>11.004</a:t>
                      </a:r>
                      <a:endParaRPr lang="it-IT" sz="1000" dirty="0">
                        <a:latin typeface="+mn-lt"/>
                      </a:endParaRPr>
                    </a:p>
                  </a:txBody>
                  <a:tcPr marL="28575" marR="28575" marT="28575" marB="28575" anchor="ctr"/>
                </a:tc>
                <a:tc>
                  <a:txBody>
                    <a:bodyPr/>
                    <a:lstStyle/>
                    <a:p>
                      <a:pPr algn="ctr"/>
                      <a:r>
                        <a:rPr lang="it-IT" sz="1000" dirty="0">
                          <a:latin typeface="+mn-lt"/>
                        </a:rPr>
                        <a:t>100,0</a:t>
                      </a:r>
                    </a:p>
                  </a:txBody>
                  <a:tcPr marL="28575" marR="28575" marT="28575" marB="28575" anchor="ctr"/>
                </a:tc>
                <a:tc>
                  <a:txBody>
                    <a:bodyPr/>
                    <a:lstStyle/>
                    <a:p>
                      <a:pPr algn="ctr" fontAlgn="ctr"/>
                      <a:r>
                        <a:rPr lang="it-IT" sz="1000" u="none" strike="noStrike" dirty="0">
                          <a:latin typeface="+mn-lt"/>
                        </a:rPr>
                        <a:t> </a:t>
                      </a:r>
                      <a:endParaRPr lang="it-IT" sz="1000" b="0" i="0" u="none" strike="noStrike" dirty="0">
                        <a:latin typeface="+mn-lt"/>
                      </a:endParaRPr>
                    </a:p>
                  </a:txBody>
                  <a:tcPr marL="5779" marR="5779" marT="2770" marB="0" anchor="ctr"/>
                </a:tc>
                <a:tc>
                  <a:txBody>
                    <a:bodyPr/>
                    <a:lstStyle/>
                    <a:p>
                      <a:pPr algn="ctr" fontAlgn="ctr"/>
                      <a:r>
                        <a:rPr lang="it-IT" sz="1000" u="none" strike="noStrike" dirty="0">
                          <a:latin typeface="+mn-lt"/>
                        </a:rPr>
                        <a:t> </a:t>
                      </a:r>
                      <a:endParaRPr lang="it-IT" sz="1000" b="0" i="0" u="none" strike="noStrike" dirty="0">
                        <a:latin typeface="+mn-lt"/>
                      </a:endParaRPr>
                    </a:p>
                  </a:txBody>
                  <a:tcPr marL="5779" marR="5779" marT="2770" marB="0" anchor="ctr"/>
                </a:tc>
              </a:tr>
            </a:tbl>
          </a:graphicData>
        </a:graphic>
      </p:graphicFrame>
      <p:sp>
        <p:nvSpPr>
          <p:cNvPr id="12" name="TextBox 11"/>
          <p:cNvSpPr txBox="1"/>
          <p:nvPr/>
        </p:nvSpPr>
        <p:spPr>
          <a:xfrm>
            <a:off x="381000" y="3733800"/>
            <a:ext cx="5715000" cy="461665"/>
          </a:xfrm>
          <a:prstGeom prst="rect">
            <a:avLst/>
          </a:prstGeom>
          <a:noFill/>
        </p:spPr>
        <p:txBody>
          <a:bodyPr wrap="square" rtlCol="0">
            <a:spAutoFit/>
          </a:bodyPr>
          <a:lstStyle/>
          <a:p>
            <a:pPr algn="just"/>
            <a:r>
              <a:rPr lang="it-IT" sz="1200" dirty="0" smtClean="0"/>
              <a:t>Relativamente al numero Totale delle patologie trattate, la media dell’età dei pazienti è risultata di 67,05 anni (mediana di 70 anni) con deviazione standard di 13,986 anni.</a:t>
            </a:r>
            <a:endParaRPr lang="it-IT" sz="1200" dirty="0"/>
          </a:p>
        </p:txBody>
      </p:sp>
      <p:sp>
        <p:nvSpPr>
          <p:cNvPr id="14" name="TextBox 13"/>
          <p:cNvSpPr txBox="1"/>
          <p:nvPr/>
        </p:nvSpPr>
        <p:spPr>
          <a:xfrm rot="16200000">
            <a:off x="6530930" y="1774871"/>
            <a:ext cx="763351" cy="261610"/>
          </a:xfrm>
          <a:prstGeom prst="rect">
            <a:avLst/>
          </a:prstGeom>
          <a:noFill/>
        </p:spPr>
        <p:txBody>
          <a:bodyPr wrap="none" rtlCol="0">
            <a:spAutoFit/>
          </a:bodyPr>
          <a:lstStyle/>
          <a:p>
            <a:r>
              <a:rPr lang="it-IT" sz="1100" dirty="0" smtClean="0"/>
              <a:t>frequenza</a:t>
            </a:r>
            <a:endParaRPr lang="it-IT" sz="1100" dirty="0"/>
          </a:p>
        </p:txBody>
      </p:sp>
      <p:sp>
        <p:nvSpPr>
          <p:cNvPr id="15" name="TextBox 14"/>
          <p:cNvSpPr txBox="1"/>
          <p:nvPr/>
        </p:nvSpPr>
        <p:spPr>
          <a:xfrm rot="16200000">
            <a:off x="6530930" y="4594270"/>
            <a:ext cx="763351" cy="261610"/>
          </a:xfrm>
          <a:prstGeom prst="rect">
            <a:avLst/>
          </a:prstGeom>
          <a:noFill/>
        </p:spPr>
        <p:txBody>
          <a:bodyPr wrap="none" rtlCol="0">
            <a:spAutoFit/>
          </a:bodyPr>
          <a:lstStyle/>
          <a:p>
            <a:r>
              <a:rPr lang="it-IT" sz="1100" dirty="0" smtClean="0"/>
              <a:t>frequenza</a:t>
            </a:r>
            <a:endParaRPr lang="it-IT" sz="1100" dirty="0"/>
          </a:p>
        </p:txBody>
      </p:sp>
      <p:sp>
        <p:nvSpPr>
          <p:cNvPr id="17" name="TextBox 16"/>
          <p:cNvSpPr txBox="1"/>
          <p:nvPr/>
        </p:nvSpPr>
        <p:spPr>
          <a:xfrm>
            <a:off x="7709792" y="3276600"/>
            <a:ext cx="367408" cy="261610"/>
          </a:xfrm>
          <a:prstGeom prst="rect">
            <a:avLst/>
          </a:prstGeom>
          <a:solidFill>
            <a:schemeClr val="bg2"/>
          </a:solidFill>
        </p:spPr>
        <p:txBody>
          <a:bodyPr wrap="none" rtlCol="0">
            <a:spAutoFit/>
          </a:bodyPr>
          <a:lstStyle/>
          <a:p>
            <a:r>
              <a:rPr lang="it-IT" sz="1100" dirty="0" smtClean="0"/>
              <a:t>Età</a:t>
            </a:r>
            <a:endParaRPr lang="it-IT" sz="1100" dirty="0"/>
          </a:p>
        </p:txBody>
      </p:sp>
      <p:sp>
        <p:nvSpPr>
          <p:cNvPr id="18" name="TextBox 17"/>
          <p:cNvSpPr txBox="1"/>
          <p:nvPr/>
        </p:nvSpPr>
        <p:spPr>
          <a:xfrm>
            <a:off x="7603479" y="6019800"/>
            <a:ext cx="854721" cy="261610"/>
          </a:xfrm>
          <a:prstGeom prst="rect">
            <a:avLst/>
          </a:prstGeom>
          <a:solidFill>
            <a:schemeClr val="bg2"/>
          </a:solidFill>
        </p:spPr>
        <p:txBody>
          <a:bodyPr wrap="none" rtlCol="0">
            <a:spAutoFit/>
          </a:bodyPr>
          <a:lstStyle/>
          <a:p>
            <a:r>
              <a:rPr lang="it-IT" sz="1100" dirty="0" smtClean="0"/>
              <a:t>Fascia d’età</a:t>
            </a:r>
            <a:endParaRPr lang="it-IT" sz="1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3384"/>
            <a:ext cx="8915400" cy="369277"/>
          </a:xfrm>
        </p:spPr>
        <p:txBody>
          <a:bodyPr>
            <a:normAutofit fontScale="90000"/>
          </a:bodyPr>
          <a:lstStyle/>
          <a:p>
            <a:r>
              <a:rPr lang="it-IT" dirty="0" smtClean="0"/>
              <a:t>FREQUENZE VARIABILI ALFANUMERICHE - TUTTI GLI INTERVENTI - ANALISI DEI GRUPPI DI INTERVENTI CLASSIFICATI ED ESITI</a:t>
            </a:r>
            <a:endParaRPr lang="it-IT" b="1" dirty="0"/>
          </a:p>
        </p:txBody>
      </p:sp>
      <p:graphicFrame>
        <p:nvGraphicFramePr>
          <p:cNvPr id="3" name="Table 2"/>
          <p:cNvGraphicFramePr>
            <a:graphicFrameLocks noGrp="1"/>
          </p:cNvGraphicFramePr>
          <p:nvPr/>
        </p:nvGraphicFramePr>
        <p:xfrm>
          <a:off x="533400" y="1717430"/>
          <a:ext cx="8915400" cy="1926820"/>
        </p:xfrm>
        <a:graphic>
          <a:graphicData uri="http://schemas.openxmlformats.org/drawingml/2006/table">
            <a:tbl>
              <a:tblPr firstRow="1" lastRow="1" bandRow="1">
                <a:effectLst>
                  <a:outerShdw blurRad="50800" dist="38100" dir="2700000" algn="tl" rotWithShape="0">
                    <a:prstClr val="black">
                      <a:alpha val="40000"/>
                    </a:prstClr>
                  </a:outerShdw>
                </a:effectLst>
                <a:tableStyleId>{284E427A-3D55-4303-BF80-6455036E1DE7}</a:tableStyleId>
              </a:tblPr>
              <a:tblGrid>
                <a:gridCol w="550333"/>
                <a:gridCol w="5063067"/>
                <a:gridCol w="880533"/>
                <a:gridCol w="660400"/>
                <a:gridCol w="770467"/>
                <a:gridCol w="990600"/>
              </a:tblGrid>
              <a:tr h="224336">
                <a:tc gridSpan="2">
                  <a:txBody>
                    <a:bodyPr/>
                    <a:lstStyle/>
                    <a:p>
                      <a:pPr algn="l" fontAlgn="b"/>
                      <a:r>
                        <a:rPr lang="it-IT" sz="1000" u="none" strike="noStrike" dirty="0"/>
                        <a:t> </a:t>
                      </a:r>
                      <a:endParaRPr lang="it-IT" sz="1000" b="0" i="0" u="none" strike="noStrike" dirty="0">
                        <a:latin typeface="+mj-lt"/>
                      </a:endParaRPr>
                    </a:p>
                  </a:txBody>
                  <a:tcPr marL="5779" marR="5779" marT="2770" marB="0" anchor="b"/>
                </a:tc>
                <a:tc hMerge="1">
                  <a:txBody>
                    <a:bodyPr/>
                    <a:lstStyle/>
                    <a:p>
                      <a:endParaRPr lang="it-IT"/>
                    </a:p>
                  </a:txBody>
                  <a:tcPr/>
                </a:tc>
                <a:tc>
                  <a:txBody>
                    <a:bodyPr/>
                    <a:lstStyle/>
                    <a:p>
                      <a:pPr algn="ctr" fontAlgn="b"/>
                      <a:r>
                        <a:rPr lang="it-IT" sz="1000" u="none" strike="noStrike" dirty="0" smtClean="0"/>
                        <a:t>Frequenza</a:t>
                      </a:r>
                      <a:endParaRPr lang="it-IT" sz="1000" b="0" i="0" u="none" strike="noStrike" dirty="0">
                        <a:latin typeface="+mj-lt"/>
                      </a:endParaRPr>
                    </a:p>
                  </a:txBody>
                  <a:tcPr marL="5779" marR="5779" marT="2770" marB="0" anchor="b"/>
                </a:tc>
                <a:tc>
                  <a:txBody>
                    <a:bodyPr/>
                    <a:lstStyle/>
                    <a:p>
                      <a:pPr algn="ctr" fontAlgn="b"/>
                      <a:r>
                        <a:rPr lang="it-IT" sz="1000" u="none" strike="noStrike" dirty="0" smtClean="0"/>
                        <a:t>%</a:t>
                      </a:r>
                      <a:endParaRPr lang="it-IT" sz="1000" b="0" i="0" u="none" strike="noStrike" dirty="0">
                        <a:latin typeface="+mj-lt"/>
                      </a:endParaRPr>
                    </a:p>
                  </a:txBody>
                  <a:tcPr marL="5779" marR="5779" marT="2770" marB="0" anchor="b"/>
                </a:tc>
                <a:tc>
                  <a:txBody>
                    <a:bodyPr/>
                    <a:lstStyle/>
                    <a:p>
                      <a:pPr algn="ctr" fontAlgn="b"/>
                      <a:r>
                        <a:rPr lang="it-IT" sz="1000" u="none" strike="noStrike" dirty="0" smtClean="0"/>
                        <a:t>Valida</a:t>
                      </a:r>
                    </a:p>
                    <a:p>
                      <a:pPr algn="ctr" fontAlgn="b"/>
                      <a:r>
                        <a:rPr lang="it-IT" sz="1000" u="none" strike="noStrike" dirty="0" smtClean="0"/>
                        <a:t> %</a:t>
                      </a:r>
                      <a:endParaRPr lang="it-IT" sz="1000" b="0" i="0" u="none" strike="noStrike" dirty="0">
                        <a:latin typeface="+mj-lt"/>
                      </a:endParaRPr>
                    </a:p>
                  </a:txBody>
                  <a:tcPr marL="5779" marR="5779" marT="2770" marB="0" anchor="b"/>
                </a:tc>
                <a:tc>
                  <a:txBody>
                    <a:bodyPr/>
                    <a:lstStyle/>
                    <a:p>
                      <a:pPr algn="ctr" fontAlgn="b"/>
                      <a:r>
                        <a:rPr lang="it-IT" sz="1000" u="none" strike="noStrike" dirty="0" smtClean="0"/>
                        <a:t>Cumulativa</a:t>
                      </a:r>
                    </a:p>
                    <a:p>
                      <a:pPr algn="ctr" fontAlgn="b"/>
                      <a:r>
                        <a:rPr lang="it-IT" sz="1000" u="none" strike="noStrike" dirty="0" smtClean="0"/>
                        <a:t>%</a:t>
                      </a:r>
                      <a:endParaRPr lang="it-IT" sz="1000" b="0" i="0" u="none" strike="noStrike" dirty="0">
                        <a:latin typeface="+mj-lt"/>
                      </a:endParaRPr>
                    </a:p>
                  </a:txBody>
                  <a:tcPr marL="5779" marR="5779" marT="2770" marB="0" anchor="b"/>
                </a:tc>
              </a:tr>
              <a:tr h="152472">
                <a:tc rowSpan="10">
                  <a:txBody>
                    <a:bodyPr/>
                    <a:lstStyle/>
                    <a:p>
                      <a:pPr algn="l" fontAlgn="t"/>
                      <a:r>
                        <a:rPr lang="it-IT" sz="1000" u="none" strike="noStrike" dirty="0" smtClean="0"/>
                        <a:t>Validi</a:t>
                      </a:r>
                      <a:endParaRPr lang="it-IT" sz="1000" b="0" i="0" u="none" strike="noStrike" dirty="0">
                        <a:latin typeface="+mj-lt"/>
                      </a:endParaRPr>
                    </a:p>
                  </a:txBody>
                  <a:tcPr marL="5779" marR="5779" marT="2770" marB="0"/>
                </a:tc>
                <a:tc>
                  <a:txBody>
                    <a:bodyPr/>
                    <a:lstStyle/>
                    <a:p>
                      <a:pPr algn="l" fontAlgn="ctr"/>
                      <a:r>
                        <a:rPr lang="it-IT" sz="1000" b="0" i="0" u="none" strike="noStrike">
                          <a:solidFill>
                            <a:srgbClr val="000000"/>
                          </a:solidFill>
                          <a:latin typeface="+mn-lt"/>
                        </a:rPr>
                        <a:t>INT. DI RIVASC. TRONCHI SOVRA-AORTICI</a:t>
                      </a:r>
                    </a:p>
                  </a:txBody>
                  <a:tcPr marL="9525" marR="9525" marT="9525" marB="0" anchor="ctr"/>
                </a:tc>
                <a:tc>
                  <a:txBody>
                    <a:bodyPr/>
                    <a:lstStyle/>
                    <a:p>
                      <a:pPr algn="ctr" fontAlgn="b"/>
                      <a:r>
                        <a:rPr lang="it-IT" sz="1000" b="0" i="0" u="none" strike="noStrike" dirty="0">
                          <a:solidFill>
                            <a:srgbClr val="000000"/>
                          </a:solidFill>
                          <a:latin typeface="+mn-lt"/>
                        </a:rPr>
                        <a:t>2657</a:t>
                      </a:r>
                    </a:p>
                  </a:txBody>
                  <a:tcPr marL="9525" marR="9525" marT="9525" marB="0" anchor="b"/>
                </a:tc>
                <a:tc>
                  <a:txBody>
                    <a:bodyPr/>
                    <a:lstStyle/>
                    <a:p>
                      <a:pPr algn="ctr" fontAlgn="b"/>
                      <a:r>
                        <a:rPr lang="it-IT" sz="1000" b="0" i="0" u="none" strike="noStrike">
                          <a:solidFill>
                            <a:srgbClr val="000000"/>
                          </a:solidFill>
                          <a:latin typeface="+mn-lt"/>
                        </a:rPr>
                        <a:t>24,1</a:t>
                      </a:r>
                    </a:p>
                  </a:txBody>
                  <a:tcPr marL="9525" marR="9525" marT="9525" marB="0" anchor="b"/>
                </a:tc>
                <a:tc>
                  <a:txBody>
                    <a:bodyPr/>
                    <a:lstStyle/>
                    <a:p>
                      <a:pPr algn="ctr" fontAlgn="b"/>
                      <a:r>
                        <a:rPr lang="it-IT" sz="1000" b="0" i="0" u="none" strike="noStrike">
                          <a:solidFill>
                            <a:srgbClr val="000000"/>
                          </a:solidFill>
                          <a:latin typeface="+mn-lt"/>
                        </a:rPr>
                        <a:t>24,1</a:t>
                      </a:r>
                    </a:p>
                  </a:txBody>
                  <a:tcPr marL="9525" marR="9525" marT="9525" marB="0" anchor="b"/>
                </a:tc>
                <a:tc>
                  <a:txBody>
                    <a:bodyPr/>
                    <a:lstStyle/>
                    <a:p>
                      <a:pPr algn="ctr" fontAlgn="b"/>
                      <a:r>
                        <a:rPr lang="it-IT" sz="1000" b="0" i="0" u="none" strike="noStrike">
                          <a:solidFill>
                            <a:srgbClr val="000000"/>
                          </a:solidFill>
                          <a:latin typeface="+mn-lt"/>
                        </a:rPr>
                        <a:t>24,1</a:t>
                      </a:r>
                    </a:p>
                  </a:txBody>
                  <a:tcPr marL="9525" marR="9525" marT="9525" marB="0" anchor="b"/>
                </a:tc>
              </a:tr>
              <a:tr h="118828">
                <a:tc vMerge="1">
                  <a:txBody>
                    <a:bodyPr/>
                    <a:lstStyle/>
                    <a:p>
                      <a:endParaRPr lang="it-IT"/>
                    </a:p>
                  </a:txBody>
                  <a:tcPr/>
                </a:tc>
                <a:tc>
                  <a:txBody>
                    <a:bodyPr/>
                    <a:lstStyle/>
                    <a:p>
                      <a:pPr algn="l" fontAlgn="ctr"/>
                      <a:r>
                        <a:rPr lang="it-IT" sz="1000" b="0" i="0" u="none" strike="noStrike">
                          <a:solidFill>
                            <a:srgbClr val="000000"/>
                          </a:solidFill>
                          <a:latin typeface="+mn-lt"/>
                        </a:rPr>
                        <a:t>INT. PER PATOLOGIA VARICOSA</a:t>
                      </a:r>
                    </a:p>
                  </a:txBody>
                  <a:tcPr marL="9525" marR="9525" marT="9525" marB="0" anchor="ctr"/>
                </a:tc>
                <a:tc>
                  <a:txBody>
                    <a:bodyPr/>
                    <a:lstStyle/>
                    <a:p>
                      <a:pPr algn="ctr" fontAlgn="b"/>
                      <a:r>
                        <a:rPr lang="it-IT" sz="1000" b="0" i="0" u="none" strike="noStrike" dirty="0">
                          <a:solidFill>
                            <a:srgbClr val="000000"/>
                          </a:solidFill>
                          <a:latin typeface="+mn-lt"/>
                        </a:rPr>
                        <a:t>2256</a:t>
                      </a:r>
                    </a:p>
                  </a:txBody>
                  <a:tcPr marL="9525" marR="9525" marT="9525" marB="0" anchor="b"/>
                </a:tc>
                <a:tc>
                  <a:txBody>
                    <a:bodyPr/>
                    <a:lstStyle/>
                    <a:p>
                      <a:pPr algn="ctr" fontAlgn="b"/>
                      <a:r>
                        <a:rPr lang="it-IT" sz="1000" b="0" i="0" u="none" strike="noStrike">
                          <a:solidFill>
                            <a:srgbClr val="000000"/>
                          </a:solidFill>
                          <a:latin typeface="+mn-lt"/>
                        </a:rPr>
                        <a:t>20,5</a:t>
                      </a:r>
                    </a:p>
                  </a:txBody>
                  <a:tcPr marL="9525" marR="9525" marT="9525" marB="0" anchor="b"/>
                </a:tc>
                <a:tc>
                  <a:txBody>
                    <a:bodyPr/>
                    <a:lstStyle/>
                    <a:p>
                      <a:pPr algn="ctr" fontAlgn="b"/>
                      <a:r>
                        <a:rPr lang="it-IT" sz="1000" b="0" i="0" u="none" strike="noStrike">
                          <a:solidFill>
                            <a:srgbClr val="000000"/>
                          </a:solidFill>
                          <a:latin typeface="+mn-lt"/>
                        </a:rPr>
                        <a:t>20,5</a:t>
                      </a:r>
                    </a:p>
                  </a:txBody>
                  <a:tcPr marL="9525" marR="9525" marT="9525" marB="0" anchor="b"/>
                </a:tc>
                <a:tc>
                  <a:txBody>
                    <a:bodyPr/>
                    <a:lstStyle/>
                    <a:p>
                      <a:pPr algn="ctr" fontAlgn="b"/>
                      <a:r>
                        <a:rPr lang="it-IT" sz="1000" b="0" i="0" u="none" strike="noStrike">
                          <a:solidFill>
                            <a:srgbClr val="000000"/>
                          </a:solidFill>
                          <a:latin typeface="+mn-lt"/>
                        </a:rPr>
                        <a:t>44,6</a:t>
                      </a:r>
                    </a:p>
                  </a:txBody>
                  <a:tcPr marL="9525" marR="9525" marT="9525" marB="0" anchor="b"/>
                </a:tc>
              </a:tr>
              <a:tr h="118828">
                <a:tc vMerge="1">
                  <a:txBody>
                    <a:bodyPr/>
                    <a:lstStyle/>
                    <a:p>
                      <a:endParaRPr lang="it-IT"/>
                    </a:p>
                  </a:txBody>
                  <a:tcPr/>
                </a:tc>
                <a:tc>
                  <a:txBody>
                    <a:bodyPr/>
                    <a:lstStyle/>
                    <a:p>
                      <a:pPr algn="l" fontAlgn="ctr"/>
                      <a:r>
                        <a:rPr lang="it-IT" sz="1000" b="0" i="0" u="none" strike="noStrike">
                          <a:solidFill>
                            <a:srgbClr val="000000"/>
                          </a:solidFill>
                          <a:latin typeface="+mn-lt"/>
                        </a:rPr>
                        <a:t>MISCELLANEA DI INT. PER PATOLOGIE VARIE</a:t>
                      </a:r>
                    </a:p>
                  </a:txBody>
                  <a:tcPr marL="9525" marR="9525" marT="9525" marB="0" anchor="ctr"/>
                </a:tc>
                <a:tc>
                  <a:txBody>
                    <a:bodyPr/>
                    <a:lstStyle/>
                    <a:p>
                      <a:pPr algn="ctr" fontAlgn="b"/>
                      <a:r>
                        <a:rPr lang="it-IT" sz="1000" b="0" i="0" u="none" strike="noStrike">
                          <a:solidFill>
                            <a:srgbClr val="000000"/>
                          </a:solidFill>
                          <a:latin typeface="+mn-lt"/>
                        </a:rPr>
                        <a:t>1835</a:t>
                      </a:r>
                    </a:p>
                  </a:txBody>
                  <a:tcPr marL="9525" marR="9525" marT="9525" marB="0" anchor="b"/>
                </a:tc>
                <a:tc>
                  <a:txBody>
                    <a:bodyPr/>
                    <a:lstStyle/>
                    <a:p>
                      <a:pPr algn="ctr" fontAlgn="b"/>
                      <a:r>
                        <a:rPr lang="it-IT" sz="1000" b="0" i="0" u="none" strike="noStrike">
                          <a:solidFill>
                            <a:srgbClr val="000000"/>
                          </a:solidFill>
                          <a:latin typeface="+mn-lt"/>
                        </a:rPr>
                        <a:t>16,7</a:t>
                      </a:r>
                    </a:p>
                  </a:txBody>
                  <a:tcPr marL="9525" marR="9525" marT="9525" marB="0" anchor="b"/>
                </a:tc>
                <a:tc>
                  <a:txBody>
                    <a:bodyPr/>
                    <a:lstStyle/>
                    <a:p>
                      <a:pPr algn="ctr" fontAlgn="b"/>
                      <a:r>
                        <a:rPr lang="it-IT" sz="1000" b="0" i="0" u="none" strike="noStrike">
                          <a:solidFill>
                            <a:srgbClr val="000000"/>
                          </a:solidFill>
                          <a:latin typeface="+mn-lt"/>
                        </a:rPr>
                        <a:t>16,7</a:t>
                      </a:r>
                    </a:p>
                  </a:txBody>
                  <a:tcPr marL="9525" marR="9525" marT="9525" marB="0" anchor="b"/>
                </a:tc>
                <a:tc>
                  <a:txBody>
                    <a:bodyPr/>
                    <a:lstStyle/>
                    <a:p>
                      <a:pPr algn="ctr" fontAlgn="b"/>
                      <a:r>
                        <a:rPr lang="it-IT" sz="1000" b="0" i="0" u="none" strike="noStrike">
                          <a:solidFill>
                            <a:srgbClr val="000000"/>
                          </a:solidFill>
                          <a:latin typeface="+mn-lt"/>
                        </a:rPr>
                        <a:t>61,3</a:t>
                      </a:r>
                    </a:p>
                  </a:txBody>
                  <a:tcPr marL="9525" marR="9525" marT="9525" marB="0" anchor="b"/>
                </a:tc>
              </a:tr>
              <a:tr h="152472">
                <a:tc vMerge="1">
                  <a:txBody>
                    <a:bodyPr/>
                    <a:lstStyle/>
                    <a:p>
                      <a:endParaRPr lang="it-IT"/>
                    </a:p>
                  </a:txBody>
                  <a:tcPr/>
                </a:tc>
                <a:tc>
                  <a:txBody>
                    <a:bodyPr/>
                    <a:lstStyle/>
                    <a:p>
                      <a:pPr algn="l" fontAlgn="ctr"/>
                      <a:r>
                        <a:rPr lang="it-IT" sz="1000" b="0" i="0" u="none" strike="noStrike">
                          <a:solidFill>
                            <a:srgbClr val="000000"/>
                          </a:solidFill>
                          <a:latin typeface="+mn-lt"/>
                        </a:rPr>
                        <a:t>MISCELLANEA DI INT. PER AOCP</a:t>
                      </a:r>
                    </a:p>
                  </a:txBody>
                  <a:tcPr marL="9525" marR="9525" marT="9525" marB="0" anchor="ctr"/>
                </a:tc>
                <a:tc>
                  <a:txBody>
                    <a:bodyPr/>
                    <a:lstStyle/>
                    <a:p>
                      <a:pPr algn="ctr" fontAlgn="b"/>
                      <a:r>
                        <a:rPr lang="it-IT" sz="1000" b="0" i="0" u="none" strike="noStrike" dirty="0">
                          <a:solidFill>
                            <a:srgbClr val="000000"/>
                          </a:solidFill>
                          <a:latin typeface="+mn-lt"/>
                        </a:rPr>
                        <a:t>1773</a:t>
                      </a:r>
                    </a:p>
                  </a:txBody>
                  <a:tcPr marL="9525" marR="9525" marT="9525" marB="0" anchor="b"/>
                </a:tc>
                <a:tc>
                  <a:txBody>
                    <a:bodyPr/>
                    <a:lstStyle/>
                    <a:p>
                      <a:pPr algn="ctr" fontAlgn="b"/>
                      <a:r>
                        <a:rPr lang="it-IT" sz="1000" b="0" i="0" u="none" strike="noStrike">
                          <a:solidFill>
                            <a:srgbClr val="000000"/>
                          </a:solidFill>
                          <a:latin typeface="+mn-lt"/>
                        </a:rPr>
                        <a:t>16,1</a:t>
                      </a:r>
                    </a:p>
                  </a:txBody>
                  <a:tcPr marL="9525" marR="9525" marT="9525" marB="0" anchor="b"/>
                </a:tc>
                <a:tc>
                  <a:txBody>
                    <a:bodyPr/>
                    <a:lstStyle/>
                    <a:p>
                      <a:pPr algn="ctr" fontAlgn="b"/>
                      <a:r>
                        <a:rPr lang="it-IT" sz="1000" b="0" i="0" u="none" strike="noStrike">
                          <a:solidFill>
                            <a:srgbClr val="000000"/>
                          </a:solidFill>
                          <a:latin typeface="+mn-lt"/>
                        </a:rPr>
                        <a:t>16,1</a:t>
                      </a:r>
                    </a:p>
                  </a:txBody>
                  <a:tcPr marL="9525" marR="9525" marT="9525" marB="0" anchor="b"/>
                </a:tc>
                <a:tc>
                  <a:txBody>
                    <a:bodyPr/>
                    <a:lstStyle/>
                    <a:p>
                      <a:pPr algn="ctr" fontAlgn="b"/>
                      <a:r>
                        <a:rPr lang="it-IT" sz="1000" b="0" i="0" u="none" strike="noStrike">
                          <a:solidFill>
                            <a:srgbClr val="000000"/>
                          </a:solidFill>
                          <a:latin typeface="+mn-lt"/>
                        </a:rPr>
                        <a:t>77,4</a:t>
                      </a:r>
                    </a:p>
                  </a:txBody>
                  <a:tcPr marL="9525" marR="9525" marT="9525" marB="0" anchor="b"/>
                </a:tc>
              </a:tr>
              <a:tr h="155034">
                <a:tc vMerge="1">
                  <a:txBody>
                    <a:bodyPr/>
                    <a:lstStyle/>
                    <a:p>
                      <a:endParaRPr lang="it-IT"/>
                    </a:p>
                  </a:txBody>
                  <a:tcPr/>
                </a:tc>
                <a:tc>
                  <a:txBody>
                    <a:bodyPr/>
                    <a:lstStyle/>
                    <a:p>
                      <a:pPr algn="l" fontAlgn="ctr"/>
                      <a:r>
                        <a:rPr lang="it-IT" sz="1000" b="0" i="0" u="none" strike="noStrike">
                          <a:solidFill>
                            <a:srgbClr val="000000"/>
                          </a:solidFill>
                          <a:latin typeface="+mn-lt"/>
                        </a:rPr>
                        <a:t>INT. PER PATOLOGIA ANEURISM. AORTO-ILIACA</a:t>
                      </a:r>
                    </a:p>
                  </a:txBody>
                  <a:tcPr marL="9525" marR="9525" marT="9525" marB="0" anchor="ctr"/>
                </a:tc>
                <a:tc>
                  <a:txBody>
                    <a:bodyPr/>
                    <a:lstStyle/>
                    <a:p>
                      <a:pPr algn="ctr" fontAlgn="b"/>
                      <a:r>
                        <a:rPr lang="it-IT" sz="1000" b="0" i="0" u="none" strike="noStrike" dirty="0">
                          <a:solidFill>
                            <a:srgbClr val="000000"/>
                          </a:solidFill>
                          <a:latin typeface="+mn-lt"/>
                        </a:rPr>
                        <a:t>1414</a:t>
                      </a:r>
                    </a:p>
                  </a:txBody>
                  <a:tcPr marL="9525" marR="9525" marT="9525" marB="0" anchor="b"/>
                </a:tc>
                <a:tc>
                  <a:txBody>
                    <a:bodyPr/>
                    <a:lstStyle/>
                    <a:p>
                      <a:pPr algn="ctr" fontAlgn="b"/>
                      <a:r>
                        <a:rPr lang="it-IT" sz="1000" b="0" i="0" u="none" strike="noStrike">
                          <a:solidFill>
                            <a:srgbClr val="000000"/>
                          </a:solidFill>
                          <a:latin typeface="+mn-lt"/>
                        </a:rPr>
                        <a:t>12,8</a:t>
                      </a:r>
                    </a:p>
                  </a:txBody>
                  <a:tcPr marL="9525" marR="9525" marT="9525" marB="0" anchor="b"/>
                </a:tc>
                <a:tc>
                  <a:txBody>
                    <a:bodyPr/>
                    <a:lstStyle/>
                    <a:p>
                      <a:pPr algn="ctr" fontAlgn="b"/>
                      <a:r>
                        <a:rPr lang="it-IT" sz="1000" b="0" i="0" u="none" strike="noStrike">
                          <a:solidFill>
                            <a:srgbClr val="000000"/>
                          </a:solidFill>
                          <a:latin typeface="+mn-lt"/>
                        </a:rPr>
                        <a:t>12,8</a:t>
                      </a:r>
                    </a:p>
                  </a:txBody>
                  <a:tcPr marL="9525" marR="9525" marT="9525" marB="0" anchor="b"/>
                </a:tc>
                <a:tc>
                  <a:txBody>
                    <a:bodyPr/>
                    <a:lstStyle/>
                    <a:p>
                      <a:pPr algn="ctr" fontAlgn="b"/>
                      <a:r>
                        <a:rPr lang="it-IT" sz="1000" b="0" i="0" u="none" strike="noStrike">
                          <a:solidFill>
                            <a:srgbClr val="000000"/>
                          </a:solidFill>
                          <a:latin typeface="+mn-lt"/>
                        </a:rPr>
                        <a:t>90,3</a:t>
                      </a:r>
                    </a:p>
                  </a:txBody>
                  <a:tcPr marL="9525" marR="9525" marT="9525" marB="0" anchor="b"/>
                </a:tc>
              </a:tr>
              <a:tr h="155034">
                <a:tc vMerge="1">
                  <a:txBody>
                    <a:bodyPr/>
                    <a:lstStyle/>
                    <a:p>
                      <a:endParaRPr lang="it-IT"/>
                    </a:p>
                  </a:txBody>
                  <a:tcPr/>
                </a:tc>
                <a:tc>
                  <a:txBody>
                    <a:bodyPr/>
                    <a:lstStyle/>
                    <a:p>
                      <a:pPr algn="l" fontAlgn="ctr"/>
                      <a:r>
                        <a:rPr lang="it-IT" sz="1000" b="0" i="0" u="none" strike="noStrike">
                          <a:solidFill>
                            <a:srgbClr val="000000"/>
                          </a:solidFill>
                          <a:latin typeface="+mn-lt"/>
                        </a:rPr>
                        <a:t>INT. DI RIVASC. FEMORO-POPLITEO SOVRA-ARTIC. PER AOCP</a:t>
                      </a:r>
                    </a:p>
                  </a:txBody>
                  <a:tcPr marL="9525" marR="9525" marT="9525" marB="0" anchor="ctr"/>
                </a:tc>
                <a:tc>
                  <a:txBody>
                    <a:bodyPr/>
                    <a:lstStyle/>
                    <a:p>
                      <a:pPr algn="ctr" fontAlgn="b"/>
                      <a:r>
                        <a:rPr lang="it-IT" sz="1000" b="0" i="0" u="none" strike="noStrike" dirty="0">
                          <a:solidFill>
                            <a:srgbClr val="000000"/>
                          </a:solidFill>
                          <a:latin typeface="+mn-lt"/>
                        </a:rPr>
                        <a:t>445</a:t>
                      </a:r>
                    </a:p>
                  </a:txBody>
                  <a:tcPr marL="9525" marR="9525" marT="9525" marB="0" anchor="b"/>
                </a:tc>
                <a:tc>
                  <a:txBody>
                    <a:bodyPr/>
                    <a:lstStyle/>
                    <a:p>
                      <a:pPr algn="ctr" fontAlgn="b"/>
                      <a:r>
                        <a:rPr lang="it-IT" sz="1000" b="0" i="0" u="none" strike="noStrike">
                          <a:solidFill>
                            <a:srgbClr val="000000"/>
                          </a:solidFill>
                          <a:latin typeface="+mn-lt"/>
                        </a:rPr>
                        <a:t>4</a:t>
                      </a:r>
                    </a:p>
                  </a:txBody>
                  <a:tcPr marL="9525" marR="9525" marT="9525" marB="0" anchor="b"/>
                </a:tc>
                <a:tc>
                  <a:txBody>
                    <a:bodyPr/>
                    <a:lstStyle/>
                    <a:p>
                      <a:pPr algn="ctr" fontAlgn="b"/>
                      <a:r>
                        <a:rPr lang="it-IT" sz="1000" b="0" i="0" u="none" strike="noStrike">
                          <a:solidFill>
                            <a:srgbClr val="000000"/>
                          </a:solidFill>
                          <a:latin typeface="+mn-lt"/>
                        </a:rPr>
                        <a:t>4</a:t>
                      </a:r>
                    </a:p>
                  </a:txBody>
                  <a:tcPr marL="9525" marR="9525" marT="9525" marB="0" anchor="b"/>
                </a:tc>
                <a:tc>
                  <a:txBody>
                    <a:bodyPr/>
                    <a:lstStyle/>
                    <a:p>
                      <a:pPr algn="ctr" fontAlgn="b"/>
                      <a:r>
                        <a:rPr lang="it-IT" sz="1000" b="0" i="0" u="none" strike="noStrike">
                          <a:solidFill>
                            <a:srgbClr val="000000"/>
                          </a:solidFill>
                          <a:latin typeface="+mn-lt"/>
                        </a:rPr>
                        <a:t>94,3</a:t>
                      </a:r>
                    </a:p>
                  </a:txBody>
                  <a:tcPr marL="9525" marR="9525" marT="9525" marB="0" anchor="b"/>
                </a:tc>
              </a:tr>
              <a:tr h="155034">
                <a:tc vMerge="1">
                  <a:txBody>
                    <a:bodyPr/>
                    <a:lstStyle/>
                    <a:p>
                      <a:endParaRPr lang="it-IT"/>
                    </a:p>
                  </a:txBody>
                  <a:tcPr/>
                </a:tc>
                <a:tc>
                  <a:txBody>
                    <a:bodyPr/>
                    <a:lstStyle/>
                    <a:p>
                      <a:pPr algn="l" fontAlgn="ctr"/>
                      <a:r>
                        <a:rPr lang="it-IT" sz="1000" b="0" i="0" u="none" strike="noStrike">
                          <a:solidFill>
                            <a:srgbClr val="000000"/>
                          </a:solidFill>
                          <a:latin typeface="+mn-lt"/>
                        </a:rPr>
                        <a:t>INT. DI RIVASC. AORTO-ILIACO-FEMOR. PER AOCP</a:t>
                      </a:r>
                    </a:p>
                  </a:txBody>
                  <a:tcPr marL="9525" marR="9525" marT="9525" marB="0" anchor="ctr"/>
                </a:tc>
                <a:tc>
                  <a:txBody>
                    <a:bodyPr/>
                    <a:lstStyle/>
                    <a:p>
                      <a:pPr algn="ctr" fontAlgn="b"/>
                      <a:r>
                        <a:rPr lang="it-IT" sz="1000" b="0" i="0" u="none" strike="noStrike" dirty="0">
                          <a:solidFill>
                            <a:srgbClr val="000000"/>
                          </a:solidFill>
                          <a:latin typeface="+mn-lt"/>
                        </a:rPr>
                        <a:t>335</a:t>
                      </a:r>
                    </a:p>
                  </a:txBody>
                  <a:tcPr marL="9525" marR="9525" marT="9525" marB="0" anchor="b"/>
                </a:tc>
                <a:tc>
                  <a:txBody>
                    <a:bodyPr/>
                    <a:lstStyle/>
                    <a:p>
                      <a:pPr algn="ctr" fontAlgn="b"/>
                      <a:r>
                        <a:rPr lang="it-IT" sz="1000" b="0" i="0" u="none" strike="noStrike">
                          <a:solidFill>
                            <a:srgbClr val="000000"/>
                          </a:solidFill>
                          <a:latin typeface="+mn-lt"/>
                        </a:rPr>
                        <a:t>3</a:t>
                      </a:r>
                    </a:p>
                  </a:txBody>
                  <a:tcPr marL="9525" marR="9525" marT="9525" marB="0" anchor="b"/>
                </a:tc>
                <a:tc>
                  <a:txBody>
                    <a:bodyPr/>
                    <a:lstStyle/>
                    <a:p>
                      <a:pPr algn="ctr" fontAlgn="b"/>
                      <a:r>
                        <a:rPr lang="it-IT" sz="1000" b="0" i="0" u="none" strike="noStrike">
                          <a:solidFill>
                            <a:srgbClr val="000000"/>
                          </a:solidFill>
                          <a:latin typeface="+mn-lt"/>
                        </a:rPr>
                        <a:t>3</a:t>
                      </a:r>
                    </a:p>
                  </a:txBody>
                  <a:tcPr marL="9525" marR="9525" marT="9525" marB="0" anchor="b"/>
                </a:tc>
                <a:tc>
                  <a:txBody>
                    <a:bodyPr/>
                    <a:lstStyle/>
                    <a:p>
                      <a:pPr algn="ctr" fontAlgn="b"/>
                      <a:r>
                        <a:rPr lang="it-IT" sz="1000" b="0" i="0" u="none" strike="noStrike">
                          <a:solidFill>
                            <a:srgbClr val="000000"/>
                          </a:solidFill>
                          <a:latin typeface="+mn-lt"/>
                        </a:rPr>
                        <a:t>97,4</a:t>
                      </a:r>
                    </a:p>
                  </a:txBody>
                  <a:tcPr marL="9525" marR="9525" marT="9525" marB="0" anchor="b"/>
                </a:tc>
              </a:tr>
              <a:tr h="155034">
                <a:tc vMerge="1">
                  <a:txBody>
                    <a:bodyPr/>
                    <a:lstStyle/>
                    <a:p>
                      <a:endParaRPr lang="it-IT"/>
                    </a:p>
                  </a:txBody>
                  <a:tcPr/>
                </a:tc>
                <a:tc>
                  <a:txBody>
                    <a:bodyPr/>
                    <a:lstStyle/>
                    <a:p>
                      <a:pPr algn="l" fontAlgn="ctr"/>
                      <a:r>
                        <a:rPr lang="it-IT" sz="1000" b="0" i="0" u="none" strike="noStrike">
                          <a:solidFill>
                            <a:srgbClr val="000000"/>
                          </a:solidFill>
                          <a:latin typeface="+mn-lt"/>
                        </a:rPr>
                        <a:t>INT. DI RIVASC. FEMORO-POPLITEO SOTTO-ARTIC. PER AOCP</a:t>
                      </a:r>
                    </a:p>
                  </a:txBody>
                  <a:tcPr marL="9525" marR="9525" marT="9525" marB="0" anchor="ctr"/>
                </a:tc>
                <a:tc>
                  <a:txBody>
                    <a:bodyPr/>
                    <a:lstStyle/>
                    <a:p>
                      <a:pPr algn="ctr" fontAlgn="b"/>
                      <a:r>
                        <a:rPr lang="it-IT" sz="1000" b="0" i="0" u="none" strike="noStrike" dirty="0">
                          <a:solidFill>
                            <a:srgbClr val="000000"/>
                          </a:solidFill>
                          <a:latin typeface="+mn-lt"/>
                        </a:rPr>
                        <a:t>250</a:t>
                      </a:r>
                    </a:p>
                  </a:txBody>
                  <a:tcPr marL="9525" marR="9525" marT="9525" marB="0" anchor="b"/>
                </a:tc>
                <a:tc>
                  <a:txBody>
                    <a:bodyPr/>
                    <a:lstStyle/>
                    <a:p>
                      <a:pPr algn="ctr" fontAlgn="b"/>
                      <a:r>
                        <a:rPr lang="it-IT" sz="1000" b="0" i="0" u="none" strike="noStrike">
                          <a:solidFill>
                            <a:srgbClr val="000000"/>
                          </a:solidFill>
                          <a:latin typeface="+mn-lt"/>
                        </a:rPr>
                        <a:t>2,3</a:t>
                      </a:r>
                    </a:p>
                  </a:txBody>
                  <a:tcPr marL="9525" marR="9525" marT="9525" marB="0" anchor="b"/>
                </a:tc>
                <a:tc>
                  <a:txBody>
                    <a:bodyPr/>
                    <a:lstStyle/>
                    <a:p>
                      <a:pPr algn="ctr" fontAlgn="b"/>
                      <a:r>
                        <a:rPr lang="it-IT" sz="1000" b="0" i="0" u="none" strike="noStrike">
                          <a:solidFill>
                            <a:srgbClr val="000000"/>
                          </a:solidFill>
                          <a:latin typeface="+mn-lt"/>
                        </a:rPr>
                        <a:t>2,3</a:t>
                      </a:r>
                    </a:p>
                  </a:txBody>
                  <a:tcPr marL="9525" marR="9525" marT="9525" marB="0" anchor="b"/>
                </a:tc>
                <a:tc>
                  <a:txBody>
                    <a:bodyPr/>
                    <a:lstStyle/>
                    <a:p>
                      <a:pPr algn="ctr" fontAlgn="b"/>
                      <a:r>
                        <a:rPr lang="it-IT" sz="1000" b="0" i="0" u="none" strike="noStrike">
                          <a:solidFill>
                            <a:srgbClr val="000000"/>
                          </a:solidFill>
                          <a:latin typeface="+mn-lt"/>
                        </a:rPr>
                        <a:t>99,6</a:t>
                      </a:r>
                    </a:p>
                  </a:txBody>
                  <a:tcPr marL="9525" marR="9525" marT="9525" marB="0" anchor="b"/>
                </a:tc>
              </a:tr>
              <a:tr h="152472">
                <a:tc vMerge="1">
                  <a:txBody>
                    <a:bodyPr/>
                    <a:lstStyle/>
                    <a:p>
                      <a:endParaRPr lang="it-IT"/>
                    </a:p>
                  </a:txBody>
                  <a:tcPr/>
                </a:tc>
                <a:tc>
                  <a:txBody>
                    <a:bodyPr/>
                    <a:lstStyle/>
                    <a:p>
                      <a:pPr algn="l" fontAlgn="ctr"/>
                      <a:r>
                        <a:rPr lang="it-IT" sz="1000" b="0" i="0" u="none" strike="noStrike">
                          <a:solidFill>
                            <a:srgbClr val="000000"/>
                          </a:solidFill>
                          <a:latin typeface="+mn-lt"/>
                        </a:rPr>
                        <a:t>ALTRI INT. SUI TRONCHI SOVRA-AORTICI</a:t>
                      </a:r>
                    </a:p>
                  </a:txBody>
                  <a:tcPr marL="9525" marR="9525" marT="9525" marB="0" anchor="ctr"/>
                </a:tc>
                <a:tc>
                  <a:txBody>
                    <a:bodyPr/>
                    <a:lstStyle/>
                    <a:p>
                      <a:pPr algn="ctr" fontAlgn="b"/>
                      <a:r>
                        <a:rPr lang="it-IT" sz="1000" b="0" i="0" u="none" strike="noStrike" dirty="0">
                          <a:solidFill>
                            <a:srgbClr val="000000"/>
                          </a:solidFill>
                          <a:latin typeface="+mn-lt"/>
                        </a:rPr>
                        <a:t>39</a:t>
                      </a:r>
                    </a:p>
                  </a:txBody>
                  <a:tcPr marL="9525" marR="9525" marT="9525" marB="0" anchor="b"/>
                </a:tc>
                <a:tc>
                  <a:txBody>
                    <a:bodyPr/>
                    <a:lstStyle/>
                    <a:p>
                      <a:pPr algn="ctr" fontAlgn="b"/>
                      <a:r>
                        <a:rPr lang="it-IT" sz="1000" b="0" i="0" u="none" strike="noStrike" dirty="0">
                          <a:solidFill>
                            <a:srgbClr val="000000"/>
                          </a:solidFill>
                          <a:latin typeface="+mn-lt"/>
                        </a:rPr>
                        <a:t>0,4</a:t>
                      </a:r>
                    </a:p>
                  </a:txBody>
                  <a:tcPr marL="9525" marR="9525" marT="9525" marB="0" anchor="b"/>
                </a:tc>
                <a:tc>
                  <a:txBody>
                    <a:bodyPr/>
                    <a:lstStyle/>
                    <a:p>
                      <a:pPr algn="ctr" fontAlgn="b"/>
                      <a:r>
                        <a:rPr lang="it-IT" sz="1000" b="0" i="0" u="none" strike="noStrike">
                          <a:solidFill>
                            <a:srgbClr val="000000"/>
                          </a:solidFill>
                          <a:latin typeface="+mn-lt"/>
                        </a:rPr>
                        <a:t>0,4</a:t>
                      </a:r>
                    </a:p>
                  </a:txBody>
                  <a:tcPr marL="9525" marR="9525" marT="9525" marB="0" anchor="b"/>
                </a:tc>
                <a:tc>
                  <a:txBody>
                    <a:bodyPr/>
                    <a:lstStyle/>
                    <a:p>
                      <a:pPr algn="ctr" fontAlgn="b"/>
                      <a:r>
                        <a:rPr lang="it-IT" sz="1000" b="0" i="0" u="none" strike="noStrike">
                          <a:solidFill>
                            <a:srgbClr val="000000"/>
                          </a:solidFill>
                          <a:latin typeface="+mn-lt"/>
                        </a:rPr>
                        <a:t>100</a:t>
                      </a:r>
                    </a:p>
                  </a:txBody>
                  <a:tcPr marL="9525" marR="9525" marT="9525" marB="0" anchor="b"/>
                </a:tc>
              </a:tr>
              <a:tr h="118828">
                <a:tc vMerge="1">
                  <a:txBody>
                    <a:bodyPr/>
                    <a:lstStyle/>
                    <a:p>
                      <a:endParaRPr lang="it-IT"/>
                    </a:p>
                  </a:txBody>
                  <a:tcP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a:solidFill>
                            <a:srgbClr val="000000"/>
                          </a:solidFill>
                          <a:latin typeface="+mn-lt"/>
                        </a:rPr>
                        <a:t>11004</a:t>
                      </a:r>
                    </a:p>
                  </a:txBody>
                  <a:tcPr marL="9525" marR="9525" marT="9525" marB="0" anchor="b"/>
                </a:tc>
                <a:tc>
                  <a:txBody>
                    <a:bodyPr/>
                    <a:lstStyle/>
                    <a:p>
                      <a:pPr algn="ctr" fontAlgn="b"/>
                      <a:r>
                        <a:rPr lang="it-IT" sz="1000" b="1" i="0" u="none" strike="noStrike" dirty="0">
                          <a:solidFill>
                            <a:srgbClr val="000000"/>
                          </a:solidFill>
                          <a:latin typeface="+mn-lt"/>
                        </a:rPr>
                        <a:t>100</a:t>
                      </a:r>
                    </a:p>
                  </a:txBody>
                  <a:tcPr marL="9525" marR="9525" marT="9525" marB="0" anchor="b"/>
                </a:tc>
                <a:tc>
                  <a:txBody>
                    <a:bodyPr/>
                    <a:lstStyle/>
                    <a:p>
                      <a:pPr algn="ctr" fontAlgn="b"/>
                      <a:r>
                        <a:rPr lang="it-IT" sz="1000" b="1" i="0" u="none" strike="noStrike" dirty="0">
                          <a:solidFill>
                            <a:srgbClr val="000000"/>
                          </a:solidFill>
                          <a:latin typeface="+mn-lt"/>
                        </a:rPr>
                        <a:t>100</a:t>
                      </a:r>
                    </a:p>
                  </a:txBody>
                  <a:tcPr marL="9525" marR="9525" marT="9525" marB="0" anchor="b"/>
                </a:tc>
                <a:tc>
                  <a:txBody>
                    <a:bodyPr/>
                    <a:lstStyle/>
                    <a:p>
                      <a:pPr algn="ctr" fontAlgn="b"/>
                      <a:r>
                        <a:rPr lang="it-IT" sz="1000" b="0" i="0" u="none" strike="noStrike" dirty="0">
                          <a:solidFill>
                            <a:srgbClr val="000000"/>
                          </a:solidFill>
                          <a:latin typeface="+mn-lt"/>
                        </a:rPr>
                        <a:t> </a:t>
                      </a:r>
                    </a:p>
                  </a:txBody>
                  <a:tcPr marL="9525" marR="9525" marT="9525" marB="0" anchor="b"/>
                </a:tc>
              </a:tr>
            </a:tbl>
          </a:graphicData>
        </a:graphic>
      </p:graphicFrame>
      <p:graphicFrame>
        <p:nvGraphicFramePr>
          <p:cNvPr id="4" name="Chart 3"/>
          <p:cNvGraphicFramePr/>
          <p:nvPr/>
        </p:nvGraphicFramePr>
        <p:xfrm>
          <a:off x="558800" y="3815861"/>
          <a:ext cx="8915400" cy="273733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33400" y="1098974"/>
            <a:ext cx="8940800" cy="430887"/>
          </a:xfrm>
          <a:prstGeom prst="rect">
            <a:avLst/>
          </a:prstGeom>
          <a:noFill/>
        </p:spPr>
        <p:txBody>
          <a:bodyPr wrap="square" rtlCol="0">
            <a:spAutoFit/>
          </a:bodyPr>
          <a:lstStyle/>
          <a:p>
            <a:pPr lvl="0" algn="ctr"/>
            <a:r>
              <a:rPr lang="it-IT" sz="1100" dirty="0" smtClean="0"/>
              <a:t>La seguente analisi, espressa in forma tabulare per frequenze decrescenti e percentuali cumulate, corredata di grafici a torta, esamina gli aspetti relativi a </a:t>
            </a:r>
            <a:r>
              <a:rPr lang="it-IT" sz="1100" b="1" dirty="0" smtClean="0"/>
              <a:t>9 gruppi di interventi</a:t>
            </a:r>
            <a:r>
              <a:rPr lang="it-IT" sz="1100" dirty="0" smtClean="0"/>
              <a:t>, definiti per confinare l’estrema numerosità dei singoli interventi.</a:t>
            </a:r>
            <a:endParaRPr lang="it-IT" dirty="0"/>
          </a:p>
        </p:txBody>
      </p:sp>
      <p:sp>
        <p:nvSpPr>
          <p:cNvPr id="7" name="TextBox 6"/>
          <p:cNvSpPr txBox="1"/>
          <p:nvPr/>
        </p:nvSpPr>
        <p:spPr>
          <a:xfrm>
            <a:off x="770467" y="1424354"/>
            <a:ext cx="8805333" cy="261610"/>
          </a:xfrm>
          <a:prstGeom prst="rect">
            <a:avLst/>
          </a:prstGeom>
          <a:noFill/>
        </p:spPr>
        <p:txBody>
          <a:bodyPr wrap="square" rtlCol="0">
            <a:spAutoFit/>
          </a:bodyPr>
          <a:lstStyle/>
          <a:p>
            <a:pPr lvl="0" algn="ctr"/>
            <a:r>
              <a:rPr lang="it-IT" sz="1100" b="1" dirty="0" smtClean="0"/>
              <a:t>GRUPPO INTERVENTI</a:t>
            </a:r>
            <a:endParaRPr lang="it-IT" b="1" dirty="0"/>
          </a:p>
        </p:txBody>
      </p:sp>
      <p:sp>
        <p:nvSpPr>
          <p:cNvPr id="8" name="TextBox 7"/>
          <p:cNvSpPr txBox="1"/>
          <p:nvPr/>
        </p:nvSpPr>
        <p:spPr>
          <a:xfrm>
            <a:off x="990600" y="3810000"/>
            <a:ext cx="1684867" cy="261610"/>
          </a:xfrm>
          <a:prstGeom prst="rect">
            <a:avLst/>
          </a:prstGeom>
          <a:noFill/>
        </p:spPr>
        <p:txBody>
          <a:bodyPr wrap="square" rtlCol="0">
            <a:spAutoFit/>
          </a:bodyPr>
          <a:lstStyle/>
          <a:p>
            <a:pPr lvl="0" algn="ctr"/>
            <a:r>
              <a:rPr lang="it-IT" sz="1100" b="1" dirty="0" smtClean="0"/>
              <a:t>GRUPPO INTERVENTI</a:t>
            </a:r>
            <a:endParaRPr lang="it-IT" b="1" dirty="0"/>
          </a:p>
        </p:txBody>
      </p:sp>
      <p:sp>
        <p:nvSpPr>
          <p:cNvPr id="9" name="TextBox 8"/>
          <p:cNvSpPr txBox="1"/>
          <p:nvPr/>
        </p:nvSpPr>
        <p:spPr>
          <a:xfrm>
            <a:off x="762000" y="6046113"/>
            <a:ext cx="4292600" cy="430887"/>
          </a:xfrm>
          <a:prstGeom prst="rect">
            <a:avLst/>
          </a:prstGeom>
          <a:noFill/>
        </p:spPr>
        <p:txBody>
          <a:bodyPr wrap="square" rtlCol="0">
            <a:spAutoFit/>
          </a:bodyPr>
          <a:lstStyle/>
          <a:p>
            <a:r>
              <a:rPr lang="it-IT" sz="1100" dirty="0" smtClean="0"/>
              <a:t>L’analisi conferma la maggior frequenza di interventi per patologia sui tronchi sovra-aortici (24,1%)</a:t>
            </a:r>
            <a:endParaRPr lang="it-IT" sz="1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333" y="926123"/>
            <a:ext cx="8915400" cy="369277"/>
          </a:xfrm>
        </p:spPr>
        <p:txBody>
          <a:bodyPr>
            <a:noAutofit/>
          </a:bodyPr>
          <a:lstStyle/>
          <a:p>
            <a:pPr>
              <a:lnSpc>
                <a:spcPct val="100000"/>
              </a:lnSpc>
            </a:pPr>
            <a:r>
              <a:rPr lang="it-IT" sz="1100" dirty="0" smtClean="0"/>
              <a:t>Nelle pagine seguenti, sono riportate le analisi statistiche relative all’esito degli interventi, sul Totale del campione e, successivamente, sulle patologie arteriose più rappresentate divise per tipo di tecnica (TSA, AOAI ed AAA)</a:t>
            </a:r>
            <a:endParaRPr lang="it-IT" sz="1100" dirty="0"/>
          </a:p>
        </p:txBody>
      </p:sp>
      <p:graphicFrame>
        <p:nvGraphicFramePr>
          <p:cNvPr id="3" name="Table 2"/>
          <p:cNvGraphicFramePr>
            <a:graphicFrameLocks noGrp="1"/>
          </p:cNvGraphicFramePr>
          <p:nvPr/>
        </p:nvGraphicFramePr>
        <p:xfrm>
          <a:off x="381000" y="1905000"/>
          <a:ext cx="4563533" cy="3733801"/>
        </p:xfrm>
        <a:graphic>
          <a:graphicData uri="http://schemas.openxmlformats.org/drawingml/2006/table">
            <a:tbl>
              <a:tblPr firstRow="1" lastRow="1" bandRow="1">
                <a:effectLst>
                  <a:outerShdw blurRad="50800" dist="38100" dir="2700000" algn="tl" rotWithShape="0">
                    <a:prstClr val="black">
                      <a:alpha val="40000"/>
                    </a:prstClr>
                  </a:outerShdw>
                </a:effectLst>
                <a:tableStyleId>{284E427A-3D55-4303-BF80-6455036E1DE7}</a:tableStyleId>
              </a:tblPr>
              <a:tblGrid>
                <a:gridCol w="533400"/>
                <a:gridCol w="1981200"/>
                <a:gridCol w="609600"/>
                <a:gridCol w="457200"/>
                <a:gridCol w="381000"/>
                <a:gridCol w="601133"/>
              </a:tblGrid>
              <a:tr h="384565">
                <a:tc gridSpan="2">
                  <a:txBody>
                    <a:bodyPr/>
                    <a:lstStyle/>
                    <a:p>
                      <a:pPr algn="l" fontAlgn="b"/>
                      <a:r>
                        <a:rPr lang="it-IT" sz="1000" u="none" strike="noStrike" dirty="0"/>
                        <a:t> </a:t>
                      </a:r>
                      <a:endParaRPr lang="it-IT" sz="1000" b="0" i="0" u="none" strike="noStrike" dirty="0">
                        <a:latin typeface="+mj-lt"/>
                      </a:endParaRPr>
                    </a:p>
                  </a:txBody>
                  <a:tcPr marL="5779" marR="5779" marT="277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 %</a:t>
                      </a:r>
                      <a:endParaRPr lang="it-IT" sz="900" b="0" i="0" u="none" strike="noStrike" dirty="0">
                        <a:latin typeface="+mj-lt"/>
                      </a:endParaRPr>
                    </a:p>
                  </a:txBody>
                  <a:tcPr marL="5779" marR="5779" marT="2770" marB="0" anchor="ctr"/>
                </a:tc>
              </a:tr>
              <a:tr h="304164">
                <a:tc rowSpan="7">
                  <a:txBody>
                    <a:bodyPr/>
                    <a:lstStyle/>
                    <a:p>
                      <a:pPr algn="l" fontAlgn="t"/>
                      <a:r>
                        <a:rPr lang="it-IT" sz="1000" u="none" strike="noStrike" dirty="0" smtClean="0"/>
                        <a:t>Validi</a:t>
                      </a:r>
                      <a:endParaRPr lang="it-IT" sz="1000" b="0" i="0" u="none" strike="noStrike" dirty="0">
                        <a:latin typeface="+mj-lt"/>
                      </a:endParaRPr>
                    </a:p>
                  </a:txBody>
                  <a:tcPr marL="5779" marR="5779" marT="2770" marB="0" anchor="ctr"/>
                </a:tc>
                <a:tc>
                  <a:txBody>
                    <a:bodyPr/>
                    <a:lstStyle/>
                    <a:p>
                      <a:pPr algn="l"/>
                      <a:r>
                        <a:rPr lang="it-IT" sz="1000"/>
                        <a:t>OK</a:t>
                      </a:r>
                    </a:p>
                  </a:txBody>
                  <a:tcPr marL="28575" marR="28575" marT="28575" marB="28575" anchor="ctr"/>
                </a:tc>
                <a:tc>
                  <a:txBody>
                    <a:bodyPr/>
                    <a:lstStyle/>
                    <a:p>
                      <a:pPr algn="ctr"/>
                      <a:r>
                        <a:rPr lang="it-IT" sz="1000" dirty="0"/>
                        <a:t>10284</a:t>
                      </a:r>
                    </a:p>
                  </a:txBody>
                  <a:tcPr marL="28575" marR="28575" marT="28575" marB="28575" anchor="ctr"/>
                </a:tc>
                <a:tc>
                  <a:txBody>
                    <a:bodyPr/>
                    <a:lstStyle/>
                    <a:p>
                      <a:pPr algn="ctr"/>
                      <a:r>
                        <a:rPr lang="it-IT" sz="1000" dirty="0"/>
                        <a:t>93,5</a:t>
                      </a:r>
                    </a:p>
                  </a:txBody>
                  <a:tcPr marL="28575" marR="28575" marT="28575" marB="28575" anchor="ctr"/>
                </a:tc>
                <a:tc>
                  <a:txBody>
                    <a:bodyPr/>
                    <a:lstStyle/>
                    <a:p>
                      <a:pPr algn="ctr"/>
                      <a:r>
                        <a:rPr lang="it-IT" sz="1000" dirty="0"/>
                        <a:t>93,6</a:t>
                      </a:r>
                    </a:p>
                  </a:txBody>
                  <a:tcPr marL="28575" marR="28575" marT="28575" marB="28575" anchor="ctr"/>
                </a:tc>
                <a:tc>
                  <a:txBody>
                    <a:bodyPr/>
                    <a:lstStyle/>
                    <a:p>
                      <a:pPr algn="ctr"/>
                      <a:r>
                        <a:rPr lang="it-IT" sz="1000"/>
                        <a:t>93,6</a:t>
                      </a:r>
                    </a:p>
                  </a:txBody>
                  <a:tcPr marL="28575" marR="28575" marT="28575" marB="28575" anchor="ctr"/>
                </a:tc>
              </a:tr>
              <a:tr h="304164">
                <a:tc vMerge="1">
                  <a:txBody>
                    <a:bodyPr/>
                    <a:lstStyle/>
                    <a:p>
                      <a:endParaRPr lang="it-IT"/>
                    </a:p>
                  </a:txBody>
                  <a:tcPr/>
                </a:tc>
                <a:tc>
                  <a:txBody>
                    <a:bodyPr/>
                    <a:lstStyle/>
                    <a:p>
                      <a:pPr algn="l"/>
                      <a:r>
                        <a:rPr lang="it-IT" sz="1000"/>
                        <a:t>COMPLICANZE LOCALI VASCOLARI</a:t>
                      </a:r>
                    </a:p>
                  </a:txBody>
                  <a:tcPr marL="28575" marR="28575" marT="28575" marB="28575" anchor="ctr"/>
                </a:tc>
                <a:tc>
                  <a:txBody>
                    <a:bodyPr/>
                    <a:lstStyle/>
                    <a:p>
                      <a:pPr algn="ctr"/>
                      <a:r>
                        <a:rPr lang="it-IT" sz="1000"/>
                        <a:t>179</a:t>
                      </a:r>
                    </a:p>
                  </a:txBody>
                  <a:tcPr marL="28575" marR="28575" marT="28575" marB="28575" anchor="ctr"/>
                </a:tc>
                <a:tc>
                  <a:txBody>
                    <a:bodyPr/>
                    <a:lstStyle/>
                    <a:p>
                      <a:pPr algn="ctr"/>
                      <a:r>
                        <a:rPr lang="it-IT" sz="1000"/>
                        <a:t>1,6</a:t>
                      </a:r>
                    </a:p>
                  </a:txBody>
                  <a:tcPr marL="28575" marR="28575" marT="28575" marB="28575" anchor="ctr"/>
                </a:tc>
                <a:tc>
                  <a:txBody>
                    <a:bodyPr/>
                    <a:lstStyle/>
                    <a:p>
                      <a:pPr algn="ctr"/>
                      <a:r>
                        <a:rPr lang="it-IT" sz="1000" dirty="0"/>
                        <a:t>1,6</a:t>
                      </a:r>
                    </a:p>
                  </a:txBody>
                  <a:tcPr marL="28575" marR="28575" marT="28575" marB="28575" anchor="ctr"/>
                </a:tc>
                <a:tc>
                  <a:txBody>
                    <a:bodyPr/>
                    <a:lstStyle/>
                    <a:p>
                      <a:pPr algn="ctr"/>
                      <a:r>
                        <a:rPr lang="it-IT" sz="1000"/>
                        <a:t>95,2</a:t>
                      </a:r>
                    </a:p>
                  </a:txBody>
                  <a:tcPr marL="28575" marR="28575" marT="28575" marB="28575" anchor="ctr"/>
                </a:tc>
              </a:tr>
              <a:tr h="426516">
                <a:tc vMerge="1">
                  <a:txBody>
                    <a:bodyPr/>
                    <a:lstStyle/>
                    <a:p>
                      <a:endParaRPr lang="it-IT"/>
                    </a:p>
                  </a:txBody>
                  <a:tcPr/>
                </a:tc>
                <a:tc>
                  <a:txBody>
                    <a:bodyPr/>
                    <a:lstStyle/>
                    <a:p>
                      <a:pPr algn="l"/>
                      <a:r>
                        <a:rPr lang="it-IT" sz="1000"/>
                        <a:t>COMPLICANZE SISTEMICHE NON VASCOLARI</a:t>
                      </a:r>
                    </a:p>
                  </a:txBody>
                  <a:tcPr marL="28575" marR="28575" marT="28575" marB="28575" anchor="ctr"/>
                </a:tc>
                <a:tc>
                  <a:txBody>
                    <a:bodyPr/>
                    <a:lstStyle/>
                    <a:p>
                      <a:pPr algn="ctr"/>
                      <a:r>
                        <a:rPr lang="it-IT" sz="1000"/>
                        <a:t>159</a:t>
                      </a:r>
                    </a:p>
                  </a:txBody>
                  <a:tcPr marL="28575" marR="28575" marT="28575" marB="28575" anchor="ctr"/>
                </a:tc>
                <a:tc>
                  <a:txBody>
                    <a:bodyPr/>
                    <a:lstStyle/>
                    <a:p>
                      <a:pPr algn="ctr"/>
                      <a:r>
                        <a:rPr lang="it-IT" sz="1000"/>
                        <a:t>1,4</a:t>
                      </a:r>
                    </a:p>
                  </a:txBody>
                  <a:tcPr marL="28575" marR="28575" marT="28575" marB="28575" anchor="ctr"/>
                </a:tc>
                <a:tc>
                  <a:txBody>
                    <a:bodyPr/>
                    <a:lstStyle/>
                    <a:p>
                      <a:pPr algn="ctr"/>
                      <a:r>
                        <a:rPr lang="it-IT" sz="1000" dirty="0"/>
                        <a:t>1,4</a:t>
                      </a:r>
                    </a:p>
                  </a:txBody>
                  <a:tcPr marL="28575" marR="28575" marT="28575" marB="28575" anchor="ctr"/>
                </a:tc>
                <a:tc>
                  <a:txBody>
                    <a:bodyPr/>
                    <a:lstStyle/>
                    <a:p>
                      <a:pPr algn="ctr"/>
                      <a:r>
                        <a:rPr lang="it-IT" sz="1000" dirty="0"/>
                        <a:t>96,7</a:t>
                      </a:r>
                    </a:p>
                  </a:txBody>
                  <a:tcPr marL="28575" marR="28575" marT="28575" marB="28575" anchor="ctr"/>
                </a:tc>
              </a:tr>
              <a:tr h="304164">
                <a:tc vMerge="1">
                  <a:txBody>
                    <a:bodyPr/>
                    <a:lstStyle/>
                    <a:p>
                      <a:endParaRPr lang="it-IT"/>
                    </a:p>
                  </a:txBody>
                  <a:tcPr/>
                </a:tc>
                <a:tc>
                  <a:txBody>
                    <a:bodyPr/>
                    <a:lstStyle/>
                    <a:p>
                      <a:pPr algn="l"/>
                      <a:r>
                        <a:rPr lang="it-IT" sz="1000"/>
                        <a:t>EXITUS</a:t>
                      </a:r>
                    </a:p>
                  </a:txBody>
                  <a:tcPr marL="28575" marR="28575" marT="28575" marB="28575" anchor="ctr"/>
                </a:tc>
                <a:tc>
                  <a:txBody>
                    <a:bodyPr/>
                    <a:lstStyle/>
                    <a:p>
                      <a:pPr algn="ctr"/>
                      <a:r>
                        <a:rPr lang="it-IT" sz="1000"/>
                        <a:t>130</a:t>
                      </a:r>
                    </a:p>
                  </a:txBody>
                  <a:tcPr marL="28575" marR="28575" marT="28575" marB="28575" anchor="ctr"/>
                </a:tc>
                <a:tc>
                  <a:txBody>
                    <a:bodyPr/>
                    <a:lstStyle/>
                    <a:p>
                      <a:pPr algn="ctr"/>
                      <a:r>
                        <a:rPr lang="it-IT" sz="1000"/>
                        <a:t>1,2</a:t>
                      </a:r>
                    </a:p>
                  </a:txBody>
                  <a:tcPr marL="28575" marR="28575" marT="28575" marB="28575" anchor="ctr"/>
                </a:tc>
                <a:tc>
                  <a:txBody>
                    <a:bodyPr/>
                    <a:lstStyle/>
                    <a:p>
                      <a:pPr algn="ctr"/>
                      <a:r>
                        <a:rPr lang="it-IT" sz="1000"/>
                        <a:t>1,2</a:t>
                      </a:r>
                    </a:p>
                  </a:txBody>
                  <a:tcPr marL="28575" marR="28575" marT="28575" marB="28575" anchor="ctr"/>
                </a:tc>
                <a:tc>
                  <a:txBody>
                    <a:bodyPr/>
                    <a:lstStyle/>
                    <a:p>
                      <a:pPr algn="ctr"/>
                      <a:r>
                        <a:rPr lang="it-IT" sz="1000" dirty="0"/>
                        <a:t>97,8</a:t>
                      </a:r>
                    </a:p>
                  </a:txBody>
                  <a:tcPr marL="28575" marR="28575" marT="28575" marB="28575" anchor="ctr"/>
                </a:tc>
              </a:tr>
              <a:tr h="426516">
                <a:tc vMerge="1">
                  <a:txBody>
                    <a:bodyPr/>
                    <a:lstStyle/>
                    <a:p>
                      <a:endParaRPr lang="it-IT"/>
                    </a:p>
                  </a:txBody>
                  <a:tcPr/>
                </a:tc>
                <a:tc>
                  <a:txBody>
                    <a:bodyPr/>
                    <a:lstStyle/>
                    <a:p>
                      <a:pPr algn="l"/>
                      <a:r>
                        <a:rPr lang="it-IT" sz="1000"/>
                        <a:t>COMPLICANZE VASCOLARI ISCHEMICHE TARDIVE</a:t>
                      </a:r>
                    </a:p>
                  </a:txBody>
                  <a:tcPr marL="28575" marR="28575" marT="28575" marB="28575" anchor="ctr"/>
                </a:tc>
                <a:tc>
                  <a:txBody>
                    <a:bodyPr/>
                    <a:lstStyle/>
                    <a:p>
                      <a:pPr algn="ctr"/>
                      <a:r>
                        <a:rPr lang="it-IT" sz="1000"/>
                        <a:t>128</a:t>
                      </a:r>
                    </a:p>
                  </a:txBody>
                  <a:tcPr marL="28575" marR="28575" marT="28575" marB="28575" anchor="ctr"/>
                </a:tc>
                <a:tc>
                  <a:txBody>
                    <a:bodyPr/>
                    <a:lstStyle/>
                    <a:p>
                      <a:pPr algn="ctr"/>
                      <a:r>
                        <a:rPr lang="it-IT" sz="1000"/>
                        <a:t>1,2</a:t>
                      </a:r>
                    </a:p>
                  </a:txBody>
                  <a:tcPr marL="28575" marR="28575" marT="28575" marB="28575" anchor="ctr"/>
                </a:tc>
                <a:tc>
                  <a:txBody>
                    <a:bodyPr/>
                    <a:lstStyle/>
                    <a:p>
                      <a:pPr algn="ctr"/>
                      <a:r>
                        <a:rPr lang="it-IT" sz="1000"/>
                        <a:t>1,2</a:t>
                      </a:r>
                    </a:p>
                  </a:txBody>
                  <a:tcPr marL="28575" marR="28575" marT="28575" marB="28575" anchor="ctr"/>
                </a:tc>
                <a:tc>
                  <a:txBody>
                    <a:bodyPr/>
                    <a:lstStyle/>
                    <a:p>
                      <a:pPr algn="ctr"/>
                      <a:r>
                        <a:rPr lang="it-IT" sz="1000" dirty="0"/>
                        <a:t>99,0</a:t>
                      </a:r>
                    </a:p>
                  </a:txBody>
                  <a:tcPr marL="28575" marR="28575" marT="28575" marB="28575" anchor="ctr"/>
                </a:tc>
              </a:tr>
              <a:tr h="426516">
                <a:tc vMerge="1">
                  <a:txBody>
                    <a:bodyPr/>
                    <a:lstStyle/>
                    <a:p>
                      <a:endParaRPr lang="it-IT"/>
                    </a:p>
                  </a:txBody>
                  <a:tcPr/>
                </a:tc>
                <a:tc>
                  <a:txBody>
                    <a:bodyPr/>
                    <a:lstStyle/>
                    <a:p>
                      <a:pPr algn="l"/>
                      <a:r>
                        <a:rPr lang="it-IT" sz="1000"/>
                        <a:t>COMPLICANZE LOCALI NON VASCOLARI</a:t>
                      </a:r>
                    </a:p>
                  </a:txBody>
                  <a:tcPr marL="28575" marR="28575" marT="28575" marB="28575" anchor="ctr"/>
                </a:tc>
                <a:tc>
                  <a:txBody>
                    <a:bodyPr/>
                    <a:lstStyle/>
                    <a:p>
                      <a:pPr algn="ctr"/>
                      <a:r>
                        <a:rPr lang="it-IT" sz="1000"/>
                        <a:t>109</a:t>
                      </a:r>
                    </a:p>
                  </a:txBody>
                  <a:tcPr marL="28575" marR="28575" marT="28575" marB="28575" anchor="ctr"/>
                </a:tc>
                <a:tc>
                  <a:txBody>
                    <a:bodyPr/>
                    <a:lstStyle/>
                    <a:p>
                      <a:pPr algn="ctr"/>
                      <a:r>
                        <a:rPr lang="it-IT" sz="1000"/>
                        <a:t>1,0</a:t>
                      </a:r>
                    </a:p>
                  </a:txBody>
                  <a:tcPr marL="28575" marR="28575" marT="28575" marB="28575" anchor="ctr"/>
                </a:tc>
                <a:tc>
                  <a:txBody>
                    <a:bodyPr/>
                    <a:lstStyle/>
                    <a:p>
                      <a:pPr algn="ctr"/>
                      <a:r>
                        <a:rPr lang="it-IT" sz="1000"/>
                        <a:t>1,0</a:t>
                      </a:r>
                    </a:p>
                  </a:txBody>
                  <a:tcPr marL="28575" marR="28575" marT="28575" marB="28575" anchor="ctr"/>
                </a:tc>
                <a:tc>
                  <a:txBody>
                    <a:bodyPr/>
                    <a:lstStyle/>
                    <a:p>
                      <a:pPr algn="ctr"/>
                      <a:r>
                        <a:rPr lang="it-IT" sz="1000" dirty="0"/>
                        <a:t>100,0</a:t>
                      </a:r>
                    </a:p>
                  </a:txBody>
                  <a:tcPr marL="28575" marR="28575" marT="28575" marB="28575" anchor="ctr"/>
                </a:tc>
              </a:tr>
              <a:tr h="426516">
                <a:tc vMerge="1">
                  <a:txBody>
                    <a:bodyPr/>
                    <a:lstStyle/>
                    <a:p>
                      <a:endParaRPr lang="it-IT"/>
                    </a:p>
                  </a:txBody>
                  <a:tcPr/>
                </a:tc>
                <a:tc>
                  <a:txBody>
                    <a:bodyPr/>
                    <a:lstStyle/>
                    <a:p>
                      <a:pPr algn="l"/>
                      <a:r>
                        <a:rPr lang="it-IT" sz="1000" b="1" dirty="0" smtClean="0"/>
                        <a:t>Totale</a:t>
                      </a:r>
                      <a:endParaRPr lang="it-IT" sz="1000" b="1" dirty="0"/>
                    </a:p>
                  </a:txBody>
                  <a:tcPr marL="28575" marR="28575" marT="28575" marB="28575" anchor="ctr"/>
                </a:tc>
                <a:tc>
                  <a:txBody>
                    <a:bodyPr/>
                    <a:lstStyle/>
                    <a:p>
                      <a:pPr algn="ctr"/>
                      <a:r>
                        <a:rPr lang="it-IT" sz="1000" b="1" dirty="0" smtClean="0"/>
                        <a:t>10.989</a:t>
                      </a:r>
                      <a:endParaRPr lang="it-IT" sz="1000" b="1" dirty="0"/>
                    </a:p>
                  </a:txBody>
                  <a:tcPr marL="28575" marR="28575" marT="28575" marB="28575" anchor="ctr"/>
                </a:tc>
                <a:tc>
                  <a:txBody>
                    <a:bodyPr/>
                    <a:lstStyle/>
                    <a:p>
                      <a:pPr algn="ctr"/>
                      <a:r>
                        <a:rPr lang="it-IT" sz="1000" b="1" dirty="0"/>
                        <a:t>99,9</a:t>
                      </a:r>
                    </a:p>
                  </a:txBody>
                  <a:tcPr marL="28575" marR="28575" marT="28575" marB="28575" anchor="ctr"/>
                </a:tc>
                <a:tc>
                  <a:txBody>
                    <a:bodyPr/>
                    <a:lstStyle/>
                    <a:p>
                      <a:pPr algn="ctr"/>
                      <a:r>
                        <a:rPr lang="it-IT" sz="1000" b="1" dirty="0"/>
                        <a:t>100,0</a:t>
                      </a:r>
                    </a:p>
                  </a:txBody>
                  <a:tcPr marL="28575" marR="28575" marT="28575" marB="28575" anchor="ctr"/>
                </a:tc>
                <a:tc>
                  <a:txBody>
                    <a:bodyPr/>
                    <a:lstStyle/>
                    <a:p>
                      <a:pPr algn="ctr"/>
                      <a:r>
                        <a:rPr lang="it-IT" sz="1000" b="1" dirty="0"/>
                        <a:t/>
                      </a:r>
                      <a:br>
                        <a:rPr lang="it-IT" sz="1000" b="1" dirty="0"/>
                      </a:br>
                      <a:endParaRPr lang="it-IT" sz="1000" b="1" dirty="0"/>
                    </a:p>
                  </a:txBody>
                  <a:tcPr marL="28575" marR="28575" marT="28575" marB="28575" anchor="ctr"/>
                </a:tc>
              </a:tr>
              <a:tr h="304164">
                <a:tc>
                  <a:txBody>
                    <a:bodyPr/>
                    <a:lstStyle/>
                    <a:p>
                      <a:pPr algn="l" fontAlgn="t"/>
                      <a:r>
                        <a:rPr lang="it-IT" sz="1000" u="none" strike="noStrike" dirty="0" smtClean="0"/>
                        <a:t>Mancanti</a:t>
                      </a:r>
                      <a:endParaRPr lang="it-IT" sz="1000" b="0" i="0" u="none" strike="noStrike" dirty="0">
                        <a:latin typeface="+mj-lt"/>
                      </a:endParaRPr>
                    </a:p>
                  </a:txBody>
                  <a:tcPr marL="5779" marR="5779" marT="2770" marB="0" anchor="ctr"/>
                </a:tc>
                <a:tc>
                  <a:txBody>
                    <a:bodyPr/>
                    <a:lstStyle/>
                    <a:p>
                      <a:pPr algn="l" fontAlgn="t"/>
                      <a:r>
                        <a:rPr lang="it-IT" sz="1000" u="none" strike="noStrike" dirty="0"/>
                        <a:t>-1</a:t>
                      </a:r>
                      <a:endParaRPr lang="it-IT" sz="1000" b="0" i="0" u="none" strike="noStrike" dirty="0">
                        <a:latin typeface="+mj-lt"/>
                      </a:endParaRPr>
                    </a:p>
                  </a:txBody>
                  <a:tcPr marL="5779" marR="5779" marT="2770" marB="0" anchor="ctr"/>
                </a:tc>
                <a:tc>
                  <a:txBody>
                    <a:bodyPr/>
                    <a:lstStyle/>
                    <a:p>
                      <a:pPr algn="ctr" fontAlgn="ctr"/>
                      <a:r>
                        <a:rPr lang="it-IT" sz="1000" u="none" strike="noStrike" dirty="0" smtClean="0"/>
                        <a:t>15</a:t>
                      </a:r>
                      <a:endParaRPr lang="it-IT" sz="1000" b="0" i="0" u="none" strike="noStrike" dirty="0">
                        <a:latin typeface="+mj-lt"/>
                      </a:endParaRPr>
                    </a:p>
                  </a:txBody>
                  <a:tcPr marL="5779" marR="5779" marT="2770" marB="0" anchor="ctr"/>
                </a:tc>
                <a:tc>
                  <a:txBody>
                    <a:bodyPr/>
                    <a:lstStyle/>
                    <a:p>
                      <a:pPr algn="ctr" fontAlgn="ctr"/>
                      <a:r>
                        <a:rPr lang="it-IT" sz="1000" u="none" strike="noStrike" dirty="0" smtClean="0"/>
                        <a:t>0,1</a:t>
                      </a:r>
                      <a:endParaRPr lang="it-IT" sz="1000" b="0" i="0" u="none" strike="noStrike" dirty="0">
                        <a:latin typeface="+mj-lt"/>
                      </a:endParaRPr>
                    </a:p>
                  </a:txBody>
                  <a:tcPr marL="5779" marR="5779" marT="2770" marB="0" anchor="ctr"/>
                </a:tc>
                <a:tc>
                  <a:txBody>
                    <a:bodyPr/>
                    <a:lstStyle/>
                    <a:p>
                      <a:pPr algn="ctr" fontAlgn="ctr"/>
                      <a:r>
                        <a:rPr lang="it-IT" sz="1000" u="none" strike="noStrike"/>
                        <a:t> </a:t>
                      </a:r>
                      <a:endParaRPr lang="it-IT" sz="1000" b="0" i="0" u="none" strike="noStrike">
                        <a:latin typeface="+mj-lt"/>
                      </a:endParaRPr>
                    </a:p>
                  </a:txBody>
                  <a:tcPr marL="5779" marR="5779" marT="2770" marB="0" anchor="ctr"/>
                </a:tc>
                <a:tc>
                  <a:txBody>
                    <a:bodyPr/>
                    <a:lstStyle/>
                    <a:p>
                      <a:pPr algn="ctr" fontAlgn="ctr"/>
                      <a:r>
                        <a:rPr lang="it-IT" sz="1000" u="none" strike="noStrike" dirty="0"/>
                        <a:t> </a:t>
                      </a:r>
                      <a:endParaRPr lang="it-IT" sz="1000" b="0" i="0" u="none" strike="noStrike" dirty="0">
                        <a:latin typeface="+mj-lt"/>
                      </a:endParaRPr>
                    </a:p>
                  </a:txBody>
                  <a:tcPr marL="5779" marR="5779" marT="2770" marB="0" anchor="ctr"/>
                </a:tc>
              </a:tr>
              <a:tr h="426516">
                <a:tc gridSpan="2">
                  <a:txBody>
                    <a:bodyPr/>
                    <a:lstStyle/>
                    <a:p>
                      <a:pPr algn="l" fontAlgn="t"/>
                      <a:r>
                        <a:rPr lang="it-IT" sz="1000" u="none" strike="noStrike" dirty="0" smtClean="0"/>
                        <a:t>Totale</a:t>
                      </a:r>
                      <a:endParaRPr lang="it-IT" sz="1000" b="0" i="0" u="none" strike="noStrike" dirty="0">
                        <a:latin typeface="+mj-lt"/>
                      </a:endParaRPr>
                    </a:p>
                  </a:txBody>
                  <a:tcPr marL="5779" marR="5779" marT="2770" marB="0" anchor="ctr"/>
                </a:tc>
                <a:tc hMerge="1">
                  <a:txBody>
                    <a:bodyPr/>
                    <a:lstStyle/>
                    <a:p>
                      <a:endParaRPr lang="it-IT"/>
                    </a:p>
                  </a:txBody>
                  <a:tcPr/>
                </a:tc>
                <a:tc>
                  <a:txBody>
                    <a:bodyPr/>
                    <a:lstStyle/>
                    <a:p>
                      <a:pPr algn="ctr" fontAlgn="ctr"/>
                      <a:r>
                        <a:rPr lang="it-IT" sz="1000" u="none" strike="noStrike" dirty="0" smtClean="0"/>
                        <a:t>11.004</a:t>
                      </a:r>
                      <a:endParaRPr lang="it-IT" sz="1000" b="0" i="0" u="none" strike="noStrike" dirty="0">
                        <a:latin typeface="+mj-lt"/>
                      </a:endParaRPr>
                    </a:p>
                  </a:txBody>
                  <a:tcPr marL="5779" marR="5779" marT="2770" marB="0" anchor="ctr"/>
                </a:tc>
                <a:tc>
                  <a:txBody>
                    <a:bodyPr/>
                    <a:lstStyle/>
                    <a:p>
                      <a:pPr algn="ctr" fontAlgn="ctr"/>
                      <a:r>
                        <a:rPr lang="it-IT" sz="1000" u="none" strike="noStrike"/>
                        <a:t>100,0</a:t>
                      </a:r>
                      <a:endParaRPr lang="it-IT" sz="1000" b="0" i="0" u="none" strike="noStrike">
                        <a:latin typeface="+mj-lt"/>
                      </a:endParaRPr>
                    </a:p>
                  </a:txBody>
                  <a:tcPr marL="5779" marR="5779" marT="2770" marB="0" anchor="ctr"/>
                </a:tc>
                <a:tc>
                  <a:txBody>
                    <a:bodyPr/>
                    <a:lstStyle/>
                    <a:p>
                      <a:pPr algn="ctr" fontAlgn="ctr"/>
                      <a:r>
                        <a:rPr lang="it-IT" sz="1000" u="none" strike="noStrike" dirty="0"/>
                        <a:t> </a:t>
                      </a:r>
                      <a:endParaRPr lang="it-IT" sz="1000" b="0" i="0" u="none" strike="noStrike" dirty="0">
                        <a:latin typeface="+mj-lt"/>
                      </a:endParaRPr>
                    </a:p>
                  </a:txBody>
                  <a:tcPr marL="5779" marR="5779" marT="2770" marB="0" anchor="ctr"/>
                </a:tc>
                <a:tc>
                  <a:txBody>
                    <a:bodyPr/>
                    <a:lstStyle/>
                    <a:p>
                      <a:pPr algn="ctr" fontAlgn="ctr"/>
                      <a:r>
                        <a:rPr lang="it-IT" sz="1000" u="none" strike="noStrike" dirty="0"/>
                        <a:t> </a:t>
                      </a:r>
                      <a:endParaRPr lang="it-IT" sz="1000" b="0" i="0" u="none" strike="noStrike" dirty="0">
                        <a:latin typeface="+mj-lt"/>
                      </a:endParaRPr>
                    </a:p>
                  </a:txBody>
                  <a:tcPr marL="5779" marR="5779" marT="2770" marB="0" anchor="ctr"/>
                </a:tc>
              </a:tr>
            </a:tbl>
          </a:graphicData>
        </a:graphic>
      </p:graphicFrame>
      <p:graphicFrame>
        <p:nvGraphicFramePr>
          <p:cNvPr id="4" name="Chart 3"/>
          <p:cNvGraphicFramePr/>
          <p:nvPr/>
        </p:nvGraphicFramePr>
        <p:xfrm>
          <a:off x="5029200" y="1905000"/>
          <a:ext cx="45720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362200" y="1600200"/>
            <a:ext cx="762000" cy="276999"/>
          </a:xfrm>
          <a:prstGeom prst="rect">
            <a:avLst/>
          </a:prstGeom>
          <a:noFill/>
        </p:spPr>
        <p:txBody>
          <a:bodyPr wrap="square" rtlCol="0">
            <a:spAutoFit/>
          </a:bodyPr>
          <a:lstStyle/>
          <a:p>
            <a:r>
              <a:rPr lang="it-IT" sz="1200" b="1" dirty="0" smtClean="0"/>
              <a:t>ESITO</a:t>
            </a:r>
            <a:endParaRPr lang="it-IT" sz="1200" b="1" dirty="0"/>
          </a:p>
        </p:txBody>
      </p:sp>
      <p:sp>
        <p:nvSpPr>
          <p:cNvPr id="6" name="TextBox 5"/>
          <p:cNvSpPr txBox="1"/>
          <p:nvPr/>
        </p:nvSpPr>
        <p:spPr>
          <a:xfrm>
            <a:off x="8610600" y="2057400"/>
            <a:ext cx="762000" cy="276999"/>
          </a:xfrm>
          <a:prstGeom prst="rect">
            <a:avLst/>
          </a:prstGeom>
          <a:noFill/>
        </p:spPr>
        <p:txBody>
          <a:bodyPr wrap="square" rtlCol="0">
            <a:spAutoFit/>
          </a:bodyPr>
          <a:lstStyle/>
          <a:p>
            <a:r>
              <a:rPr lang="it-IT" sz="1200" b="1" dirty="0" smtClean="0"/>
              <a:t>ESITO</a:t>
            </a:r>
            <a:endParaRPr lang="it-IT" sz="1200" b="1" dirty="0"/>
          </a:p>
        </p:txBody>
      </p:sp>
      <p:sp>
        <p:nvSpPr>
          <p:cNvPr id="8" name="Title 1"/>
          <p:cNvSpPr txBox="1">
            <a:spLocks/>
          </p:cNvSpPr>
          <p:nvPr/>
        </p:nvSpPr>
        <p:spPr>
          <a:xfrm>
            <a:off x="304800" y="5943600"/>
            <a:ext cx="6096000" cy="369277"/>
          </a:xfrm>
          <a:prstGeom prst="rect">
            <a:avLst/>
          </a:prstGeom>
        </p:spPr>
        <p:txBody>
          <a:bodyPr vert="horz" lIns="91440" tIns="45720" rIns="91440" bIns="45720" rtlCol="0" anchor="ctr">
            <a:noAutofit/>
          </a:bodyPr>
          <a:lstStyle/>
          <a:p>
            <a:r>
              <a:rPr lang="it-IT" sz="1100" dirty="0" smtClean="0"/>
              <a:t>Dall’analisi relativa all’intero campione, è risultato un tasso di morbilità  globale del 5,2% (come nel 2011) e di mortalità pari all’1,2% (come nell’anno precedente).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8077200" cy="369277"/>
          </a:xfrm>
        </p:spPr>
        <p:txBody>
          <a:bodyPr>
            <a:normAutofit fontScale="90000"/>
          </a:bodyPr>
          <a:lstStyle/>
          <a:p>
            <a:r>
              <a:rPr lang="it-IT" dirty="0" smtClean="0"/>
              <a:t>ESITI - TSA - Tutte le tecniche</a:t>
            </a:r>
            <a:br>
              <a:rPr lang="it-IT" dirty="0" smtClean="0"/>
            </a:br>
            <a:r>
              <a:rPr lang="it-IT" dirty="0" smtClean="0"/>
              <a:t> </a:t>
            </a:r>
            <a:r>
              <a:rPr lang="it-IT" sz="1200" dirty="0" smtClean="0"/>
              <a:t>Nelle pagine sottostanti sono riportate le analisi statistiche relative all’esito, sul Totale del campione, degli interventi eseguiti in elezione ed urgenza/emergenza per le patologie selezionate, ulteriormente suddivise per tecnica chirurgica (Endovascolare/Tradizionale).</a:t>
            </a:r>
            <a:r>
              <a:rPr lang="it-IT" dirty="0" smtClean="0"/>
              <a:t/>
            </a:r>
            <a:br>
              <a:rPr lang="it-IT" dirty="0" smtClean="0"/>
            </a:br>
            <a:endParaRPr lang="it-IT" dirty="0"/>
          </a:p>
        </p:txBody>
      </p:sp>
      <p:graphicFrame>
        <p:nvGraphicFramePr>
          <p:cNvPr id="3" name="Table 2"/>
          <p:cNvGraphicFramePr>
            <a:graphicFrameLocks noGrp="1"/>
          </p:cNvGraphicFramePr>
          <p:nvPr/>
        </p:nvGraphicFramePr>
        <p:xfrm>
          <a:off x="914400" y="1143000"/>
          <a:ext cx="8077199" cy="2419350"/>
        </p:xfrm>
        <a:graphic>
          <a:graphicData uri="http://schemas.openxmlformats.org/drawingml/2006/table">
            <a:tbl>
              <a:tblPr firstRow="1" lastRow="1" bandRow="1">
                <a:tableStyleId>{284E427A-3D55-4303-BF80-6455036E1DE7}</a:tableStyleId>
              </a:tblPr>
              <a:tblGrid>
                <a:gridCol w="685800"/>
                <a:gridCol w="3874976"/>
                <a:gridCol w="1090620"/>
                <a:gridCol w="694031"/>
                <a:gridCol w="793178"/>
                <a:gridCol w="938594"/>
              </a:tblGrid>
              <a:tr h="320040">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173355">
                <a:tc rowSpan="7">
                  <a:txBody>
                    <a:bodyPr/>
                    <a:lstStyle/>
                    <a:p>
                      <a:pPr>
                        <a:spcAft>
                          <a:spcPts val="0"/>
                        </a:spcAft>
                      </a:pPr>
                      <a:r>
                        <a:rPr lang="it-IT" sz="1000" dirty="0" smtClean="0"/>
                        <a:t>Validi</a:t>
                      </a:r>
                      <a:endParaRPr lang="it-IT" sz="1000" dirty="0">
                        <a:latin typeface="Times New Roman"/>
                        <a:ea typeface="Times New Roman"/>
                        <a:cs typeface="Times New Roman"/>
                      </a:endParaRPr>
                    </a:p>
                  </a:txBody>
                  <a:tcPr marL="59055" marR="59055" marT="0" marB="0" anchor="ctr"/>
                </a:tc>
                <a:tc>
                  <a:txBody>
                    <a:bodyPr/>
                    <a:lstStyle/>
                    <a:p>
                      <a:pPr algn="l"/>
                      <a:r>
                        <a:rPr lang="it-IT" sz="1000" b="0" dirty="0"/>
                        <a:t>OK</a:t>
                      </a:r>
                    </a:p>
                  </a:txBody>
                  <a:tcPr marL="28575" marR="28575" marT="28575" marB="28575" anchor="ctr"/>
                </a:tc>
                <a:tc>
                  <a:txBody>
                    <a:bodyPr/>
                    <a:lstStyle/>
                    <a:p>
                      <a:pPr algn="ctr"/>
                      <a:r>
                        <a:rPr lang="it-IT" sz="1000" b="0" dirty="0" smtClean="0"/>
                        <a:t>2.587</a:t>
                      </a:r>
                      <a:endParaRPr lang="it-IT" sz="1000" b="0" dirty="0"/>
                    </a:p>
                  </a:txBody>
                  <a:tcPr marL="28575" marR="28575" marT="28575" marB="28575" anchor="ctr"/>
                </a:tc>
                <a:tc>
                  <a:txBody>
                    <a:bodyPr/>
                    <a:lstStyle/>
                    <a:p>
                      <a:pPr algn="ctr"/>
                      <a:r>
                        <a:rPr lang="it-IT" sz="1000" b="0"/>
                        <a:t>95,9</a:t>
                      </a:r>
                    </a:p>
                  </a:txBody>
                  <a:tcPr marL="28575" marR="28575" marT="28575" marB="28575" anchor="ctr"/>
                </a:tc>
                <a:tc>
                  <a:txBody>
                    <a:bodyPr/>
                    <a:lstStyle/>
                    <a:p>
                      <a:pPr algn="ctr"/>
                      <a:r>
                        <a:rPr lang="it-IT" sz="1000" b="0"/>
                        <a:t>95,9</a:t>
                      </a:r>
                    </a:p>
                  </a:txBody>
                  <a:tcPr marL="28575" marR="28575" marT="28575" marB="28575" anchor="ctr"/>
                </a:tc>
                <a:tc>
                  <a:txBody>
                    <a:bodyPr/>
                    <a:lstStyle/>
                    <a:p>
                      <a:pPr algn="ctr"/>
                      <a:r>
                        <a:rPr lang="it-IT" sz="1000" b="0"/>
                        <a:t>95,9</a:t>
                      </a:r>
                    </a:p>
                  </a:txBody>
                  <a:tcPr marL="28575" marR="28575" marT="28575" marB="28575" anchor="ctr"/>
                </a:tc>
              </a:tr>
              <a:tr h="192405">
                <a:tc vMerge="1">
                  <a:txBody>
                    <a:bodyPr/>
                    <a:lstStyle/>
                    <a:p>
                      <a:endParaRPr lang="it-IT"/>
                    </a:p>
                  </a:txBody>
                  <a:tcPr/>
                </a:tc>
                <a:tc>
                  <a:txBody>
                    <a:bodyPr/>
                    <a:lstStyle/>
                    <a:p>
                      <a:pPr algn="l"/>
                      <a:r>
                        <a:rPr lang="it-IT" sz="1000" b="0" dirty="0"/>
                        <a:t>COMPLICANZE SISTEMICHE NON VASCOLARI</a:t>
                      </a:r>
                    </a:p>
                  </a:txBody>
                  <a:tcPr marL="28575" marR="28575" marT="28575" marB="28575" anchor="ctr"/>
                </a:tc>
                <a:tc>
                  <a:txBody>
                    <a:bodyPr/>
                    <a:lstStyle/>
                    <a:p>
                      <a:pPr algn="ctr"/>
                      <a:r>
                        <a:rPr lang="it-IT" sz="1000" b="0" dirty="0"/>
                        <a:t>38</a:t>
                      </a:r>
                    </a:p>
                  </a:txBody>
                  <a:tcPr marL="28575" marR="28575" marT="28575" marB="28575" anchor="ctr"/>
                </a:tc>
                <a:tc>
                  <a:txBody>
                    <a:bodyPr/>
                    <a:lstStyle/>
                    <a:p>
                      <a:pPr algn="ctr"/>
                      <a:r>
                        <a:rPr lang="it-IT" sz="1000" b="0"/>
                        <a:t>1,4</a:t>
                      </a:r>
                    </a:p>
                  </a:txBody>
                  <a:tcPr marL="28575" marR="28575" marT="28575" marB="28575" anchor="ctr"/>
                </a:tc>
                <a:tc>
                  <a:txBody>
                    <a:bodyPr/>
                    <a:lstStyle/>
                    <a:p>
                      <a:pPr algn="ctr"/>
                      <a:r>
                        <a:rPr lang="it-IT" sz="1000" b="0"/>
                        <a:t>1,4</a:t>
                      </a:r>
                    </a:p>
                  </a:txBody>
                  <a:tcPr marL="28575" marR="28575" marT="28575" marB="28575" anchor="ctr"/>
                </a:tc>
                <a:tc>
                  <a:txBody>
                    <a:bodyPr/>
                    <a:lstStyle/>
                    <a:p>
                      <a:pPr algn="ctr"/>
                      <a:r>
                        <a:rPr lang="it-IT" sz="1000" b="0"/>
                        <a:t>97,3</a:t>
                      </a:r>
                    </a:p>
                  </a:txBody>
                  <a:tcPr marL="28575" marR="28575" marT="28575" marB="28575" anchor="ctr"/>
                </a:tc>
              </a:tr>
              <a:tr h="228600">
                <a:tc vMerge="1">
                  <a:txBody>
                    <a:bodyPr/>
                    <a:lstStyle/>
                    <a:p>
                      <a:endParaRPr lang="it-IT"/>
                    </a:p>
                  </a:txBody>
                  <a:tcPr/>
                </a:tc>
                <a:tc>
                  <a:txBody>
                    <a:bodyPr/>
                    <a:lstStyle/>
                    <a:p>
                      <a:pPr algn="l"/>
                      <a:r>
                        <a:rPr lang="it-IT" sz="1000" b="0" dirty="0"/>
                        <a:t>COMPLICANZE LOCALI VASCOLARI</a:t>
                      </a:r>
                    </a:p>
                  </a:txBody>
                  <a:tcPr marL="28575" marR="28575" marT="28575" marB="28575" anchor="ctr"/>
                </a:tc>
                <a:tc>
                  <a:txBody>
                    <a:bodyPr/>
                    <a:lstStyle/>
                    <a:p>
                      <a:pPr algn="ctr"/>
                      <a:r>
                        <a:rPr lang="it-IT" sz="1000" b="0" dirty="0"/>
                        <a:t>25</a:t>
                      </a:r>
                    </a:p>
                  </a:txBody>
                  <a:tcPr marL="28575" marR="28575" marT="28575" marB="28575" anchor="ctr"/>
                </a:tc>
                <a:tc>
                  <a:txBody>
                    <a:bodyPr/>
                    <a:lstStyle/>
                    <a:p>
                      <a:pPr algn="ctr"/>
                      <a:r>
                        <a:rPr lang="it-IT" sz="1000" b="0" dirty="0" smtClean="0"/>
                        <a:t>0,9</a:t>
                      </a:r>
                      <a:endParaRPr lang="it-IT" sz="1000" b="0" dirty="0"/>
                    </a:p>
                  </a:txBody>
                  <a:tcPr marL="28575" marR="28575" marT="28575" marB="28575" anchor="ctr"/>
                </a:tc>
                <a:tc>
                  <a:txBody>
                    <a:bodyPr/>
                    <a:lstStyle/>
                    <a:p>
                      <a:pPr algn="ctr"/>
                      <a:r>
                        <a:rPr lang="it-IT" sz="1000" b="0" dirty="0" smtClean="0"/>
                        <a:t>0,9</a:t>
                      </a:r>
                      <a:endParaRPr lang="it-IT" sz="1000" b="0" dirty="0"/>
                    </a:p>
                  </a:txBody>
                  <a:tcPr marL="28575" marR="28575" marT="28575" marB="28575" anchor="ctr"/>
                </a:tc>
                <a:tc>
                  <a:txBody>
                    <a:bodyPr/>
                    <a:lstStyle/>
                    <a:p>
                      <a:pPr algn="ctr"/>
                      <a:r>
                        <a:rPr lang="it-IT" sz="1000" b="0"/>
                        <a:t>98,3</a:t>
                      </a:r>
                    </a:p>
                  </a:txBody>
                  <a:tcPr marL="28575" marR="28575" marT="28575" marB="28575" anchor="ctr"/>
                </a:tc>
              </a:tr>
              <a:tr h="304800">
                <a:tc vMerge="1">
                  <a:txBody>
                    <a:bodyPr/>
                    <a:lstStyle/>
                    <a:p>
                      <a:endParaRPr lang="it-IT"/>
                    </a:p>
                  </a:txBody>
                  <a:tcPr/>
                </a:tc>
                <a:tc>
                  <a:txBody>
                    <a:bodyPr/>
                    <a:lstStyle/>
                    <a:p>
                      <a:pPr algn="l"/>
                      <a:r>
                        <a:rPr lang="it-IT" sz="1000" b="0" dirty="0"/>
                        <a:t>COMPLICANZE LOCALI NON VASCOLARI</a:t>
                      </a:r>
                    </a:p>
                  </a:txBody>
                  <a:tcPr marL="28575" marR="28575" marT="28575" marB="28575" anchor="ctr"/>
                </a:tc>
                <a:tc>
                  <a:txBody>
                    <a:bodyPr/>
                    <a:lstStyle/>
                    <a:p>
                      <a:pPr algn="ctr"/>
                      <a:r>
                        <a:rPr lang="it-IT" sz="1000" b="0" dirty="0"/>
                        <a:t>23</a:t>
                      </a:r>
                    </a:p>
                  </a:txBody>
                  <a:tcPr marL="28575" marR="28575" marT="28575" marB="28575" anchor="ctr"/>
                </a:tc>
                <a:tc>
                  <a:txBody>
                    <a:bodyPr/>
                    <a:lstStyle/>
                    <a:p>
                      <a:pPr algn="ctr"/>
                      <a:r>
                        <a:rPr lang="it-IT" sz="1000" b="0" dirty="0" smtClean="0"/>
                        <a:t>0,9</a:t>
                      </a:r>
                      <a:endParaRPr lang="it-IT" sz="1000" b="0" dirty="0"/>
                    </a:p>
                  </a:txBody>
                  <a:tcPr marL="28575" marR="28575" marT="28575" marB="28575" anchor="ctr"/>
                </a:tc>
                <a:tc>
                  <a:txBody>
                    <a:bodyPr/>
                    <a:lstStyle/>
                    <a:p>
                      <a:pPr algn="ctr"/>
                      <a:r>
                        <a:rPr lang="it-IT" sz="1000" b="0" dirty="0" smtClean="0"/>
                        <a:t>0,9</a:t>
                      </a:r>
                      <a:endParaRPr lang="it-IT" sz="1000" b="0" dirty="0"/>
                    </a:p>
                  </a:txBody>
                  <a:tcPr marL="28575" marR="28575" marT="28575" marB="28575" anchor="ctr"/>
                </a:tc>
                <a:tc>
                  <a:txBody>
                    <a:bodyPr/>
                    <a:lstStyle/>
                    <a:p>
                      <a:pPr algn="ctr"/>
                      <a:r>
                        <a:rPr lang="it-IT" sz="1000" b="0"/>
                        <a:t>99,1</a:t>
                      </a:r>
                    </a:p>
                  </a:txBody>
                  <a:tcPr marL="28575" marR="28575" marT="28575" marB="28575" anchor="ctr"/>
                </a:tc>
              </a:tr>
              <a:tr h="228600">
                <a:tc vMerge="1">
                  <a:txBody>
                    <a:bodyPr/>
                    <a:lstStyle/>
                    <a:p>
                      <a:endParaRPr lang="it-IT"/>
                    </a:p>
                  </a:txBody>
                  <a:tcPr/>
                </a:tc>
                <a:tc>
                  <a:txBody>
                    <a:bodyPr/>
                    <a:lstStyle/>
                    <a:p>
                      <a:pPr algn="l"/>
                      <a:r>
                        <a:rPr lang="it-IT" sz="1000" b="0" dirty="0"/>
                        <a:t>COMPLICANZE VASCOLARI ISCHEMICHE TARDIVE</a:t>
                      </a:r>
                    </a:p>
                  </a:txBody>
                  <a:tcPr marL="28575" marR="28575" marT="28575" marB="28575" anchor="ctr"/>
                </a:tc>
                <a:tc>
                  <a:txBody>
                    <a:bodyPr/>
                    <a:lstStyle/>
                    <a:p>
                      <a:pPr algn="ctr"/>
                      <a:r>
                        <a:rPr lang="it-IT" sz="1000" b="0" dirty="0"/>
                        <a:t>17</a:t>
                      </a:r>
                    </a:p>
                  </a:txBody>
                  <a:tcPr marL="28575" marR="28575" marT="28575" marB="28575" anchor="ctr"/>
                </a:tc>
                <a:tc>
                  <a:txBody>
                    <a:bodyPr/>
                    <a:lstStyle/>
                    <a:p>
                      <a:pPr algn="ctr"/>
                      <a:r>
                        <a:rPr lang="it-IT" sz="1000" b="0" dirty="0" smtClean="0"/>
                        <a:t>0,6</a:t>
                      </a:r>
                      <a:endParaRPr lang="it-IT" sz="1000" b="0" dirty="0"/>
                    </a:p>
                  </a:txBody>
                  <a:tcPr marL="28575" marR="28575" marT="28575" marB="28575" anchor="ctr"/>
                </a:tc>
                <a:tc>
                  <a:txBody>
                    <a:bodyPr/>
                    <a:lstStyle/>
                    <a:p>
                      <a:pPr algn="ctr"/>
                      <a:r>
                        <a:rPr lang="it-IT" sz="1000" b="0" dirty="0" smtClean="0"/>
                        <a:t>0,6</a:t>
                      </a:r>
                      <a:endParaRPr lang="it-IT" sz="1000" b="0" dirty="0"/>
                    </a:p>
                  </a:txBody>
                  <a:tcPr marL="28575" marR="28575" marT="28575" marB="28575" anchor="ctr"/>
                </a:tc>
                <a:tc>
                  <a:txBody>
                    <a:bodyPr/>
                    <a:lstStyle/>
                    <a:p>
                      <a:pPr algn="ctr"/>
                      <a:r>
                        <a:rPr lang="it-IT" sz="1000" b="0"/>
                        <a:t>99,7</a:t>
                      </a:r>
                    </a:p>
                  </a:txBody>
                  <a:tcPr marL="28575" marR="28575" marT="28575" marB="28575" anchor="ctr"/>
                </a:tc>
              </a:tr>
              <a:tr h="173355">
                <a:tc vMerge="1">
                  <a:txBody>
                    <a:bodyPr/>
                    <a:lstStyle/>
                    <a:p>
                      <a:endParaRPr lang="it-IT"/>
                    </a:p>
                  </a:txBody>
                  <a:tcPr/>
                </a:tc>
                <a:tc>
                  <a:txBody>
                    <a:bodyPr/>
                    <a:lstStyle/>
                    <a:p>
                      <a:pPr algn="l"/>
                      <a:r>
                        <a:rPr lang="it-IT" sz="1000" b="0" dirty="0"/>
                        <a:t>EXITUS</a:t>
                      </a:r>
                    </a:p>
                  </a:txBody>
                  <a:tcPr marL="28575" marR="28575" marT="28575" marB="28575" anchor="ctr"/>
                </a:tc>
                <a:tc>
                  <a:txBody>
                    <a:bodyPr/>
                    <a:lstStyle/>
                    <a:p>
                      <a:pPr algn="ctr"/>
                      <a:r>
                        <a:rPr lang="it-IT" sz="1000" b="0" dirty="0"/>
                        <a:t>7</a:t>
                      </a:r>
                    </a:p>
                  </a:txBody>
                  <a:tcPr marL="28575" marR="28575" marT="28575" marB="28575" anchor="ctr"/>
                </a:tc>
                <a:tc>
                  <a:txBody>
                    <a:bodyPr/>
                    <a:lstStyle/>
                    <a:p>
                      <a:pPr algn="ctr"/>
                      <a:r>
                        <a:rPr lang="it-IT" sz="1000" b="0" dirty="0" smtClean="0"/>
                        <a:t>0,3</a:t>
                      </a:r>
                      <a:endParaRPr lang="it-IT" sz="1000" b="0" dirty="0"/>
                    </a:p>
                  </a:txBody>
                  <a:tcPr marL="28575" marR="28575" marT="28575" marB="28575" anchor="ctr"/>
                </a:tc>
                <a:tc>
                  <a:txBody>
                    <a:bodyPr/>
                    <a:lstStyle/>
                    <a:p>
                      <a:pPr algn="ctr"/>
                      <a:r>
                        <a:rPr lang="it-IT" sz="1000" b="0" dirty="0" smtClean="0"/>
                        <a:t>0,3</a:t>
                      </a:r>
                      <a:endParaRPr lang="it-IT" sz="1000" b="0" dirty="0"/>
                    </a:p>
                  </a:txBody>
                  <a:tcPr marL="28575" marR="28575" marT="28575" marB="28575" anchor="ctr"/>
                </a:tc>
                <a:tc>
                  <a:txBody>
                    <a:bodyPr/>
                    <a:lstStyle/>
                    <a:p>
                      <a:pPr algn="ctr"/>
                      <a:r>
                        <a:rPr lang="it-IT" sz="1000" b="0"/>
                        <a:t>100,0</a:t>
                      </a:r>
                    </a:p>
                  </a:txBody>
                  <a:tcPr marL="28575" marR="28575" marT="28575" marB="28575" anchor="ctr"/>
                </a:tc>
              </a:tr>
              <a:tr h="118110">
                <a:tc vMerge="1">
                  <a:txBody>
                    <a:bodyPr/>
                    <a:lstStyle/>
                    <a:p>
                      <a:endParaRPr lang="it-IT"/>
                    </a:p>
                  </a:txBody>
                  <a:tcPr/>
                </a:tc>
                <a:tc>
                  <a:txBody>
                    <a:bodyPr/>
                    <a:lstStyle/>
                    <a:p>
                      <a:pPr algn="l"/>
                      <a:r>
                        <a:rPr lang="it-IT" sz="1000" b="1" dirty="0" smtClean="0"/>
                        <a:t>Totale</a:t>
                      </a:r>
                      <a:endParaRPr lang="it-IT" sz="1000" b="1" dirty="0"/>
                    </a:p>
                  </a:txBody>
                  <a:tcPr marL="28575" marR="28575" marT="28575" marB="28575" anchor="ctr"/>
                </a:tc>
                <a:tc>
                  <a:txBody>
                    <a:bodyPr/>
                    <a:lstStyle/>
                    <a:p>
                      <a:pPr algn="ctr"/>
                      <a:r>
                        <a:rPr lang="it-IT" sz="1000" b="1" dirty="0" smtClean="0"/>
                        <a:t>2.697</a:t>
                      </a:r>
                      <a:endParaRPr lang="it-IT" sz="1000" b="1" dirty="0"/>
                    </a:p>
                  </a:txBody>
                  <a:tcPr marL="28575" marR="28575" marT="28575" marB="28575" anchor="ctr"/>
                </a:tc>
                <a:tc>
                  <a:txBody>
                    <a:bodyPr/>
                    <a:lstStyle/>
                    <a:p>
                      <a:pPr algn="ctr"/>
                      <a:r>
                        <a:rPr lang="it-IT" sz="1000" b="1" dirty="0"/>
                        <a:t>100,0</a:t>
                      </a:r>
                    </a:p>
                  </a:txBody>
                  <a:tcPr marL="28575" marR="28575" marT="28575" marB="28575" anchor="ctr"/>
                </a:tc>
                <a:tc>
                  <a:txBody>
                    <a:bodyPr/>
                    <a:lstStyle/>
                    <a:p>
                      <a:pPr algn="ctr"/>
                      <a:r>
                        <a:rPr lang="it-IT" sz="1000" b="1" dirty="0"/>
                        <a:t>100,0</a:t>
                      </a:r>
                    </a:p>
                  </a:txBody>
                  <a:tcPr marL="28575" marR="28575" marT="28575" marB="28575" anchor="ctr"/>
                </a:tc>
                <a:tc>
                  <a:txBody>
                    <a:bodyPr/>
                    <a:lstStyle/>
                    <a:p>
                      <a:pPr algn="ctr"/>
                      <a:r>
                        <a:rPr lang="it-IT" sz="1000" b="1" dirty="0"/>
                        <a:t/>
                      </a:r>
                      <a:br>
                        <a:rPr lang="it-IT" sz="1000" b="1" dirty="0"/>
                      </a:br>
                      <a:endParaRPr lang="it-IT" sz="1000" b="1" dirty="0"/>
                    </a:p>
                  </a:txBody>
                  <a:tcPr marL="28575" marR="28575" marT="28575" marB="28575" anchor="ctr"/>
                </a:tc>
              </a:tr>
              <a:tr h="173355">
                <a:tc>
                  <a:txBody>
                    <a:bodyPr/>
                    <a:lstStyle/>
                    <a:p>
                      <a:pPr>
                        <a:spcAft>
                          <a:spcPts val="0"/>
                        </a:spcAft>
                      </a:pPr>
                      <a:r>
                        <a:rPr lang="it-IT" sz="1000" dirty="0" smtClean="0"/>
                        <a:t>Mancanti</a:t>
                      </a:r>
                      <a:endParaRPr lang="it-IT" sz="1000" dirty="0">
                        <a:latin typeface="Times New Roman"/>
                        <a:ea typeface="Times New Roman"/>
                        <a:cs typeface="Times New Roman"/>
                      </a:endParaRPr>
                    </a:p>
                  </a:txBody>
                  <a:tcPr marL="59055" marR="59055" marT="0" marB="0" anchor="ctr"/>
                </a:tc>
                <a:tc>
                  <a:txBody>
                    <a:bodyPr/>
                    <a:lstStyle/>
                    <a:p>
                      <a:pPr>
                        <a:spcAft>
                          <a:spcPts val="0"/>
                        </a:spcAft>
                      </a:pPr>
                      <a:r>
                        <a:rPr lang="it-IT" sz="1000" dirty="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smtClean="0"/>
                        <a:t>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r h="173355">
                <a:tc gridSpan="2">
                  <a:txBody>
                    <a:bodyPr/>
                    <a:lstStyle/>
                    <a:p>
                      <a:pPr>
                        <a:spcAft>
                          <a:spcPts val="0"/>
                        </a:spcAft>
                      </a:pPr>
                      <a:r>
                        <a:rPr lang="it-IT" sz="1000" dirty="0"/>
                        <a:t>Total</a:t>
                      </a:r>
                      <a:endParaRPr lang="it-IT" sz="10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dirty="0" smtClean="0"/>
                        <a:t>3.105</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bl>
          </a:graphicData>
        </a:graphic>
      </p:graphicFrame>
      <p:graphicFrame>
        <p:nvGraphicFramePr>
          <p:cNvPr id="5" name="Chart 4"/>
          <p:cNvGraphicFramePr/>
          <p:nvPr/>
        </p:nvGraphicFramePr>
        <p:xfrm>
          <a:off x="914400" y="3657600"/>
          <a:ext cx="8077200" cy="304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1323"/>
            <a:ext cx="8077200" cy="369277"/>
          </a:xfrm>
        </p:spPr>
        <p:txBody>
          <a:bodyPr/>
          <a:lstStyle/>
          <a:p>
            <a:r>
              <a:rPr lang="it-IT" dirty="0" smtClean="0"/>
              <a:t>ESITI - TSA - Endovascolare</a:t>
            </a:r>
            <a:endParaRPr lang="it-IT" dirty="0"/>
          </a:p>
        </p:txBody>
      </p:sp>
      <p:graphicFrame>
        <p:nvGraphicFramePr>
          <p:cNvPr id="7" name="Table 6"/>
          <p:cNvGraphicFramePr>
            <a:graphicFrameLocks noGrp="1"/>
          </p:cNvGraphicFramePr>
          <p:nvPr/>
        </p:nvGraphicFramePr>
        <p:xfrm>
          <a:off x="838200" y="1143000"/>
          <a:ext cx="8077200" cy="2077343"/>
        </p:xfrm>
        <a:graphic>
          <a:graphicData uri="http://schemas.openxmlformats.org/drawingml/2006/table">
            <a:tbl>
              <a:tblPr firstRow="1" lastRow="1" bandRow="1">
                <a:tableStyleId>{284E427A-3D55-4303-BF80-6455036E1DE7}</a:tableStyleId>
              </a:tblPr>
              <a:tblGrid>
                <a:gridCol w="1463040"/>
                <a:gridCol w="4175760"/>
                <a:gridCol w="609600"/>
                <a:gridCol w="533400"/>
                <a:gridCol w="609600"/>
                <a:gridCol w="685800"/>
              </a:tblGrid>
              <a:tr h="357072">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193413">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a:r>
                        <a:rPr lang="it-IT" sz="900"/>
                        <a:t>OK</a:t>
                      </a:r>
                    </a:p>
                  </a:txBody>
                  <a:tcPr marL="28575" marR="28575" marT="28575" marB="28575" anchor="ctr"/>
                </a:tc>
                <a:tc>
                  <a:txBody>
                    <a:bodyPr/>
                    <a:lstStyle/>
                    <a:p>
                      <a:pPr algn="ctr"/>
                      <a:r>
                        <a:rPr lang="it-IT" sz="900" dirty="0"/>
                        <a:t>421</a:t>
                      </a:r>
                    </a:p>
                  </a:txBody>
                  <a:tcPr marL="28575" marR="28575" marT="28575" marB="28575" anchor="ctr"/>
                </a:tc>
                <a:tc>
                  <a:txBody>
                    <a:bodyPr/>
                    <a:lstStyle/>
                    <a:p>
                      <a:pPr algn="ctr"/>
                      <a:r>
                        <a:rPr lang="it-IT" sz="900"/>
                        <a:t>95,7</a:t>
                      </a:r>
                    </a:p>
                  </a:txBody>
                  <a:tcPr marL="28575" marR="28575" marT="28575" marB="28575" anchor="ctr"/>
                </a:tc>
                <a:tc>
                  <a:txBody>
                    <a:bodyPr/>
                    <a:lstStyle/>
                    <a:p>
                      <a:pPr algn="ctr"/>
                      <a:r>
                        <a:rPr lang="it-IT" sz="900"/>
                        <a:t>95,7</a:t>
                      </a:r>
                    </a:p>
                  </a:txBody>
                  <a:tcPr marL="28575" marR="28575" marT="28575" marB="28575" anchor="ctr"/>
                </a:tc>
                <a:tc>
                  <a:txBody>
                    <a:bodyPr/>
                    <a:lstStyle/>
                    <a:p>
                      <a:pPr algn="ctr"/>
                      <a:r>
                        <a:rPr lang="it-IT" sz="900"/>
                        <a:t>95,7</a:t>
                      </a:r>
                    </a:p>
                  </a:txBody>
                  <a:tcPr marL="28575" marR="28575" marT="28575" marB="28575" anchor="ctr"/>
                </a:tc>
              </a:tr>
              <a:tr h="214669">
                <a:tc vMerge="1">
                  <a:txBody>
                    <a:bodyPr/>
                    <a:lstStyle/>
                    <a:p>
                      <a:endParaRPr lang="it-IT"/>
                    </a:p>
                  </a:txBody>
                  <a:tcPr/>
                </a:tc>
                <a:tc>
                  <a:txBody>
                    <a:bodyPr/>
                    <a:lstStyle/>
                    <a:p>
                      <a:pPr algn="l"/>
                      <a:r>
                        <a:rPr lang="it-IT" sz="900"/>
                        <a:t>COMPLICANZE SISTEMICHE NON VASCOLARI</a:t>
                      </a:r>
                    </a:p>
                  </a:txBody>
                  <a:tcPr marL="28575" marR="28575" marT="28575" marB="28575" anchor="ctr"/>
                </a:tc>
                <a:tc>
                  <a:txBody>
                    <a:bodyPr/>
                    <a:lstStyle/>
                    <a:p>
                      <a:pPr algn="ctr"/>
                      <a:r>
                        <a:rPr lang="it-IT" sz="900" dirty="0"/>
                        <a:t>9</a:t>
                      </a:r>
                    </a:p>
                  </a:txBody>
                  <a:tcPr marL="28575" marR="28575" marT="28575" marB="28575" anchor="ctr"/>
                </a:tc>
                <a:tc>
                  <a:txBody>
                    <a:bodyPr/>
                    <a:lstStyle/>
                    <a:p>
                      <a:pPr algn="ctr"/>
                      <a:r>
                        <a:rPr lang="it-IT" sz="900"/>
                        <a:t>2,0</a:t>
                      </a:r>
                    </a:p>
                  </a:txBody>
                  <a:tcPr marL="28575" marR="28575" marT="28575" marB="28575" anchor="ctr"/>
                </a:tc>
                <a:tc>
                  <a:txBody>
                    <a:bodyPr/>
                    <a:lstStyle/>
                    <a:p>
                      <a:pPr algn="ctr"/>
                      <a:r>
                        <a:rPr lang="it-IT" sz="900"/>
                        <a:t>2,0</a:t>
                      </a:r>
                    </a:p>
                  </a:txBody>
                  <a:tcPr marL="28575" marR="28575" marT="28575" marB="28575" anchor="ctr"/>
                </a:tc>
                <a:tc>
                  <a:txBody>
                    <a:bodyPr/>
                    <a:lstStyle/>
                    <a:p>
                      <a:pPr algn="ctr"/>
                      <a:r>
                        <a:rPr lang="it-IT" sz="900"/>
                        <a:t>97,7</a:t>
                      </a:r>
                    </a:p>
                  </a:txBody>
                  <a:tcPr marL="28575" marR="28575" marT="28575" marB="28575" anchor="ctr"/>
                </a:tc>
              </a:tr>
              <a:tr h="214669">
                <a:tc vMerge="1">
                  <a:txBody>
                    <a:bodyPr/>
                    <a:lstStyle/>
                    <a:p>
                      <a:endParaRPr lang="it-IT"/>
                    </a:p>
                  </a:txBody>
                  <a:tcPr/>
                </a:tc>
                <a:tc>
                  <a:txBody>
                    <a:bodyPr/>
                    <a:lstStyle/>
                    <a:p>
                      <a:pPr algn="l"/>
                      <a:r>
                        <a:rPr lang="it-IT" sz="900"/>
                        <a:t>COMPLICANZE VASCOLARI ISCHEMICHE TARDIVE</a:t>
                      </a:r>
                    </a:p>
                  </a:txBody>
                  <a:tcPr marL="28575" marR="28575" marT="28575" marB="28575" anchor="ctr"/>
                </a:tc>
                <a:tc>
                  <a:txBody>
                    <a:bodyPr/>
                    <a:lstStyle/>
                    <a:p>
                      <a:pPr algn="ctr"/>
                      <a:r>
                        <a:rPr lang="it-IT" sz="900" dirty="0"/>
                        <a:t>5</a:t>
                      </a:r>
                    </a:p>
                  </a:txBody>
                  <a:tcPr marL="28575" marR="28575" marT="28575" marB="28575" anchor="ctr"/>
                </a:tc>
                <a:tc>
                  <a:txBody>
                    <a:bodyPr/>
                    <a:lstStyle/>
                    <a:p>
                      <a:pPr algn="ctr"/>
                      <a:r>
                        <a:rPr lang="it-IT" sz="900"/>
                        <a:t>1,1</a:t>
                      </a:r>
                    </a:p>
                  </a:txBody>
                  <a:tcPr marL="28575" marR="28575" marT="28575" marB="28575" anchor="ctr"/>
                </a:tc>
                <a:tc>
                  <a:txBody>
                    <a:bodyPr/>
                    <a:lstStyle/>
                    <a:p>
                      <a:pPr algn="ctr"/>
                      <a:r>
                        <a:rPr lang="it-IT" sz="900"/>
                        <a:t>1,1</a:t>
                      </a:r>
                    </a:p>
                  </a:txBody>
                  <a:tcPr marL="28575" marR="28575" marT="28575" marB="28575" anchor="ctr"/>
                </a:tc>
                <a:tc>
                  <a:txBody>
                    <a:bodyPr/>
                    <a:lstStyle/>
                    <a:p>
                      <a:pPr algn="ctr"/>
                      <a:r>
                        <a:rPr lang="it-IT" sz="900"/>
                        <a:t>98,9</a:t>
                      </a:r>
                    </a:p>
                  </a:txBody>
                  <a:tcPr marL="28575" marR="28575" marT="28575" marB="28575" anchor="ctr"/>
                </a:tc>
              </a:tr>
              <a:tr h="255051">
                <a:tc vMerge="1">
                  <a:txBody>
                    <a:bodyPr/>
                    <a:lstStyle/>
                    <a:p>
                      <a:endParaRPr lang="it-IT"/>
                    </a:p>
                  </a:txBody>
                  <a:tcPr/>
                </a:tc>
                <a:tc>
                  <a:txBody>
                    <a:bodyPr/>
                    <a:lstStyle/>
                    <a:p>
                      <a:pPr algn="l"/>
                      <a:r>
                        <a:rPr lang="it-IT" sz="900"/>
                        <a:t>COMPLICANZE LOCALI VASCOLARI</a:t>
                      </a:r>
                    </a:p>
                  </a:txBody>
                  <a:tcPr marL="28575" marR="28575" marT="28575" marB="28575" anchor="ctr"/>
                </a:tc>
                <a:tc>
                  <a:txBody>
                    <a:bodyPr/>
                    <a:lstStyle/>
                    <a:p>
                      <a:pPr algn="ctr"/>
                      <a:r>
                        <a:rPr lang="it-IT" sz="900" dirty="0"/>
                        <a:t>3</a:t>
                      </a:r>
                    </a:p>
                  </a:txBody>
                  <a:tcPr marL="28575" marR="28575" marT="28575" marB="28575" anchor="ctr"/>
                </a:tc>
                <a:tc>
                  <a:txBody>
                    <a:bodyPr/>
                    <a:lstStyle/>
                    <a:p>
                      <a:pPr algn="ctr"/>
                      <a:r>
                        <a:rPr lang="it-IT" sz="900" dirty="0" smtClean="0"/>
                        <a:t>0,7</a:t>
                      </a:r>
                      <a:endParaRPr lang="it-IT" sz="900" dirty="0"/>
                    </a:p>
                  </a:txBody>
                  <a:tcPr marL="28575" marR="28575" marT="28575" marB="28575" anchor="ctr"/>
                </a:tc>
                <a:tc>
                  <a:txBody>
                    <a:bodyPr/>
                    <a:lstStyle/>
                    <a:p>
                      <a:pPr algn="ctr"/>
                      <a:r>
                        <a:rPr lang="it-IT" sz="900" dirty="0" smtClean="0"/>
                        <a:t>0,7</a:t>
                      </a:r>
                      <a:endParaRPr lang="it-IT" sz="900" dirty="0"/>
                    </a:p>
                  </a:txBody>
                  <a:tcPr marL="28575" marR="28575" marT="28575" marB="28575" anchor="ctr"/>
                </a:tc>
                <a:tc>
                  <a:txBody>
                    <a:bodyPr/>
                    <a:lstStyle/>
                    <a:p>
                      <a:pPr algn="ctr"/>
                      <a:r>
                        <a:rPr lang="it-IT" sz="900"/>
                        <a:t>99,5</a:t>
                      </a:r>
                    </a:p>
                  </a:txBody>
                  <a:tcPr marL="28575" marR="28575" marT="28575" marB="28575" anchor="ctr"/>
                </a:tc>
              </a:tr>
              <a:tr h="255051">
                <a:tc vMerge="1">
                  <a:txBody>
                    <a:bodyPr/>
                    <a:lstStyle/>
                    <a:p>
                      <a:endParaRPr lang="it-IT"/>
                    </a:p>
                  </a:txBody>
                  <a:tcPr/>
                </a:tc>
                <a:tc>
                  <a:txBody>
                    <a:bodyPr/>
                    <a:lstStyle/>
                    <a:p>
                      <a:pPr algn="l"/>
                      <a:r>
                        <a:rPr lang="it-IT" sz="900"/>
                        <a:t>COMPLICANZE LOCALI NON VASCOLARI</a:t>
                      </a:r>
                    </a:p>
                  </a:txBody>
                  <a:tcPr marL="28575" marR="28575" marT="28575" marB="28575" anchor="ctr"/>
                </a:tc>
                <a:tc>
                  <a:txBody>
                    <a:bodyPr/>
                    <a:lstStyle/>
                    <a:p>
                      <a:pPr algn="ctr"/>
                      <a:r>
                        <a:rPr lang="it-IT" sz="900" dirty="0"/>
                        <a:t>1</a:t>
                      </a:r>
                    </a:p>
                  </a:txBody>
                  <a:tcPr marL="28575" marR="28575" marT="28575" marB="28575" anchor="ctr"/>
                </a:tc>
                <a:tc>
                  <a:txBody>
                    <a:bodyPr/>
                    <a:lstStyle/>
                    <a:p>
                      <a:pPr algn="ctr"/>
                      <a:r>
                        <a:rPr lang="it-IT" sz="900" dirty="0" smtClean="0"/>
                        <a:t>0,2</a:t>
                      </a:r>
                      <a:endParaRPr lang="it-IT" sz="900" dirty="0"/>
                    </a:p>
                  </a:txBody>
                  <a:tcPr marL="28575" marR="28575" marT="28575" marB="28575" anchor="ctr"/>
                </a:tc>
                <a:tc>
                  <a:txBody>
                    <a:bodyPr/>
                    <a:lstStyle/>
                    <a:p>
                      <a:pPr algn="ctr"/>
                      <a:r>
                        <a:rPr lang="it-IT" sz="900" dirty="0" smtClean="0"/>
                        <a:t>0,2</a:t>
                      </a:r>
                      <a:endParaRPr lang="it-IT" sz="900" dirty="0"/>
                    </a:p>
                  </a:txBody>
                  <a:tcPr marL="28575" marR="28575" marT="28575" marB="28575" anchor="ctr"/>
                </a:tc>
                <a:tc>
                  <a:txBody>
                    <a:bodyPr/>
                    <a:lstStyle/>
                    <a:p>
                      <a:pPr algn="ctr"/>
                      <a:r>
                        <a:rPr lang="it-IT" sz="900"/>
                        <a:t>99,8</a:t>
                      </a:r>
                    </a:p>
                  </a:txBody>
                  <a:tcPr marL="28575" marR="28575" marT="28575" marB="28575" anchor="ctr"/>
                </a:tc>
              </a:tr>
              <a:tr h="255051">
                <a:tc vMerge="1">
                  <a:txBody>
                    <a:bodyPr/>
                    <a:lstStyle/>
                    <a:p>
                      <a:endParaRPr lang="it-IT"/>
                    </a:p>
                  </a:txBody>
                  <a:tcPr/>
                </a:tc>
                <a:tc>
                  <a:txBody>
                    <a:bodyPr/>
                    <a:lstStyle/>
                    <a:p>
                      <a:pPr algn="l"/>
                      <a:r>
                        <a:rPr lang="it-IT" sz="900"/>
                        <a:t>EXITUS</a:t>
                      </a:r>
                    </a:p>
                  </a:txBody>
                  <a:tcPr marL="28575" marR="28575" marT="28575" marB="28575" anchor="ctr"/>
                </a:tc>
                <a:tc>
                  <a:txBody>
                    <a:bodyPr/>
                    <a:lstStyle/>
                    <a:p>
                      <a:pPr algn="ctr"/>
                      <a:r>
                        <a:rPr lang="it-IT" sz="900"/>
                        <a:t>1</a:t>
                      </a:r>
                    </a:p>
                  </a:txBody>
                  <a:tcPr marL="28575" marR="28575" marT="28575" marB="28575" anchor="ctr"/>
                </a:tc>
                <a:tc>
                  <a:txBody>
                    <a:bodyPr/>
                    <a:lstStyle/>
                    <a:p>
                      <a:pPr algn="ctr"/>
                      <a:r>
                        <a:rPr lang="it-IT" sz="900" dirty="0" smtClean="0"/>
                        <a:t>0,2</a:t>
                      </a:r>
                      <a:endParaRPr lang="it-IT" sz="900" dirty="0"/>
                    </a:p>
                  </a:txBody>
                  <a:tcPr marL="28575" marR="28575" marT="28575" marB="28575" anchor="ctr"/>
                </a:tc>
                <a:tc>
                  <a:txBody>
                    <a:bodyPr/>
                    <a:lstStyle/>
                    <a:p>
                      <a:pPr algn="ctr"/>
                      <a:r>
                        <a:rPr lang="it-IT" sz="900" dirty="0" smtClean="0"/>
                        <a:t>0,2</a:t>
                      </a:r>
                      <a:endParaRPr lang="it-IT" sz="900" dirty="0"/>
                    </a:p>
                  </a:txBody>
                  <a:tcPr marL="28575" marR="28575" marT="28575" marB="28575" anchor="ctr"/>
                </a:tc>
                <a:tc>
                  <a:txBody>
                    <a:bodyPr/>
                    <a:lstStyle/>
                    <a:p>
                      <a:pPr algn="ctr"/>
                      <a:r>
                        <a:rPr lang="it-IT" sz="900"/>
                        <a:t>100,0</a:t>
                      </a:r>
                    </a:p>
                  </a:txBody>
                  <a:tcPr marL="28575" marR="28575" marT="28575" marB="28575" anchor="ctr"/>
                </a:tc>
              </a:tr>
              <a:tr h="312424">
                <a:tc vMerge="1">
                  <a:txBody>
                    <a:bodyPr/>
                    <a:lstStyle/>
                    <a:p>
                      <a:endParaRPr lang="it-IT"/>
                    </a:p>
                  </a:txBody>
                  <a:tcPr/>
                </a:tc>
                <a:tc>
                  <a:txBody>
                    <a:bodyPr/>
                    <a:lstStyle/>
                    <a:p>
                      <a:pPr algn="l"/>
                      <a:r>
                        <a:rPr lang="it-IT" sz="900" dirty="0" smtClean="0"/>
                        <a:t>Totale</a:t>
                      </a:r>
                      <a:endParaRPr lang="it-IT" sz="900" dirty="0"/>
                    </a:p>
                  </a:txBody>
                  <a:tcPr marL="28575" marR="28575" marT="28575" marB="28575" anchor="ctr"/>
                </a:tc>
                <a:tc>
                  <a:txBody>
                    <a:bodyPr/>
                    <a:lstStyle/>
                    <a:p>
                      <a:pPr algn="ctr"/>
                      <a:r>
                        <a:rPr lang="it-IT" sz="900"/>
                        <a:t>440</a:t>
                      </a:r>
                    </a:p>
                  </a:txBody>
                  <a:tcPr marL="28575" marR="28575" marT="28575" marB="28575" anchor="ctr"/>
                </a:tc>
                <a:tc>
                  <a:txBody>
                    <a:bodyPr/>
                    <a:lstStyle/>
                    <a:p>
                      <a:pPr algn="ctr"/>
                      <a:r>
                        <a:rPr lang="it-IT" sz="900" dirty="0"/>
                        <a:t>100,0</a:t>
                      </a:r>
                    </a:p>
                  </a:txBody>
                  <a:tcPr marL="28575" marR="28575" marT="28575" marB="28575" anchor="ctr"/>
                </a:tc>
                <a:tc>
                  <a:txBody>
                    <a:bodyPr/>
                    <a:lstStyle/>
                    <a:p>
                      <a:pPr algn="ctr"/>
                      <a:r>
                        <a:rPr lang="it-IT" sz="900" dirty="0"/>
                        <a:t>100,0</a:t>
                      </a:r>
                    </a:p>
                  </a:txBody>
                  <a:tcPr marL="28575" marR="28575" marT="28575" marB="28575" anchor="ctr"/>
                </a:tc>
                <a:tc>
                  <a:txBody>
                    <a:bodyPr/>
                    <a:lstStyle/>
                    <a:p>
                      <a:pPr algn="ctr"/>
                      <a:r>
                        <a:rPr lang="it-IT" sz="900" dirty="0"/>
                        <a:t/>
                      </a:r>
                      <a:br>
                        <a:rPr lang="it-IT" sz="900" dirty="0"/>
                      </a:br>
                      <a:endParaRPr lang="it-IT" sz="900" dirty="0"/>
                    </a:p>
                  </a:txBody>
                  <a:tcPr marL="28575" marR="28575" marT="28575" marB="28575" anchor="ctr"/>
                </a:tc>
              </a:tr>
            </a:tbl>
          </a:graphicData>
        </a:graphic>
      </p:graphicFrame>
      <p:graphicFrame>
        <p:nvGraphicFramePr>
          <p:cNvPr id="8" name="Chart 7"/>
          <p:cNvGraphicFramePr/>
          <p:nvPr/>
        </p:nvGraphicFramePr>
        <p:xfrm>
          <a:off x="838200" y="3352800"/>
          <a:ext cx="80772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21323"/>
            <a:ext cx="8077200" cy="369277"/>
          </a:xfrm>
        </p:spPr>
        <p:txBody>
          <a:bodyPr/>
          <a:lstStyle/>
          <a:p>
            <a:r>
              <a:rPr lang="it-IT" dirty="0" smtClean="0"/>
              <a:t>ESITI - TSA - Tradizionale</a:t>
            </a:r>
            <a:endParaRPr lang="it-IT" dirty="0"/>
          </a:p>
        </p:txBody>
      </p:sp>
      <p:graphicFrame>
        <p:nvGraphicFramePr>
          <p:cNvPr id="5" name="Table 4"/>
          <p:cNvGraphicFramePr>
            <a:graphicFrameLocks noGrp="1"/>
          </p:cNvGraphicFramePr>
          <p:nvPr/>
        </p:nvGraphicFramePr>
        <p:xfrm>
          <a:off x="914400" y="1059870"/>
          <a:ext cx="8077200" cy="2689294"/>
        </p:xfrm>
        <a:graphic>
          <a:graphicData uri="http://schemas.openxmlformats.org/drawingml/2006/table">
            <a:tbl>
              <a:tblPr firstRow="1" lastRow="1" bandRow="1">
                <a:tableStyleId>{284E427A-3D55-4303-BF80-6455036E1DE7}</a:tableStyleId>
              </a:tblPr>
              <a:tblGrid>
                <a:gridCol w="685800"/>
                <a:gridCol w="5029200"/>
                <a:gridCol w="533400"/>
                <a:gridCol w="533400"/>
                <a:gridCol w="533400"/>
                <a:gridCol w="762000"/>
              </a:tblGrid>
              <a:tr h="309717">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336726">
                <a:tc rowSpan="7">
                  <a:txBody>
                    <a:bodyPr/>
                    <a:lstStyle/>
                    <a:p>
                      <a:pPr>
                        <a:spcAft>
                          <a:spcPts val="0"/>
                        </a:spcAft>
                      </a:pPr>
                      <a:r>
                        <a:rPr lang="it-IT" sz="1000" dirty="0" smtClean="0"/>
                        <a:t>Validi</a:t>
                      </a:r>
                      <a:endParaRPr lang="it-IT" sz="1000" dirty="0">
                        <a:latin typeface="Times New Roman"/>
                        <a:ea typeface="Times New Roman"/>
                        <a:cs typeface="Times New Roman"/>
                      </a:endParaRPr>
                    </a:p>
                  </a:txBody>
                  <a:tcPr marL="59055" marR="59055" marT="0" marB="0" anchor="ctr"/>
                </a:tc>
                <a:tc>
                  <a:txBody>
                    <a:bodyPr/>
                    <a:lstStyle/>
                    <a:p>
                      <a:pPr algn="l"/>
                      <a:r>
                        <a:rPr lang="it-IT" sz="1000"/>
                        <a:t>OK</a:t>
                      </a:r>
                    </a:p>
                  </a:txBody>
                  <a:tcPr marL="28575" marR="28575" marT="28575" marB="28575" anchor="ctr"/>
                </a:tc>
                <a:tc>
                  <a:txBody>
                    <a:bodyPr/>
                    <a:lstStyle/>
                    <a:p>
                      <a:pPr algn="ctr"/>
                      <a:r>
                        <a:rPr lang="it-IT" sz="1000" dirty="0"/>
                        <a:t>2166</a:t>
                      </a:r>
                    </a:p>
                  </a:txBody>
                  <a:tcPr marL="28575" marR="28575" marT="28575" marB="28575" anchor="ctr"/>
                </a:tc>
                <a:tc>
                  <a:txBody>
                    <a:bodyPr/>
                    <a:lstStyle/>
                    <a:p>
                      <a:pPr algn="ctr"/>
                      <a:r>
                        <a:rPr lang="it-IT" sz="1000"/>
                        <a:t>95,9</a:t>
                      </a:r>
                    </a:p>
                  </a:txBody>
                  <a:tcPr marL="28575" marR="28575" marT="28575" marB="28575" anchor="ctr"/>
                </a:tc>
                <a:tc>
                  <a:txBody>
                    <a:bodyPr/>
                    <a:lstStyle/>
                    <a:p>
                      <a:pPr algn="ctr"/>
                      <a:r>
                        <a:rPr lang="it-IT" sz="1000"/>
                        <a:t>96,0</a:t>
                      </a:r>
                    </a:p>
                  </a:txBody>
                  <a:tcPr marL="28575" marR="28575" marT="28575" marB="28575" anchor="ctr"/>
                </a:tc>
                <a:tc>
                  <a:txBody>
                    <a:bodyPr/>
                    <a:lstStyle/>
                    <a:p>
                      <a:pPr algn="ctr"/>
                      <a:r>
                        <a:rPr lang="it-IT" sz="1000"/>
                        <a:t>96,0</a:t>
                      </a:r>
                    </a:p>
                  </a:txBody>
                  <a:tcPr marL="28575" marR="28575" marT="28575" marB="28575" anchor="ctr"/>
                </a:tc>
              </a:tr>
              <a:tr h="309717">
                <a:tc vMerge="1">
                  <a:txBody>
                    <a:bodyPr/>
                    <a:lstStyle/>
                    <a:p>
                      <a:endParaRPr lang="it-IT"/>
                    </a:p>
                  </a:txBody>
                  <a:tcPr/>
                </a:tc>
                <a:tc>
                  <a:txBody>
                    <a:bodyPr/>
                    <a:lstStyle/>
                    <a:p>
                      <a:pPr algn="l"/>
                      <a:r>
                        <a:rPr lang="it-IT" sz="1000"/>
                        <a:t>COMPLICANZE SISTEMICHE NON VASCOLARI</a:t>
                      </a:r>
                    </a:p>
                  </a:txBody>
                  <a:tcPr marL="28575" marR="28575" marT="28575" marB="28575" anchor="ctr"/>
                </a:tc>
                <a:tc>
                  <a:txBody>
                    <a:bodyPr/>
                    <a:lstStyle/>
                    <a:p>
                      <a:pPr algn="ctr"/>
                      <a:r>
                        <a:rPr lang="it-IT" sz="1000"/>
                        <a:t>29</a:t>
                      </a:r>
                    </a:p>
                  </a:txBody>
                  <a:tcPr marL="28575" marR="28575" marT="28575" marB="28575" anchor="ctr"/>
                </a:tc>
                <a:tc>
                  <a:txBody>
                    <a:bodyPr/>
                    <a:lstStyle/>
                    <a:p>
                      <a:pPr algn="ctr"/>
                      <a:r>
                        <a:rPr lang="it-IT" sz="1000" dirty="0"/>
                        <a:t>1,3</a:t>
                      </a:r>
                    </a:p>
                  </a:txBody>
                  <a:tcPr marL="28575" marR="28575" marT="28575" marB="28575" anchor="ctr"/>
                </a:tc>
                <a:tc>
                  <a:txBody>
                    <a:bodyPr/>
                    <a:lstStyle/>
                    <a:p>
                      <a:pPr algn="ctr"/>
                      <a:r>
                        <a:rPr lang="it-IT" sz="1000"/>
                        <a:t>1,3</a:t>
                      </a:r>
                    </a:p>
                  </a:txBody>
                  <a:tcPr marL="28575" marR="28575" marT="28575" marB="28575" anchor="ctr"/>
                </a:tc>
                <a:tc>
                  <a:txBody>
                    <a:bodyPr/>
                    <a:lstStyle/>
                    <a:p>
                      <a:pPr algn="ctr"/>
                      <a:r>
                        <a:rPr lang="it-IT" sz="1000"/>
                        <a:t>97,3</a:t>
                      </a:r>
                    </a:p>
                  </a:txBody>
                  <a:tcPr marL="28575" marR="28575" marT="28575" marB="28575" anchor="ctr"/>
                </a:tc>
              </a:tr>
              <a:tr h="297522">
                <a:tc vMerge="1">
                  <a:txBody>
                    <a:bodyPr/>
                    <a:lstStyle/>
                    <a:p>
                      <a:endParaRPr lang="it-IT"/>
                    </a:p>
                  </a:txBody>
                  <a:tcPr/>
                </a:tc>
                <a:tc>
                  <a:txBody>
                    <a:bodyPr/>
                    <a:lstStyle/>
                    <a:p>
                      <a:pPr algn="l"/>
                      <a:r>
                        <a:rPr lang="it-IT" sz="1000"/>
                        <a:t>COMPLICANZE LOCALI NON VASCOLARI</a:t>
                      </a:r>
                    </a:p>
                  </a:txBody>
                  <a:tcPr marL="28575" marR="28575" marT="28575" marB="28575" anchor="ctr"/>
                </a:tc>
                <a:tc>
                  <a:txBody>
                    <a:bodyPr/>
                    <a:lstStyle/>
                    <a:p>
                      <a:pPr algn="ctr"/>
                      <a:r>
                        <a:rPr lang="it-IT" sz="1000"/>
                        <a:t>22</a:t>
                      </a:r>
                    </a:p>
                  </a:txBody>
                  <a:tcPr marL="28575" marR="28575" marT="28575" marB="28575" anchor="ctr"/>
                </a:tc>
                <a:tc>
                  <a:txBody>
                    <a:bodyPr/>
                    <a:lstStyle/>
                    <a:p>
                      <a:pPr algn="ctr"/>
                      <a:r>
                        <a:rPr lang="it-IT" sz="1000" dirty="0"/>
                        <a:t>1,0</a:t>
                      </a:r>
                    </a:p>
                  </a:txBody>
                  <a:tcPr marL="28575" marR="28575" marT="28575" marB="28575" anchor="ctr"/>
                </a:tc>
                <a:tc>
                  <a:txBody>
                    <a:bodyPr/>
                    <a:lstStyle/>
                    <a:p>
                      <a:pPr algn="ctr"/>
                      <a:r>
                        <a:rPr lang="it-IT" sz="1000"/>
                        <a:t>1,0</a:t>
                      </a:r>
                    </a:p>
                  </a:txBody>
                  <a:tcPr marL="28575" marR="28575" marT="28575" marB="28575" anchor="ctr"/>
                </a:tc>
                <a:tc>
                  <a:txBody>
                    <a:bodyPr/>
                    <a:lstStyle/>
                    <a:p>
                      <a:pPr algn="ctr"/>
                      <a:r>
                        <a:rPr lang="it-IT" sz="1000"/>
                        <a:t>98,2</a:t>
                      </a:r>
                    </a:p>
                  </a:txBody>
                  <a:tcPr marL="28575" marR="28575" marT="28575" marB="28575" anchor="ctr"/>
                </a:tc>
              </a:tr>
              <a:tr h="309717">
                <a:tc vMerge="1">
                  <a:txBody>
                    <a:bodyPr/>
                    <a:lstStyle/>
                    <a:p>
                      <a:endParaRPr lang="it-IT"/>
                    </a:p>
                  </a:txBody>
                  <a:tcPr/>
                </a:tc>
                <a:tc>
                  <a:txBody>
                    <a:bodyPr/>
                    <a:lstStyle/>
                    <a:p>
                      <a:pPr algn="l"/>
                      <a:r>
                        <a:rPr lang="it-IT" sz="1000"/>
                        <a:t>COMPLICANZE LOCALI VASCOLARI</a:t>
                      </a:r>
                    </a:p>
                  </a:txBody>
                  <a:tcPr marL="28575" marR="28575" marT="28575" marB="28575" anchor="ctr"/>
                </a:tc>
                <a:tc>
                  <a:txBody>
                    <a:bodyPr/>
                    <a:lstStyle/>
                    <a:p>
                      <a:pPr algn="ctr"/>
                      <a:r>
                        <a:rPr lang="it-IT" sz="1000"/>
                        <a:t>22</a:t>
                      </a:r>
                    </a:p>
                  </a:txBody>
                  <a:tcPr marL="28575" marR="28575" marT="28575" marB="28575" anchor="ctr"/>
                </a:tc>
                <a:tc>
                  <a:txBody>
                    <a:bodyPr/>
                    <a:lstStyle/>
                    <a:p>
                      <a:pPr algn="ctr"/>
                      <a:r>
                        <a:rPr lang="it-IT" sz="1000" dirty="0"/>
                        <a:t>1,0</a:t>
                      </a:r>
                    </a:p>
                  </a:txBody>
                  <a:tcPr marL="28575" marR="28575" marT="28575" marB="28575" anchor="ctr"/>
                </a:tc>
                <a:tc>
                  <a:txBody>
                    <a:bodyPr/>
                    <a:lstStyle/>
                    <a:p>
                      <a:pPr algn="ctr"/>
                      <a:r>
                        <a:rPr lang="it-IT" sz="1000" dirty="0"/>
                        <a:t>1,0</a:t>
                      </a:r>
                    </a:p>
                  </a:txBody>
                  <a:tcPr marL="28575" marR="28575" marT="28575" marB="28575" anchor="ctr"/>
                </a:tc>
                <a:tc>
                  <a:txBody>
                    <a:bodyPr/>
                    <a:lstStyle/>
                    <a:p>
                      <a:pPr algn="ctr"/>
                      <a:r>
                        <a:rPr lang="it-IT" sz="1000"/>
                        <a:t>99,2</a:t>
                      </a:r>
                    </a:p>
                  </a:txBody>
                  <a:tcPr marL="28575" marR="28575" marT="28575" marB="28575" anchor="ctr"/>
                </a:tc>
              </a:tr>
              <a:tr h="274363">
                <a:tc vMerge="1">
                  <a:txBody>
                    <a:bodyPr/>
                    <a:lstStyle/>
                    <a:p>
                      <a:endParaRPr lang="it-IT"/>
                    </a:p>
                  </a:txBody>
                  <a:tcPr/>
                </a:tc>
                <a:tc>
                  <a:txBody>
                    <a:bodyPr/>
                    <a:lstStyle/>
                    <a:p>
                      <a:pPr algn="l"/>
                      <a:r>
                        <a:rPr lang="it-IT" sz="1000"/>
                        <a:t>COMPLICANZE VASCOLARI ISCHEMICHE TARDIVE</a:t>
                      </a:r>
                    </a:p>
                  </a:txBody>
                  <a:tcPr marL="28575" marR="28575" marT="28575" marB="28575" anchor="ctr"/>
                </a:tc>
                <a:tc>
                  <a:txBody>
                    <a:bodyPr/>
                    <a:lstStyle/>
                    <a:p>
                      <a:pPr algn="ctr"/>
                      <a:r>
                        <a:rPr lang="it-IT" sz="1000"/>
                        <a:t>12</a:t>
                      </a:r>
                    </a:p>
                  </a:txBody>
                  <a:tcPr marL="28575" marR="28575" marT="28575" marB="28575" anchor="ctr"/>
                </a:tc>
                <a:tc>
                  <a:txBody>
                    <a:bodyPr/>
                    <a:lstStyle/>
                    <a:p>
                      <a:pPr algn="ctr"/>
                      <a:r>
                        <a:rPr lang="it-IT" sz="1000" dirty="0" smtClean="0"/>
                        <a:t>0,5</a:t>
                      </a:r>
                      <a:endParaRPr lang="it-IT" sz="1000" dirty="0"/>
                    </a:p>
                  </a:txBody>
                  <a:tcPr marL="28575" marR="28575" marT="28575" marB="28575" anchor="ctr"/>
                </a:tc>
                <a:tc>
                  <a:txBody>
                    <a:bodyPr/>
                    <a:lstStyle/>
                    <a:p>
                      <a:pPr algn="ctr"/>
                      <a:r>
                        <a:rPr lang="it-IT" sz="1000" dirty="0" smtClean="0"/>
                        <a:t>0,5</a:t>
                      </a:r>
                      <a:endParaRPr lang="it-IT" sz="1000" dirty="0"/>
                    </a:p>
                  </a:txBody>
                  <a:tcPr marL="28575" marR="28575" marT="28575" marB="28575" anchor="ctr"/>
                </a:tc>
                <a:tc>
                  <a:txBody>
                    <a:bodyPr/>
                    <a:lstStyle/>
                    <a:p>
                      <a:pPr algn="ctr"/>
                      <a:r>
                        <a:rPr lang="it-IT" sz="1000"/>
                        <a:t>99,7</a:t>
                      </a:r>
                    </a:p>
                  </a:txBody>
                  <a:tcPr marL="28575" marR="28575" marT="28575" marB="28575" anchor="ctr"/>
                </a:tc>
              </a:tr>
              <a:tr h="250320">
                <a:tc vMerge="1">
                  <a:txBody>
                    <a:bodyPr/>
                    <a:lstStyle/>
                    <a:p>
                      <a:endParaRPr lang="it-IT"/>
                    </a:p>
                  </a:txBody>
                  <a:tcPr/>
                </a:tc>
                <a:tc>
                  <a:txBody>
                    <a:bodyPr/>
                    <a:lstStyle/>
                    <a:p>
                      <a:pPr algn="l"/>
                      <a:r>
                        <a:rPr lang="it-IT" sz="1000"/>
                        <a:t>EXITUS</a:t>
                      </a:r>
                    </a:p>
                  </a:txBody>
                  <a:tcPr marL="28575" marR="28575" marT="28575" marB="28575" anchor="ctr"/>
                </a:tc>
                <a:tc>
                  <a:txBody>
                    <a:bodyPr/>
                    <a:lstStyle/>
                    <a:p>
                      <a:pPr algn="ctr"/>
                      <a:r>
                        <a:rPr lang="it-IT" sz="1000"/>
                        <a:t>6</a:t>
                      </a:r>
                    </a:p>
                  </a:txBody>
                  <a:tcPr marL="28575" marR="28575" marT="28575" marB="28575" anchor="ctr"/>
                </a:tc>
                <a:tc>
                  <a:txBody>
                    <a:bodyPr/>
                    <a:lstStyle/>
                    <a:p>
                      <a:pPr algn="ctr"/>
                      <a:r>
                        <a:rPr lang="it-IT" sz="1000" dirty="0" smtClean="0"/>
                        <a:t>0,3</a:t>
                      </a:r>
                      <a:endParaRPr lang="it-IT" sz="1000" dirty="0"/>
                    </a:p>
                  </a:txBody>
                  <a:tcPr marL="28575" marR="28575" marT="28575" marB="28575" anchor="ctr"/>
                </a:tc>
                <a:tc>
                  <a:txBody>
                    <a:bodyPr/>
                    <a:lstStyle/>
                    <a:p>
                      <a:pPr algn="ctr"/>
                      <a:r>
                        <a:rPr lang="it-IT" sz="1000" dirty="0" smtClean="0"/>
                        <a:t>0,3</a:t>
                      </a:r>
                      <a:endParaRPr lang="it-IT" sz="1000" dirty="0"/>
                    </a:p>
                  </a:txBody>
                  <a:tcPr marL="28575" marR="28575" marT="28575" marB="28575" anchor="ctr"/>
                </a:tc>
                <a:tc>
                  <a:txBody>
                    <a:bodyPr/>
                    <a:lstStyle/>
                    <a:p>
                      <a:pPr algn="ctr"/>
                      <a:r>
                        <a:rPr lang="it-IT" sz="1000" dirty="0"/>
                        <a:t>100,0</a:t>
                      </a:r>
                    </a:p>
                  </a:txBody>
                  <a:tcPr marL="28575" marR="28575" marT="28575" marB="28575" anchor="ctr"/>
                </a:tc>
              </a:tr>
              <a:tr h="204848">
                <a:tc vMerge="1">
                  <a:txBody>
                    <a:bodyPr/>
                    <a:lstStyle/>
                    <a:p>
                      <a:endParaRPr lang="it-IT"/>
                    </a:p>
                  </a:txBody>
                  <a:tcPr/>
                </a:tc>
                <a:tc>
                  <a:txBody>
                    <a:bodyPr/>
                    <a:lstStyle/>
                    <a:p>
                      <a:r>
                        <a:rPr lang="it-IT" sz="1000" dirty="0" smtClean="0"/>
                        <a:t>Totale</a:t>
                      </a:r>
                      <a:endParaRPr lang="it-IT" sz="1000" dirty="0">
                        <a:latin typeface="Calibri"/>
                        <a:ea typeface="Times New Roman"/>
                        <a:cs typeface="Times New Roman"/>
                      </a:endParaRPr>
                    </a:p>
                  </a:txBody>
                  <a:tcPr marL="59055" marR="59055" marT="0" marB="0" anchor="ctr"/>
                </a:tc>
                <a:tc>
                  <a:txBody>
                    <a:bodyPr/>
                    <a:lstStyle/>
                    <a:p>
                      <a:pPr algn="ctr">
                        <a:spcAft>
                          <a:spcPts val="0"/>
                        </a:spcAft>
                      </a:pPr>
                      <a:r>
                        <a:rPr lang="it-IT" sz="1000" dirty="0" smtClean="0"/>
                        <a:t>2257</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r h="228600">
                <a:tc>
                  <a:txBody>
                    <a:bodyPr/>
                    <a:lstStyle/>
                    <a:p>
                      <a:pPr>
                        <a:spcAft>
                          <a:spcPts val="0"/>
                        </a:spcAft>
                      </a:pPr>
                      <a:r>
                        <a:rPr lang="it-IT" sz="1000" dirty="0" smtClean="0"/>
                        <a:t>Mancanti</a:t>
                      </a:r>
                      <a:endParaRPr lang="it-IT" sz="1000" dirty="0">
                        <a:latin typeface="Times New Roman"/>
                        <a:ea typeface="Times New Roman"/>
                        <a:cs typeface="Times New Roman"/>
                      </a:endParaRPr>
                    </a:p>
                  </a:txBody>
                  <a:tcPr marL="59055" marR="59055" marT="0" marB="0" anchor="ctr"/>
                </a:tc>
                <a:tc>
                  <a:txBody>
                    <a:bodyPr/>
                    <a:lstStyle/>
                    <a:p>
                      <a:pPr>
                        <a:spcAft>
                          <a:spcPts val="0"/>
                        </a:spcAft>
                      </a:pPr>
                      <a:r>
                        <a:rPr lang="it-IT" sz="1000" dirty="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smtClean="0"/>
                        <a:t>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r h="167764">
                <a:tc gridSpan="2">
                  <a:txBody>
                    <a:bodyPr/>
                    <a:lstStyle/>
                    <a:p>
                      <a:pPr>
                        <a:spcAft>
                          <a:spcPts val="0"/>
                        </a:spcAft>
                      </a:pPr>
                      <a:r>
                        <a:rPr lang="it-IT" sz="1000" dirty="0" smtClean="0"/>
                        <a:t>Totale</a:t>
                      </a:r>
                      <a:endParaRPr lang="it-IT" sz="10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dirty="0" smtClean="0"/>
                        <a:t>2258</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bl>
          </a:graphicData>
        </a:graphic>
      </p:graphicFrame>
      <p:graphicFrame>
        <p:nvGraphicFramePr>
          <p:cNvPr id="6" name="Chart 5"/>
          <p:cNvGraphicFramePr/>
          <p:nvPr/>
        </p:nvGraphicFramePr>
        <p:xfrm>
          <a:off x="914400" y="3810000"/>
          <a:ext cx="8077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Esiti AOAI - Tutte le tecniche</a:t>
            </a:r>
            <a:endParaRPr lang="it-IT" dirty="0"/>
          </a:p>
        </p:txBody>
      </p:sp>
      <p:graphicFrame>
        <p:nvGraphicFramePr>
          <p:cNvPr id="7" name="Table 6"/>
          <p:cNvGraphicFramePr>
            <a:graphicFrameLocks noGrp="1"/>
          </p:cNvGraphicFramePr>
          <p:nvPr/>
        </p:nvGraphicFramePr>
        <p:xfrm>
          <a:off x="838200" y="838200"/>
          <a:ext cx="8077200" cy="2802746"/>
        </p:xfrm>
        <a:graphic>
          <a:graphicData uri="http://schemas.openxmlformats.org/drawingml/2006/table">
            <a:tbl>
              <a:tblPr firstRow="1" lastRow="1" bandRow="1">
                <a:tableStyleId>{284E427A-3D55-4303-BF80-6455036E1DE7}</a:tableStyleId>
              </a:tblPr>
              <a:tblGrid>
                <a:gridCol w="685800"/>
                <a:gridCol w="4648200"/>
                <a:gridCol w="609600"/>
                <a:gridCol w="609600"/>
                <a:gridCol w="762000"/>
                <a:gridCol w="762000"/>
              </a:tblGrid>
              <a:tr h="361335">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240890">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a:r>
                        <a:rPr lang="it-IT" sz="900"/>
                        <a:t>OK</a:t>
                      </a:r>
                    </a:p>
                  </a:txBody>
                  <a:tcPr marL="28575" marR="28575" marT="28575" marB="28575" anchor="ctr"/>
                </a:tc>
                <a:tc>
                  <a:txBody>
                    <a:bodyPr/>
                    <a:lstStyle/>
                    <a:p>
                      <a:pPr algn="ctr"/>
                      <a:r>
                        <a:rPr lang="it-IT" sz="900" dirty="0" smtClean="0"/>
                        <a:t>2.486</a:t>
                      </a:r>
                      <a:endParaRPr lang="it-IT" sz="900" dirty="0"/>
                    </a:p>
                  </a:txBody>
                  <a:tcPr marL="28575" marR="28575" marT="28575" marB="28575" anchor="ctr"/>
                </a:tc>
                <a:tc>
                  <a:txBody>
                    <a:bodyPr/>
                    <a:lstStyle/>
                    <a:p>
                      <a:pPr algn="ctr"/>
                      <a:r>
                        <a:rPr lang="it-IT" sz="900"/>
                        <a:t>91,6</a:t>
                      </a:r>
                    </a:p>
                  </a:txBody>
                  <a:tcPr marL="28575" marR="28575" marT="28575" marB="28575" anchor="ctr"/>
                </a:tc>
                <a:tc>
                  <a:txBody>
                    <a:bodyPr/>
                    <a:lstStyle/>
                    <a:p>
                      <a:pPr algn="ctr"/>
                      <a:r>
                        <a:rPr lang="it-IT" sz="900"/>
                        <a:t>91,9</a:t>
                      </a:r>
                    </a:p>
                  </a:txBody>
                  <a:tcPr marL="28575" marR="28575" marT="28575" marB="28575" anchor="ctr"/>
                </a:tc>
                <a:tc>
                  <a:txBody>
                    <a:bodyPr/>
                    <a:lstStyle/>
                    <a:p>
                      <a:pPr algn="ctr"/>
                      <a:r>
                        <a:rPr lang="it-IT" sz="900"/>
                        <a:t>91,9</a:t>
                      </a:r>
                    </a:p>
                  </a:txBody>
                  <a:tcPr marL="28575" marR="28575" marT="28575" marB="28575" anchor="ctr"/>
                </a:tc>
              </a:tr>
              <a:tr h="258097">
                <a:tc vMerge="1">
                  <a:txBody>
                    <a:bodyPr/>
                    <a:lstStyle/>
                    <a:p>
                      <a:endParaRPr lang="it-IT"/>
                    </a:p>
                  </a:txBody>
                  <a:tcPr/>
                </a:tc>
                <a:tc>
                  <a:txBody>
                    <a:bodyPr/>
                    <a:lstStyle/>
                    <a:p>
                      <a:pPr algn="l"/>
                      <a:r>
                        <a:rPr lang="it-IT" sz="900"/>
                        <a:t>COMPLICANZE LOCALI VASCOLARI</a:t>
                      </a:r>
                    </a:p>
                  </a:txBody>
                  <a:tcPr marL="28575" marR="28575" marT="28575" marB="28575" anchor="ctr"/>
                </a:tc>
                <a:tc>
                  <a:txBody>
                    <a:bodyPr/>
                    <a:lstStyle/>
                    <a:p>
                      <a:pPr algn="ctr"/>
                      <a:r>
                        <a:rPr lang="it-IT" sz="900" dirty="0"/>
                        <a:t>59</a:t>
                      </a:r>
                    </a:p>
                  </a:txBody>
                  <a:tcPr marL="28575" marR="28575" marT="28575" marB="28575" anchor="ctr"/>
                </a:tc>
                <a:tc>
                  <a:txBody>
                    <a:bodyPr/>
                    <a:lstStyle/>
                    <a:p>
                      <a:pPr algn="ctr"/>
                      <a:r>
                        <a:rPr lang="it-IT" sz="900"/>
                        <a:t>2,2</a:t>
                      </a:r>
                    </a:p>
                  </a:txBody>
                  <a:tcPr marL="28575" marR="28575" marT="28575" marB="28575" anchor="ctr"/>
                </a:tc>
                <a:tc>
                  <a:txBody>
                    <a:bodyPr/>
                    <a:lstStyle/>
                    <a:p>
                      <a:pPr algn="ctr"/>
                      <a:r>
                        <a:rPr lang="it-IT" sz="900"/>
                        <a:t>2,2</a:t>
                      </a:r>
                    </a:p>
                  </a:txBody>
                  <a:tcPr marL="28575" marR="28575" marT="28575" marB="28575" anchor="ctr"/>
                </a:tc>
                <a:tc>
                  <a:txBody>
                    <a:bodyPr/>
                    <a:lstStyle/>
                    <a:p>
                      <a:pPr algn="ctr"/>
                      <a:r>
                        <a:rPr lang="it-IT" sz="900"/>
                        <a:t>94,1</a:t>
                      </a:r>
                    </a:p>
                  </a:txBody>
                  <a:tcPr marL="28575" marR="28575" marT="28575" marB="28575" anchor="ctr"/>
                </a:tc>
              </a:tr>
              <a:tr h="258097">
                <a:tc vMerge="1">
                  <a:txBody>
                    <a:bodyPr/>
                    <a:lstStyle/>
                    <a:p>
                      <a:endParaRPr lang="it-IT"/>
                    </a:p>
                  </a:txBody>
                  <a:tcPr/>
                </a:tc>
                <a:tc>
                  <a:txBody>
                    <a:bodyPr/>
                    <a:lstStyle/>
                    <a:p>
                      <a:pPr algn="l"/>
                      <a:r>
                        <a:rPr lang="it-IT" sz="900"/>
                        <a:t>COMPLICANZE LOCALI NON VASCOLARI</a:t>
                      </a:r>
                    </a:p>
                  </a:txBody>
                  <a:tcPr marL="28575" marR="28575" marT="28575" marB="28575" anchor="ctr"/>
                </a:tc>
                <a:tc>
                  <a:txBody>
                    <a:bodyPr/>
                    <a:lstStyle/>
                    <a:p>
                      <a:pPr algn="ctr"/>
                      <a:r>
                        <a:rPr lang="it-IT" sz="900" dirty="0"/>
                        <a:t>49</a:t>
                      </a:r>
                    </a:p>
                  </a:txBody>
                  <a:tcPr marL="28575" marR="28575" marT="28575" marB="28575" anchor="ctr"/>
                </a:tc>
                <a:tc>
                  <a:txBody>
                    <a:bodyPr/>
                    <a:lstStyle/>
                    <a:p>
                      <a:pPr algn="ctr"/>
                      <a:r>
                        <a:rPr lang="it-IT" sz="900"/>
                        <a:t>1,8</a:t>
                      </a:r>
                    </a:p>
                  </a:txBody>
                  <a:tcPr marL="28575" marR="28575" marT="28575" marB="28575" anchor="ctr"/>
                </a:tc>
                <a:tc>
                  <a:txBody>
                    <a:bodyPr/>
                    <a:lstStyle/>
                    <a:p>
                      <a:pPr algn="ctr"/>
                      <a:r>
                        <a:rPr lang="it-IT" sz="900"/>
                        <a:t>1,8</a:t>
                      </a:r>
                    </a:p>
                  </a:txBody>
                  <a:tcPr marL="28575" marR="28575" marT="28575" marB="28575" anchor="ctr"/>
                </a:tc>
                <a:tc>
                  <a:txBody>
                    <a:bodyPr/>
                    <a:lstStyle/>
                    <a:p>
                      <a:pPr algn="ctr"/>
                      <a:r>
                        <a:rPr lang="it-IT" sz="900"/>
                        <a:t>95,9</a:t>
                      </a:r>
                    </a:p>
                  </a:txBody>
                  <a:tcPr marL="28575" marR="28575" marT="28575" marB="28575" anchor="ctr"/>
                </a:tc>
              </a:tr>
              <a:tr h="275303">
                <a:tc vMerge="1">
                  <a:txBody>
                    <a:bodyPr/>
                    <a:lstStyle/>
                    <a:p>
                      <a:endParaRPr lang="it-IT"/>
                    </a:p>
                  </a:txBody>
                  <a:tcPr/>
                </a:tc>
                <a:tc>
                  <a:txBody>
                    <a:bodyPr/>
                    <a:lstStyle/>
                    <a:p>
                      <a:pPr algn="l"/>
                      <a:r>
                        <a:rPr lang="it-IT" sz="900"/>
                        <a:t>COMPLICANZE VASCOLARI ISCHEMICHE TARDIVE</a:t>
                      </a:r>
                    </a:p>
                  </a:txBody>
                  <a:tcPr marL="28575" marR="28575" marT="28575" marB="28575" anchor="ctr"/>
                </a:tc>
                <a:tc>
                  <a:txBody>
                    <a:bodyPr/>
                    <a:lstStyle/>
                    <a:p>
                      <a:pPr algn="ctr"/>
                      <a:r>
                        <a:rPr lang="it-IT" sz="900" dirty="0"/>
                        <a:t>48</a:t>
                      </a:r>
                    </a:p>
                  </a:txBody>
                  <a:tcPr marL="28575" marR="28575" marT="28575" marB="28575" anchor="ctr"/>
                </a:tc>
                <a:tc>
                  <a:txBody>
                    <a:bodyPr/>
                    <a:lstStyle/>
                    <a:p>
                      <a:pPr algn="ctr"/>
                      <a:r>
                        <a:rPr lang="it-IT" sz="900"/>
                        <a:t>1,8</a:t>
                      </a:r>
                    </a:p>
                  </a:txBody>
                  <a:tcPr marL="28575" marR="28575" marT="28575" marB="28575" anchor="ctr"/>
                </a:tc>
                <a:tc>
                  <a:txBody>
                    <a:bodyPr/>
                    <a:lstStyle/>
                    <a:p>
                      <a:pPr algn="ctr"/>
                      <a:r>
                        <a:rPr lang="it-IT" sz="900"/>
                        <a:t>1,8</a:t>
                      </a:r>
                    </a:p>
                  </a:txBody>
                  <a:tcPr marL="28575" marR="28575" marT="28575" marB="28575" anchor="ctr"/>
                </a:tc>
                <a:tc>
                  <a:txBody>
                    <a:bodyPr/>
                    <a:lstStyle/>
                    <a:p>
                      <a:pPr algn="ctr"/>
                      <a:r>
                        <a:rPr lang="it-IT" sz="900"/>
                        <a:t>97,7</a:t>
                      </a:r>
                    </a:p>
                  </a:txBody>
                  <a:tcPr marL="28575" marR="28575" marT="28575" marB="28575" anchor="ctr"/>
                </a:tc>
              </a:tr>
              <a:tr h="344129">
                <a:tc vMerge="1">
                  <a:txBody>
                    <a:bodyPr/>
                    <a:lstStyle/>
                    <a:p>
                      <a:endParaRPr lang="it-IT"/>
                    </a:p>
                  </a:txBody>
                  <a:tcPr/>
                </a:tc>
                <a:tc>
                  <a:txBody>
                    <a:bodyPr/>
                    <a:lstStyle/>
                    <a:p>
                      <a:pPr algn="l"/>
                      <a:r>
                        <a:rPr lang="it-IT" sz="900"/>
                        <a:t>COMPLICANZE SISTEMICHE NON VASCOLARI</a:t>
                      </a:r>
                    </a:p>
                  </a:txBody>
                  <a:tcPr marL="28575" marR="28575" marT="28575" marB="28575" anchor="ctr"/>
                </a:tc>
                <a:tc>
                  <a:txBody>
                    <a:bodyPr/>
                    <a:lstStyle/>
                    <a:p>
                      <a:pPr algn="ctr"/>
                      <a:r>
                        <a:rPr lang="it-IT" sz="900" dirty="0"/>
                        <a:t>31</a:t>
                      </a:r>
                    </a:p>
                  </a:txBody>
                  <a:tcPr marL="28575" marR="28575" marT="28575" marB="28575" anchor="ctr"/>
                </a:tc>
                <a:tc>
                  <a:txBody>
                    <a:bodyPr/>
                    <a:lstStyle/>
                    <a:p>
                      <a:pPr algn="ctr"/>
                      <a:r>
                        <a:rPr lang="it-IT" sz="900"/>
                        <a:t>1,1</a:t>
                      </a:r>
                    </a:p>
                  </a:txBody>
                  <a:tcPr marL="28575" marR="28575" marT="28575" marB="28575" anchor="ctr"/>
                </a:tc>
                <a:tc>
                  <a:txBody>
                    <a:bodyPr/>
                    <a:lstStyle/>
                    <a:p>
                      <a:pPr algn="ctr"/>
                      <a:r>
                        <a:rPr lang="it-IT" sz="900"/>
                        <a:t>1,1</a:t>
                      </a:r>
                    </a:p>
                  </a:txBody>
                  <a:tcPr marL="28575" marR="28575" marT="28575" marB="28575" anchor="ctr"/>
                </a:tc>
                <a:tc>
                  <a:txBody>
                    <a:bodyPr/>
                    <a:lstStyle/>
                    <a:p>
                      <a:pPr algn="ctr"/>
                      <a:r>
                        <a:rPr lang="it-IT" sz="900"/>
                        <a:t>98,9</a:t>
                      </a:r>
                    </a:p>
                  </a:txBody>
                  <a:tcPr marL="28575" marR="28575" marT="28575" marB="28575" anchor="ctr"/>
                </a:tc>
              </a:tr>
              <a:tr h="223684">
                <a:tc vMerge="1">
                  <a:txBody>
                    <a:bodyPr/>
                    <a:lstStyle/>
                    <a:p>
                      <a:endParaRPr lang="it-IT"/>
                    </a:p>
                  </a:txBody>
                  <a:tcPr/>
                </a:tc>
                <a:tc>
                  <a:txBody>
                    <a:bodyPr/>
                    <a:lstStyle/>
                    <a:p>
                      <a:pPr algn="l"/>
                      <a:r>
                        <a:rPr lang="it-IT" sz="900"/>
                        <a:t>EXITUS</a:t>
                      </a:r>
                    </a:p>
                  </a:txBody>
                  <a:tcPr marL="28575" marR="28575" marT="28575" marB="28575" anchor="ctr"/>
                </a:tc>
                <a:tc>
                  <a:txBody>
                    <a:bodyPr/>
                    <a:lstStyle/>
                    <a:p>
                      <a:pPr algn="ctr"/>
                      <a:r>
                        <a:rPr lang="it-IT" sz="900" dirty="0"/>
                        <a:t>31</a:t>
                      </a:r>
                    </a:p>
                  </a:txBody>
                  <a:tcPr marL="28575" marR="28575" marT="28575" marB="28575" anchor="ctr"/>
                </a:tc>
                <a:tc>
                  <a:txBody>
                    <a:bodyPr/>
                    <a:lstStyle/>
                    <a:p>
                      <a:pPr algn="ctr"/>
                      <a:r>
                        <a:rPr lang="it-IT" sz="900"/>
                        <a:t>1,1</a:t>
                      </a:r>
                    </a:p>
                  </a:txBody>
                  <a:tcPr marL="28575" marR="28575" marT="28575" marB="28575" anchor="ctr"/>
                </a:tc>
                <a:tc>
                  <a:txBody>
                    <a:bodyPr/>
                    <a:lstStyle/>
                    <a:p>
                      <a:pPr algn="ctr"/>
                      <a:r>
                        <a:rPr lang="it-IT" sz="900"/>
                        <a:t>1,1</a:t>
                      </a:r>
                    </a:p>
                  </a:txBody>
                  <a:tcPr marL="28575" marR="28575" marT="28575" marB="28575" anchor="ctr"/>
                </a:tc>
                <a:tc>
                  <a:txBody>
                    <a:bodyPr/>
                    <a:lstStyle/>
                    <a:p>
                      <a:pPr algn="ctr"/>
                      <a:r>
                        <a:rPr lang="it-IT" sz="900"/>
                        <a:t>100,0</a:t>
                      </a:r>
                    </a:p>
                  </a:txBody>
                  <a:tcPr marL="28575" marR="28575" marT="28575" marB="28575" anchor="ctr"/>
                </a:tc>
              </a:tr>
              <a:tr h="195723">
                <a:tc vMerge="1">
                  <a:txBody>
                    <a:bodyPr/>
                    <a:lstStyle/>
                    <a:p>
                      <a:endParaRPr lang="it-IT"/>
                    </a:p>
                  </a:txBody>
                  <a:tcPr/>
                </a:tc>
                <a:tc>
                  <a:txBody>
                    <a:bodyPr/>
                    <a:lstStyle/>
                    <a:p>
                      <a:pPr algn="l"/>
                      <a:r>
                        <a:rPr lang="it-IT" sz="900" dirty="0" smtClean="0"/>
                        <a:t>Totale</a:t>
                      </a:r>
                      <a:endParaRPr lang="it-IT" sz="900" dirty="0"/>
                    </a:p>
                  </a:txBody>
                  <a:tcPr marL="28575" marR="28575" marT="28575" marB="28575" anchor="ctr"/>
                </a:tc>
                <a:tc>
                  <a:txBody>
                    <a:bodyPr/>
                    <a:lstStyle/>
                    <a:p>
                      <a:pPr algn="ctr"/>
                      <a:r>
                        <a:rPr lang="it-IT" sz="900" dirty="0" smtClean="0"/>
                        <a:t>2.704</a:t>
                      </a:r>
                      <a:endParaRPr lang="it-IT" sz="900" dirty="0"/>
                    </a:p>
                  </a:txBody>
                  <a:tcPr marL="28575" marR="28575" marT="28575" marB="28575" anchor="ctr"/>
                </a:tc>
                <a:tc>
                  <a:txBody>
                    <a:bodyPr/>
                    <a:lstStyle/>
                    <a:p>
                      <a:pPr algn="ctr"/>
                      <a:r>
                        <a:rPr lang="it-IT" sz="900" dirty="0"/>
                        <a:t>99,6</a:t>
                      </a:r>
                    </a:p>
                  </a:txBody>
                  <a:tcPr marL="28575" marR="28575" marT="28575" marB="28575" anchor="ctr"/>
                </a:tc>
                <a:tc>
                  <a:txBody>
                    <a:bodyPr/>
                    <a:lstStyle/>
                    <a:p>
                      <a:pPr algn="ctr"/>
                      <a:r>
                        <a:rPr lang="it-IT" sz="900"/>
                        <a:t>100,0</a:t>
                      </a:r>
                    </a:p>
                  </a:txBody>
                  <a:tcPr marL="28575" marR="28575" marT="28575" marB="28575" anchor="ctr"/>
                </a:tc>
                <a:tc>
                  <a:txBody>
                    <a:bodyPr/>
                    <a:lstStyle/>
                    <a:p>
                      <a:pPr algn="ctr"/>
                      <a:r>
                        <a:rPr lang="it-IT" sz="900" dirty="0"/>
                        <a:t/>
                      </a:r>
                      <a:br>
                        <a:rPr lang="it-IT" sz="900" dirty="0"/>
                      </a:br>
                      <a:endParaRPr lang="it-IT" sz="900" dirty="0"/>
                    </a:p>
                  </a:txBody>
                  <a:tcPr marL="28575" marR="28575" marT="28575" marB="28575" anchor="ctr"/>
                </a:tc>
              </a:tr>
              <a:tr h="251644">
                <a:tc>
                  <a:txBody>
                    <a:bodyPr/>
                    <a:lstStyle/>
                    <a:p>
                      <a:pPr>
                        <a:spcAft>
                          <a:spcPts val="0"/>
                        </a:spcAft>
                      </a:pPr>
                      <a:r>
                        <a:rPr lang="it-IT" sz="900" dirty="0" smtClean="0"/>
                        <a:t>Mancanti</a:t>
                      </a:r>
                      <a:endParaRPr lang="it-IT" sz="1200" dirty="0">
                        <a:latin typeface="Times New Roman"/>
                        <a:ea typeface="Times New Roman"/>
                        <a:cs typeface="Times New Roman"/>
                      </a:endParaRPr>
                    </a:p>
                  </a:txBody>
                  <a:tcPr marL="59055" marR="59055" marT="0" marB="0" anchor="ctr"/>
                </a:tc>
                <a:tc>
                  <a:txBody>
                    <a:bodyPr/>
                    <a:lstStyle/>
                    <a:p>
                      <a:pPr>
                        <a:spcAft>
                          <a:spcPts val="0"/>
                        </a:spcAft>
                      </a:pPr>
                      <a:r>
                        <a:rPr lang="it-IT" sz="900" dirty="0" smtClean="0"/>
                        <a:t>-1</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10</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0,4</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r h="258097">
                <a:tc gridSpan="2">
                  <a:txBody>
                    <a:bodyPr/>
                    <a:lstStyle/>
                    <a:p>
                      <a:pPr>
                        <a:spcAft>
                          <a:spcPts val="0"/>
                        </a:spcAft>
                      </a:pPr>
                      <a:r>
                        <a:rPr lang="it-IT" sz="900" dirty="0" smtClean="0"/>
                        <a:t>Totale</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900" dirty="0" smtClean="0"/>
                        <a:t>2.714</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100,0</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bl>
          </a:graphicData>
        </a:graphic>
      </p:graphicFrame>
      <p:graphicFrame>
        <p:nvGraphicFramePr>
          <p:cNvPr id="8" name="Chart 7"/>
          <p:cNvGraphicFramePr/>
          <p:nvPr/>
        </p:nvGraphicFramePr>
        <p:xfrm>
          <a:off x="838200" y="3810000"/>
          <a:ext cx="8077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Esiti AOAI - Endovascolare</a:t>
            </a:r>
            <a:endParaRPr lang="it-IT" dirty="0"/>
          </a:p>
        </p:txBody>
      </p:sp>
      <p:graphicFrame>
        <p:nvGraphicFramePr>
          <p:cNvPr id="5" name="Table 4"/>
          <p:cNvGraphicFramePr>
            <a:graphicFrameLocks noGrp="1"/>
          </p:cNvGraphicFramePr>
          <p:nvPr/>
        </p:nvGraphicFramePr>
        <p:xfrm>
          <a:off x="838200" y="838201"/>
          <a:ext cx="8077200" cy="2895600"/>
        </p:xfrm>
        <a:graphic>
          <a:graphicData uri="http://schemas.openxmlformats.org/drawingml/2006/table">
            <a:tbl>
              <a:tblPr firstRow="1" lastRow="1" bandRow="1">
                <a:tableStyleId>{284E427A-3D55-4303-BF80-6455036E1DE7}</a:tableStyleId>
              </a:tblPr>
              <a:tblGrid>
                <a:gridCol w="685800"/>
                <a:gridCol w="5029200"/>
                <a:gridCol w="609600"/>
                <a:gridCol w="533400"/>
                <a:gridCol w="533400"/>
                <a:gridCol w="685800"/>
              </a:tblGrid>
              <a:tr h="328690">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297386">
                <a:tc rowSpan="6">
                  <a:txBody>
                    <a:bodyPr/>
                    <a:lstStyle/>
                    <a:p>
                      <a:pPr>
                        <a:spcAft>
                          <a:spcPts val="0"/>
                        </a:spcAft>
                      </a:pPr>
                      <a:r>
                        <a:rPr lang="it-IT" sz="1000" dirty="0" smtClean="0"/>
                        <a:t>Validi</a:t>
                      </a:r>
                      <a:endParaRPr lang="it-IT" sz="10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OK</a:t>
                      </a:r>
                    </a:p>
                  </a:txBody>
                  <a:tcPr marL="9525" marR="9525" marT="9525" marB="0" anchor="ctr"/>
                </a:tc>
                <a:tc>
                  <a:txBody>
                    <a:bodyPr/>
                    <a:lstStyle/>
                    <a:p>
                      <a:pPr algn="ctr" fontAlgn="b"/>
                      <a:r>
                        <a:rPr lang="it-IT" sz="1000" b="0" i="0" u="none" strike="noStrike" dirty="0" smtClean="0">
                          <a:solidFill>
                            <a:srgbClr val="000000"/>
                          </a:solidFill>
                          <a:latin typeface="+mn-lt"/>
                        </a:rPr>
                        <a:t>1,249</a:t>
                      </a:r>
                      <a:endParaRPr lang="it-IT" sz="1000" b="0" i="0" u="none" strike="noStrike" dirty="0">
                        <a:solidFill>
                          <a:srgbClr val="000000"/>
                        </a:solidFill>
                        <a:latin typeface="+mn-lt"/>
                      </a:endParaRPr>
                    </a:p>
                  </a:txBody>
                  <a:tcPr marL="9525" marR="9525" marT="9525" marB="0" anchor="b"/>
                </a:tc>
                <a:tc>
                  <a:txBody>
                    <a:bodyPr/>
                    <a:lstStyle/>
                    <a:p>
                      <a:pPr algn="ctr" fontAlgn="b"/>
                      <a:r>
                        <a:rPr lang="it-IT" sz="1000" b="0" i="0" u="none" strike="noStrike">
                          <a:solidFill>
                            <a:srgbClr val="000000"/>
                          </a:solidFill>
                          <a:latin typeface="+mn-lt"/>
                        </a:rPr>
                        <a:t>94,9</a:t>
                      </a:r>
                    </a:p>
                  </a:txBody>
                  <a:tcPr marL="9525" marR="9525" marT="9525" marB="0" anchor="b"/>
                </a:tc>
                <a:tc>
                  <a:txBody>
                    <a:bodyPr/>
                    <a:lstStyle/>
                    <a:p>
                      <a:pPr algn="ctr" fontAlgn="b"/>
                      <a:r>
                        <a:rPr lang="it-IT" sz="1000" b="0" i="0" u="none" strike="noStrike" dirty="0" smtClean="0">
                          <a:solidFill>
                            <a:srgbClr val="000000"/>
                          </a:solidFill>
                          <a:latin typeface="+mn-lt"/>
                        </a:rPr>
                        <a:t>95,0</a:t>
                      </a:r>
                      <a:endParaRPr lang="it-IT" sz="1000" b="0" i="0" u="none" strike="noStrike" dirty="0">
                        <a:solidFill>
                          <a:srgbClr val="000000"/>
                        </a:solidFill>
                        <a:latin typeface="+mn-lt"/>
                      </a:endParaRPr>
                    </a:p>
                  </a:txBody>
                  <a:tcPr marL="9525" marR="9525" marT="9525" marB="0" anchor="b"/>
                </a:tc>
                <a:tc>
                  <a:txBody>
                    <a:bodyPr/>
                    <a:lstStyle/>
                    <a:p>
                      <a:pPr algn="ctr" fontAlgn="b"/>
                      <a:r>
                        <a:rPr lang="it-IT" sz="1000" b="0" i="0" u="none" strike="noStrike" dirty="0" smtClean="0">
                          <a:solidFill>
                            <a:srgbClr val="000000"/>
                          </a:solidFill>
                          <a:latin typeface="+mn-lt"/>
                        </a:rPr>
                        <a:t>95,0</a:t>
                      </a:r>
                      <a:endParaRPr lang="it-IT" sz="1000" b="0" i="0" u="none" strike="noStrike" dirty="0">
                        <a:solidFill>
                          <a:srgbClr val="000000"/>
                        </a:solidFill>
                        <a:latin typeface="+mn-lt"/>
                      </a:endParaRPr>
                    </a:p>
                  </a:txBody>
                  <a:tcPr marL="9525" marR="9525" marT="9525" marB="0" anchor="b"/>
                </a:tc>
              </a:tr>
              <a:tr h="328690">
                <a:tc vMerge="1">
                  <a:txBody>
                    <a:bodyPr/>
                    <a:lstStyle/>
                    <a:p>
                      <a:endParaRPr lang="it-IT"/>
                    </a:p>
                  </a:txBody>
                  <a:tcPr/>
                </a:tc>
                <a:tc>
                  <a:txBody>
                    <a:bodyPr/>
                    <a:lstStyle/>
                    <a:p>
                      <a:pPr algn="l" fontAlgn="ctr"/>
                      <a:r>
                        <a:rPr lang="it-IT" sz="1000" b="0" i="0" u="none" strike="noStrike" dirty="0">
                          <a:solidFill>
                            <a:srgbClr val="000000"/>
                          </a:solidFill>
                          <a:latin typeface="+mn-lt"/>
                        </a:rPr>
                        <a:t>COMPLICANZE LOCALI VASCOLARI</a:t>
                      </a:r>
                    </a:p>
                  </a:txBody>
                  <a:tcPr marL="9525" marR="9525" marT="9525" marB="0" anchor="ctr"/>
                </a:tc>
                <a:tc>
                  <a:txBody>
                    <a:bodyPr/>
                    <a:lstStyle/>
                    <a:p>
                      <a:pPr algn="ctr" fontAlgn="b"/>
                      <a:r>
                        <a:rPr lang="it-IT" sz="1000" b="0" i="0" u="none" strike="noStrike" dirty="0">
                          <a:solidFill>
                            <a:srgbClr val="000000"/>
                          </a:solidFill>
                          <a:latin typeface="+mn-lt"/>
                        </a:rPr>
                        <a:t>26</a:t>
                      </a:r>
                    </a:p>
                  </a:txBody>
                  <a:tcPr marL="9525" marR="9525" marT="9525" marB="0" anchor="b"/>
                </a:tc>
                <a:tc>
                  <a:txBody>
                    <a:bodyPr/>
                    <a:lstStyle/>
                    <a:p>
                      <a:pPr algn="ctr" fontAlgn="b"/>
                      <a:r>
                        <a:rPr lang="it-IT" sz="1000" b="0" i="0" u="none" strike="noStrike" dirty="0" smtClean="0">
                          <a:solidFill>
                            <a:srgbClr val="000000"/>
                          </a:solidFill>
                          <a:latin typeface="+mn-lt"/>
                        </a:rPr>
                        <a:t>2,0</a:t>
                      </a:r>
                      <a:endParaRPr lang="it-IT" sz="1000" b="0" i="0" u="none" strike="noStrike" dirty="0">
                        <a:solidFill>
                          <a:srgbClr val="000000"/>
                        </a:solidFill>
                        <a:latin typeface="+mn-lt"/>
                      </a:endParaRPr>
                    </a:p>
                  </a:txBody>
                  <a:tcPr marL="9525" marR="9525" marT="9525" marB="0" anchor="b"/>
                </a:tc>
                <a:tc>
                  <a:txBody>
                    <a:bodyPr/>
                    <a:lstStyle/>
                    <a:p>
                      <a:pPr algn="ctr" fontAlgn="b"/>
                      <a:r>
                        <a:rPr lang="it-IT" sz="1000" b="0" i="0" u="none" strike="noStrike" dirty="0" smtClean="0">
                          <a:solidFill>
                            <a:srgbClr val="000000"/>
                          </a:solidFill>
                          <a:latin typeface="+mn-lt"/>
                        </a:rPr>
                        <a:t>2.0</a:t>
                      </a:r>
                      <a:endParaRPr lang="it-IT" sz="1000" b="0" i="0" u="none" strike="noStrike" dirty="0">
                        <a:solidFill>
                          <a:srgbClr val="000000"/>
                        </a:solidFill>
                        <a:latin typeface="+mn-lt"/>
                      </a:endParaRPr>
                    </a:p>
                  </a:txBody>
                  <a:tcPr marL="9525" marR="9525" marT="9525" marB="0" anchor="b"/>
                </a:tc>
                <a:tc>
                  <a:txBody>
                    <a:bodyPr/>
                    <a:lstStyle/>
                    <a:p>
                      <a:pPr algn="ctr" fontAlgn="b"/>
                      <a:r>
                        <a:rPr lang="it-IT" sz="1000" b="0" i="0" u="none" strike="noStrike" dirty="0" smtClean="0">
                          <a:solidFill>
                            <a:srgbClr val="000000"/>
                          </a:solidFill>
                          <a:latin typeface="+mn-lt"/>
                        </a:rPr>
                        <a:t>97,0</a:t>
                      </a:r>
                      <a:endParaRPr lang="it-IT" sz="1000" b="0" i="0" u="none" strike="noStrike" dirty="0">
                        <a:solidFill>
                          <a:srgbClr val="000000"/>
                        </a:solidFill>
                        <a:latin typeface="+mn-lt"/>
                      </a:endParaRPr>
                    </a:p>
                  </a:txBody>
                  <a:tcPr marL="9525" marR="9525" marT="9525" marB="0" anchor="b"/>
                </a:tc>
              </a:tr>
              <a:tr h="297386">
                <a:tc vMerge="1">
                  <a:txBody>
                    <a:bodyPr/>
                    <a:lstStyle/>
                    <a:p>
                      <a:endParaRPr lang="it-IT"/>
                    </a:p>
                  </a:txBody>
                  <a:tcPr/>
                </a:tc>
                <a:tc>
                  <a:txBody>
                    <a:bodyPr/>
                    <a:lstStyle/>
                    <a:p>
                      <a:pPr algn="l" fontAlgn="ctr"/>
                      <a:r>
                        <a:rPr lang="it-IT" sz="1000" b="0" i="0" u="none" strike="noStrike" dirty="0">
                          <a:solidFill>
                            <a:srgbClr val="000000"/>
                          </a:solidFill>
                          <a:latin typeface="+mn-lt"/>
                        </a:rPr>
                        <a:t>COMPLICANZE VASCOLARI ISCHEMICHE TARDIVE</a:t>
                      </a:r>
                    </a:p>
                  </a:txBody>
                  <a:tcPr marL="9525" marR="9525" marT="9525" marB="0" anchor="ctr"/>
                </a:tc>
                <a:tc>
                  <a:txBody>
                    <a:bodyPr/>
                    <a:lstStyle/>
                    <a:p>
                      <a:pPr algn="ctr" fontAlgn="b"/>
                      <a:r>
                        <a:rPr lang="it-IT" sz="1000" b="0" i="0" u="none" strike="noStrike">
                          <a:solidFill>
                            <a:srgbClr val="000000"/>
                          </a:solidFill>
                          <a:latin typeface="+mn-lt"/>
                        </a:rPr>
                        <a:t>18</a:t>
                      </a:r>
                    </a:p>
                  </a:txBody>
                  <a:tcPr marL="9525" marR="9525" marT="9525" marB="0" anchor="b"/>
                </a:tc>
                <a:tc>
                  <a:txBody>
                    <a:bodyPr/>
                    <a:lstStyle/>
                    <a:p>
                      <a:pPr algn="ctr" fontAlgn="b"/>
                      <a:r>
                        <a:rPr lang="it-IT" sz="1000" b="0" i="0" u="none" strike="noStrike" dirty="0">
                          <a:solidFill>
                            <a:srgbClr val="000000"/>
                          </a:solidFill>
                          <a:latin typeface="+mn-lt"/>
                        </a:rPr>
                        <a:t>1,4</a:t>
                      </a:r>
                    </a:p>
                  </a:txBody>
                  <a:tcPr marL="9525" marR="9525" marT="9525" marB="0" anchor="b"/>
                </a:tc>
                <a:tc>
                  <a:txBody>
                    <a:bodyPr/>
                    <a:lstStyle/>
                    <a:p>
                      <a:pPr algn="ctr" fontAlgn="b"/>
                      <a:r>
                        <a:rPr lang="it-IT" sz="1000" b="0" i="0" u="none" strike="noStrike">
                          <a:solidFill>
                            <a:srgbClr val="000000"/>
                          </a:solidFill>
                          <a:latin typeface="+mn-lt"/>
                        </a:rPr>
                        <a:t>1,4</a:t>
                      </a:r>
                    </a:p>
                  </a:txBody>
                  <a:tcPr marL="9525" marR="9525" marT="9525" marB="0" anchor="b"/>
                </a:tc>
                <a:tc>
                  <a:txBody>
                    <a:bodyPr/>
                    <a:lstStyle/>
                    <a:p>
                      <a:pPr algn="ctr" fontAlgn="b"/>
                      <a:r>
                        <a:rPr lang="it-IT" sz="1000" b="0" i="0" u="none" strike="noStrike">
                          <a:solidFill>
                            <a:srgbClr val="000000"/>
                          </a:solidFill>
                          <a:latin typeface="+mn-lt"/>
                        </a:rPr>
                        <a:t>98,3</a:t>
                      </a:r>
                    </a:p>
                  </a:txBody>
                  <a:tcPr marL="9525" marR="9525" marT="9525" marB="0" anchor="b"/>
                </a:tc>
              </a:tr>
              <a:tr h="328690">
                <a:tc vMerge="1">
                  <a:txBody>
                    <a:bodyPr/>
                    <a:lstStyle/>
                    <a:p>
                      <a:endParaRPr lang="it-IT"/>
                    </a:p>
                  </a:txBody>
                  <a:tcPr/>
                </a:tc>
                <a:tc>
                  <a:txBody>
                    <a:bodyPr/>
                    <a:lstStyle/>
                    <a:p>
                      <a:pPr algn="l" fontAlgn="ctr"/>
                      <a:r>
                        <a:rPr lang="it-IT" sz="1000" b="0" i="0" u="none" strike="noStrike" dirty="0">
                          <a:solidFill>
                            <a:srgbClr val="000000"/>
                          </a:solidFill>
                          <a:latin typeface="+mn-lt"/>
                        </a:rPr>
                        <a:t>EXITUS</a:t>
                      </a:r>
                    </a:p>
                  </a:txBody>
                  <a:tcPr marL="9525" marR="9525" marT="9525" marB="0" anchor="ctr"/>
                </a:tc>
                <a:tc>
                  <a:txBody>
                    <a:bodyPr/>
                    <a:lstStyle/>
                    <a:p>
                      <a:pPr algn="ctr" fontAlgn="b"/>
                      <a:r>
                        <a:rPr lang="it-IT" sz="1000" b="0" i="0" u="none" strike="noStrike">
                          <a:solidFill>
                            <a:srgbClr val="000000"/>
                          </a:solidFill>
                          <a:latin typeface="+mn-lt"/>
                        </a:rPr>
                        <a:t>9</a:t>
                      </a:r>
                    </a:p>
                  </a:txBody>
                  <a:tcPr marL="9525" marR="9525" marT="9525" marB="0" anchor="b"/>
                </a:tc>
                <a:tc>
                  <a:txBody>
                    <a:bodyPr/>
                    <a:lstStyle/>
                    <a:p>
                      <a:pPr algn="ctr" fontAlgn="b"/>
                      <a:r>
                        <a:rPr lang="it-IT" sz="1000" b="0" i="0" u="none" strike="noStrike" dirty="0">
                          <a:solidFill>
                            <a:srgbClr val="000000"/>
                          </a:solidFill>
                          <a:latin typeface="+mn-lt"/>
                        </a:rPr>
                        <a:t>0,7</a:t>
                      </a:r>
                    </a:p>
                  </a:txBody>
                  <a:tcPr marL="9525" marR="9525" marT="9525" marB="0" anchor="b"/>
                </a:tc>
                <a:tc>
                  <a:txBody>
                    <a:bodyPr/>
                    <a:lstStyle/>
                    <a:p>
                      <a:pPr algn="ctr" fontAlgn="b"/>
                      <a:r>
                        <a:rPr lang="it-IT" sz="1000" b="0" i="0" u="none" strike="noStrike">
                          <a:solidFill>
                            <a:srgbClr val="000000"/>
                          </a:solidFill>
                          <a:latin typeface="+mn-lt"/>
                        </a:rPr>
                        <a:t>0,7</a:t>
                      </a:r>
                    </a:p>
                  </a:txBody>
                  <a:tcPr marL="9525" marR="9525" marT="9525" marB="0" anchor="b"/>
                </a:tc>
                <a:tc>
                  <a:txBody>
                    <a:bodyPr/>
                    <a:lstStyle/>
                    <a:p>
                      <a:pPr algn="ctr" fontAlgn="b"/>
                      <a:r>
                        <a:rPr lang="it-IT" sz="1000" b="0" i="0" u="none" strike="noStrike" dirty="0" smtClean="0">
                          <a:solidFill>
                            <a:srgbClr val="000000"/>
                          </a:solidFill>
                          <a:latin typeface="+mn-lt"/>
                        </a:rPr>
                        <a:t>99,0</a:t>
                      </a:r>
                      <a:endParaRPr lang="it-IT" sz="1000" b="0" i="0" u="none" strike="noStrike" dirty="0">
                        <a:solidFill>
                          <a:srgbClr val="000000"/>
                        </a:solidFill>
                        <a:latin typeface="+mn-lt"/>
                      </a:endParaRPr>
                    </a:p>
                  </a:txBody>
                  <a:tcPr marL="9525" marR="9525" marT="9525" marB="0" anchor="b"/>
                </a:tc>
              </a:tr>
              <a:tr h="297386">
                <a:tc vMerge="1">
                  <a:txBody>
                    <a:bodyPr/>
                    <a:lstStyle/>
                    <a:p>
                      <a:endParaRPr lang="it-IT"/>
                    </a:p>
                  </a:txBody>
                  <a:tcPr/>
                </a:tc>
                <a:tc>
                  <a:txBody>
                    <a:bodyPr/>
                    <a:lstStyle/>
                    <a:p>
                      <a:pPr algn="l" fontAlgn="ctr"/>
                      <a:r>
                        <a:rPr lang="it-IT" sz="1000" b="0" i="0" u="none" strike="noStrike" dirty="0">
                          <a:solidFill>
                            <a:srgbClr val="000000"/>
                          </a:solidFill>
                          <a:latin typeface="+mn-lt"/>
                        </a:rPr>
                        <a:t>COMPLICANZE SISTEMICHE NON VASCOLARI</a:t>
                      </a:r>
                    </a:p>
                  </a:txBody>
                  <a:tcPr marL="9525" marR="9525" marT="9525" marB="0" anchor="ctr"/>
                </a:tc>
                <a:tc>
                  <a:txBody>
                    <a:bodyPr/>
                    <a:lstStyle/>
                    <a:p>
                      <a:pPr algn="ctr" fontAlgn="b"/>
                      <a:r>
                        <a:rPr lang="it-IT" sz="1000" b="0" i="0" u="none" strike="noStrike">
                          <a:solidFill>
                            <a:srgbClr val="000000"/>
                          </a:solidFill>
                          <a:latin typeface="+mn-lt"/>
                        </a:rPr>
                        <a:t>7</a:t>
                      </a:r>
                    </a:p>
                  </a:txBody>
                  <a:tcPr marL="9525" marR="9525" marT="9525" marB="0" anchor="b"/>
                </a:tc>
                <a:tc>
                  <a:txBody>
                    <a:bodyPr/>
                    <a:lstStyle/>
                    <a:p>
                      <a:pPr algn="ctr" fontAlgn="b"/>
                      <a:r>
                        <a:rPr lang="it-IT" sz="1000" b="0" i="0" u="none" strike="noStrike" dirty="0">
                          <a:solidFill>
                            <a:srgbClr val="000000"/>
                          </a:solidFill>
                          <a:latin typeface="+mn-lt"/>
                        </a:rPr>
                        <a:t>0,5</a:t>
                      </a:r>
                    </a:p>
                  </a:txBody>
                  <a:tcPr marL="9525" marR="9525" marT="9525" marB="0" anchor="b"/>
                </a:tc>
                <a:tc>
                  <a:txBody>
                    <a:bodyPr/>
                    <a:lstStyle/>
                    <a:p>
                      <a:pPr algn="ctr" fontAlgn="b"/>
                      <a:r>
                        <a:rPr lang="it-IT" sz="1000" b="0" i="0" u="none" strike="noStrike">
                          <a:solidFill>
                            <a:srgbClr val="000000"/>
                          </a:solidFill>
                          <a:latin typeface="+mn-lt"/>
                        </a:rPr>
                        <a:t>0,5</a:t>
                      </a:r>
                    </a:p>
                  </a:txBody>
                  <a:tcPr marL="9525" marR="9525" marT="9525" marB="0" anchor="b"/>
                </a:tc>
                <a:tc>
                  <a:txBody>
                    <a:bodyPr/>
                    <a:lstStyle/>
                    <a:p>
                      <a:pPr algn="ctr" fontAlgn="b"/>
                      <a:r>
                        <a:rPr lang="it-IT" sz="1000" b="0" i="0" u="none" strike="noStrike">
                          <a:solidFill>
                            <a:srgbClr val="000000"/>
                          </a:solidFill>
                          <a:latin typeface="+mn-lt"/>
                        </a:rPr>
                        <a:t>99,5</a:t>
                      </a:r>
                    </a:p>
                  </a:txBody>
                  <a:tcPr marL="9525" marR="9525" marT="9525" marB="0" anchor="b"/>
                </a:tc>
              </a:tr>
              <a:tr h="313038">
                <a:tc vMerge="1">
                  <a:txBody>
                    <a:bodyPr/>
                    <a:lstStyle/>
                    <a:p>
                      <a:endParaRPr lang="it-IT"/>
                    </a:p>
                  </a:txBody>
                  <a:tcPr/>
                </a:tc>
                <a:tc>
                  <a:txBody>
                    <a:bodyPr/>
                    <a:lstStyle/>
                    <a:p>
                      <a:pPr algn="l" fontAlgn="ctr"/>
                      <a:r>
                        <a:rPr lang="it-IT" sz="1000" b="0" i="0" u="none" strike="noStrike" dirty="0">
                          <a:solidFill>
                            <a:srgbClr val="000000"/>
                          </a:solidFill>
                          <a:latin typeface="+mn-lt"/>
                        </a:rPr>
                        <a:t>COMPLICANZE LOCALI NON VASCOLARI</a:t>
                      </a:r>
                    </a:p>
                  </a:txBody>
                  <a:tcPr marL="9525" marR="9525" marT="9525" marB="0" anchor="ctr"/>
                </a:tc>
                <a:tc>
                  <a:txBody>
                    <a:bodyPr/>
                    <a:lstStyle/>
                    <a:p>
                      <a:pPr algn="ctr" fontAlgn="b"/>
                      <a:r>
                        <a:rPr lang="it-IT" sz="1000" b="0" i="0" u="none" strike="noStrike" dirty="0">
                          <a:solidFill>
                            <a:srgbClr val="000000"/>
                          </a:solidFill>
                          <a:latin typeface="+mn-lt"/>
                        </a:rPr>
                        <a:t>6</a:t>
                      </a:r>
                    </a:p>
                  </a:txBody>
                  <a:tcPr marL="9525" marR="9525" marT="9525" marB="0" anchor="b"/>
                </a:tc>
                <a:tc>
                  <a:txBody>
                    <a:bodyPr/>
                    <a:lstStyle/>
                    <a:p>
                      <a:pPr algn="ctr" fontAlgn="b"/>
                      <a:r>
                        <a:rPr lang="it-IT" sz="1000" b="0" i="0" u="none" strike="noStrike" dirty="0">
                          <a:solidFill>
                            <a:srgbClr val="000000"/>
                          </a:solidFill>
                          <a:latin typeface="+mn-lt"/>
                        </a:rPr>
                        <a:t>0,5</a:t>
                      </a:r>
                    </a:p>
                  </a:txBody>
                  <a:tcPr marL="9525" marR="9525" marT="9525" marB="0" anchor="b"/>
                </a:tc>
                <a:tc>
                  <a:txBody>
                    <a:bodyPr/>
                    <a:lstStyle/>
                    <a:p>
                      <a:pPr algn="ctr" fontAlgn="b"/>
                      <a:r>
                        <a:rPr lang="it-IT" sz="1000" b="0" i="0" u="none" strike="noStrike" dirty="0">
                          <a:solidFill>
                            <a:srgbClr val="000000"/>
                          </a:solidFill>
                          <a:latin typeface="+mn-lt"/>
                        </a:rPr>
                        <a:t>0,5</a:t>
                      </a:r>
                    </a:p>
                  </a:txBody>
                  <a:tcPr marL="9525" marR="9525" marT="9525" marB="0" anchor="b"/>
                </a:tc>
                <a:tc>
                  <a:txBody>
                    <a:bodyPr/>
                    <a:lstStyle/>
                    <a:p>
                      <a:pPr algn="ctr" fontAlgn="b"/>
                      <a:r>
                        <a:rPr lang="it-IT" sz="1000" b="0" i="0" u="none" strike="noStrike" dirty="0">
                          <a:solidFill>
                            <a:srgbClr val="000000"/>
                          </a:solidFill>
                          <a:latin typeface="+mn-lt"/>
                        </a:rPr>
                        <a:t>100</a:t>
                      </a:r>
                    </a:p>
                  </a:txBody>
                  <a:tcPr marL="9525" marR="9525" marT="9525" marB="0" anchor="b"/>
                </a:tc>
              </a:tr>
              <a:tr h="234778">
                <a:tc gridSpan="2">
                  <a:txBody>
                    <a:bodyPr/>
                    <a:lstStyle/>
                    <a:p>
                      <a:pPr>
                        <a:spcAft>
                          <a:spcPts val="0"/>
                        </a:spcAft>
                      </a:pPr>
                      <a:r>
                        <a:rPr lang="it-IT" sz="1000" b="1" dirty="0" smtClean="0"/>
                        <a:t>Totale</a:t>
                      </a:r>
                      <a:endParaRPr lang="it-IT" sz="1000" b="1"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b="1" dirty="0" smtClean="0"/>
                        <a:t>1.315</a:t>
                      </a:r>
                      <a:endParaRPr lang="it-IT" sz="1000" b="1" dirty="0">
                        <a:latin typeface="Times New Roman"/>
                        <a:ea typeface="Times New Roman"/>
                        <a:cs typeface="Times New Roman"/>
                      </a:endParaRPr>
                    </a:p>
                  </a:txBody>
                  <a:tcPr marL="59055" marR="59055" marT="0" marB="0" anchor="ctr"/>
                </a:tc>
                <a:tc>
                  <a:txBody>
                    <a:bodyPr/>
                    <a:lstStyle/>
                    <a:p>
                      <a:pPr algn="ctr">
                        <a:spcAft>
                          <a:spcPts val="0"/>
                        </a:spcAft>
                      </a:pPr>
                      <a:r>
                        <a:rPr lang="it-IT" sz="1000" b="1" dirty="0" smtClean="0"/>
                        <a:t>99,9</a:t>
                      </a:r>
                      <a:endParaRPr lang="it-IT" sz="1000" b="1" dirty="0">
                        <a:latin typeface="Times New Roman"/>
                        <a:ea typeface="Times New Roman"/>
                        <a:cs typeface="Times New Roman"/>
                      </a:endParaRPr>
                    </a:p>
                  </a:txBody>
                  <a:tcPr marL="59055" marR="59055" marT="0" marB="0" anchor="ctr"/>
                </a:tc>
                <a:tc>
                  <a:txBody>
                    <a:bodyPr/>
                    <a:lstStyle/>
                    <a:p>
                      <a:pPr algn="ctr">
                        <a:spcAft>
                          <a:spcPts val="0"/>
                        </a:spcAft>
                      </a:pPr>
                      <a:r>
                        <a:rPr lang="it-IT" sz="1000" b="1" dirty="0" smtClean="0">
                          <a:latin typeface="+mn-lt"/>
                          <a:ea typeface="Times New Roman"/>
                          <a:cs typeface="Times New Roman"/>
                        </a:rPr>
                        <a:t>100</a:t>
                      </a:r>
                      <a:endParaRPr lang="it-IT" sz="1000" b="1" dirty="0">
                        <a:latin typeface="+mn-lt"/>
                        <a:ea typeface="Times New Roman"/>
                        <a:cs typeface="Times New Roman"/>
                      </a:endParaRPr>
                    </a:p>
                  </a:txBody>
                  <a:tcPr marL="59055" marR="59055" marT="0" marB="0" anchor="ctr"/>
                </a:tc>
                <a:tc>
                  <a:txBody>
                    <a:bodyPr/>
                    <a:lstStyle/>
                    <a:p>
                      <a:pPr algn="ctr">
                        <a:spcAft>
                          <a:spcPts val="0"/>
                        </a:spcAft>
                      </a:pPr>
                      <a:endParaRPr lang="it-IT" sz="1000" dirty="0">
                        <a:latin typeface="Times New Roman"/>
                        <a:ea typeface="Times New Roman"/>
                        <a:cs typeface="Times New Roman"/>
                      </a:endParaRPr>
                    </a:p>
                  </a:txBody>
                  <a:tcPr marL="59055" marR="59055" marT="0" marB="0" anchor="ctr"/>
                </a:tc>
              </a:tr>
              <a:tr h="234778">
                <a:tc>
                  <a:txBody>
                    <a:bodyPr/>
                    <a:lstStyle/>
                    <a:p>
                      <a:pPr>
                        <a:spcAft>
                          <a:spcPts val="0"/>
                        </a:spcAft>
                      </a:pPr>
                      <a:r>
                        <a:rPr lang="it-IT" sz="1000" dirty="0" smtClean="0"/>
                        <a:t>Mancanti</a:t>
                      </a:r>
                      <a:endParaRPr lang="it-IT" sz="1000" dirty="0">
                        <a:latin typeface="Times New Roman"/>
                        <a:ea typeface="Times New Roman"/>
                        <a:cs typeface="Times New Roman"/>
                      </a:endParaRPr>
                    </a:p>
                  </a:txBody>
                  <a:tcPr marL="59055" marR="59055" marT="0" marB="0" anchor="ctr"/>
                </a:tc>
                <a:tc>
                  <a:txBody>
                    <a:bodyPr/>
                    <a:lstStyle/>
                    <a:p>
                      <a:pPr>
                        <a:spcAft>
                          <a:spcPts val="0"/>
                        </a:spcAft>
                      </a:pPr>
                      <a:r>
                        <a:rPr lang="it-IT" sz="1000" dirty="0" smtClean="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smtClean="0"/>
                        <a:t>0,1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r h="234778">
                <a:tc gridSpan="2">
                  <a:txBody>
                    <a:bodyPr/>
                    <a:lstStyle/>
                    <a:p>
                      <a:pPr>
                        <a:spcAft>
                          <a:spcPts val="0"/>
                        </a:spcAft>
                      </a:pPr>
                      <a:r>
                        <a:rPr lang="it-IT" sz="1000" dirty="0" smtClean="0"/>
                        <a:t>Totale</a:t>
                      </a:r>
                      <a:endParaRPr lang="it-IT" sz="10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dirty="0" smtClean="0"/>
                        <a:t>1.316</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bl>
          </a:graphicData>
        </a:graphic>
      </p:graphicFrame>
      <p:graphicFrame>
        <p:nvGraphicFramePr>
          <p:cNvPr id="6" name="Chart 5"/>
          <p:cNvGraphicFramePr/>
          <p:nvPr/>
        </p:nvGraphicFramePr>
        <p:xfrm>
          <a:off x="838200" y="3886200"/>
          <a:ext cx="8077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8923"/>
            <a:ext cx="8077200" cy="369277"/>
          </a:xfrm>
        </p:spPr>
        <p:txBody>
          <a:bodyPr/>
          <a:lstStyle/>
          <a:p>
            <a:r>
              <a:rPr lang="it-IT" dirty="0" smtClean="0"/>
              <a:t>Esiti AOAI - Tradizionale</a:t>
            </a:r>
            <a:endParaRPr lang="it-IT" dirty="0"/>
          </a:p>
        </p:txBody>
      </p:sp>
      <p:graphicFrame>
        <p:nvGraphicFramePr>
          <p:cNvPr id="10" name="Chart 9"/>
          <p:cNvGraphicFramePr/>
          <p:nvPr/>
        </p:nvGraphicFramePr>
        <p:xfrm>
          <a:off x="838200" y="3581400"/>
          <a:ext cx="80772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nvGraphicFramePr>
        <p:xfrm>
          <a:off x="838200" y="838200"/>
          <a:ext cx="8077200" cy="2568388"/>
        </p:xfrm>
        <a:graphic>
          <a:graphicData uri="http://schemas.openxmlformats.org/drawingml/2006/table">
            <a:tbl>
              <a:tblPr firstRow="1" lastRow="1" bandRow="1">
                <a:tableStyleId>{284E427A-3D55-4303-BF80-6455036E1DE7}</a:tableStyleId>
              </a:tblPr>
              <a:tblGrid>
                <a:gridCol w="685800"/>
                <a:gridCol w="5029200"/>
                <a:gridCol w="609600"/>
                <a:gridCol w="533400"/>
                <a:gridCol w="533400"/>
                <a:gridCol w="685800"/>
              </a:tblGrid>
              <a:tr h="357692">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323626">
                <a:tc rowSpan="6">
                  <a:txBody>
                    <a:bodyPr/>
                    <a:lstStyle/>
                    <a:p>
                      <a:pPr>
                        <a:spcAft>
                          <a:spcPts val="0"/>
                        </a:spcAft>
                      </a:pPr>
                      <a:r>
                        <a:rPr lang="it-IT" sz="1000" dirty="0" smtClean="0"/>
                        <a:t>Validi</a:t>
                      </a:r>
                      <a:endParaRPr lang="it-IT" sz="1000" dirty="0">
                        <a:latin typeface="Times New Roman"/>
                        <a:ea typeface="Times New Roman"/>
                        <a:cs typeface="Times New Roman"/>
                      </a:endParaRPr>
                    </a:p>
                  </a:txBody>
                  <a:tcPr marL="59055" marR="59055" marT="0" marB="0" anchor="ctr"/>
                </a:tc>
                <a:tc>
                  <a:txBody>
                    <a:bodyPr/>
                    <a:lstStyle/>
                    <a:p>
                      <a:pPr algn="l" fontAlgn="ctr"/>
                      <a:r>
                        <a:rPr lang="it-IT" sz="1000" b="0" i="0" u="none" strike="noStrike">
                          <a:solidFill>
                            <a:srgbClr val="000000"/>
                          </a:solidFill>
                          <a:latin typeface="+mn-lt"/>
                        </a:rPr>
                        <a:t>OK</a:t>
                      </a:r>
                    </a:p>
                  </a:txBody>
                  <a:tcPr marL="9525" marR="9525" marT="9525" marB="0" anchor="ctr"/>
                </a:tc>
                <a:tc>
                  <a:txBody>
                    <a:bodyPr/>
                    <a:lstStyle/>
                    <a:p>
                      <a:pPr algn="ctr" fontAlgn="b"/>
                      <a:r>
                        <a:rPr lang="it-IT" sz="1000" b="0" i="0" u="none" strike="noStrike" dirty="0">
                          <a:solidFill>
                            <a:srgbClr val="000000"/>
                          </a:solidFill>
                          <a:latin typeface="+mn-lt"/>
                        </a:rPr>
                        <a:t>1229</a:t>
                      </a:r>
                    </a:p>
                  </a:txBody>
                  <a:tcPr marL="9525" marR="9525" marT="9525" marB="0" anchor="b"/>
                </a:tc>
                <a:tc>
                  <a:txBody>
                    <a:bodyPr/>
                    <a:lstStyle/>
                    <a:p>
                      <a:pPr algn="ctr" fontAlgn="b"/>
                      <a:r>
                        <a:rPr lang="it-IT" sz="1000" b="0" i="0" u="none" strike="noStrike">
                          <a:solidFill>
                            <a:srgbClr val="000000"/>
                          </a:solidFill>
                          <a:latin typeface="+mn-lt"/>
                        </a:rPr>
                        <a:t>88,4</a:t>
                      </a:r>
                    </a:p>
                  </a:txBody>
                  <a:tcPr marL="9525" marR="9525" marT="9525" marB="0" anchor="b"/>
                </a:tc>
                <a:tc>
                  <a:txBody>
                    <a:bodyPr/>
                    <a:lstStyle/>
                    <a:p>
                      <a:pPr algn="ctr" fontAlgn="b"/>
                      <a:r>
                        <a:rPr lang="it-IT" sz="1000" b="0" i="0" u="none" strike="noStrike" dirty="0" smtClean="0">
                          <a:solidFill>
                            <a:srgbClr val="000000"/>
                          </a:solidFill>
                          <a:latin typeface="+mn-lt"/>
                        </a:rPr>
                        <a:t>89,0</a:t>
                      </a:r>
                      <a:endParaRPr lang="it-IT" sz="1000" b="0" i="0" u="none" strike="noStrike" dirty="0">
                        <a:solidFill>
                          <a:srgbClr val="000000"/>
                        </a:solidFill>
                        <a:latin typeface="+mn-lt"/>
                      </a:endParaRPr>
                    </a:p>
                  </a:txBody>
                  <a:tcPr marL="9525" marR="9525" marT="9525" marB="0" anchor="b"/>
                </a:tc>
                <a:tc>
                  <a:txBody>
                    <a:bodyPr/>
                    <a:lstStyle/>
                    <a:p>
                      <a:pPr algn="ctr" fontAlgn="b"/>
                      <a:r>
                        <a:rPr lang="it-IT" sz="1000" b="0" i="0" u="none" strike="noStrike" dirty="0" smtClean="0">
                          <a:solidFill>
                            <a:srgbClr val="000000"/>
                          </a:solidFill>
                          <a:latin typeface="+mn-lt"/>
                        </a:rPr>
                        <a:t>89,0</a:t>
                      </a:r>
                      <a:endParaRPr lang="it-IT" sz="1000" b="0" i="0" u="none" strike="noStrike" dirty="0">
                        <a:solidFill>
                          <a:srgbClr val="000000"/>
                        </a:solidFill>
                        <a:latin typeface="+mn-lt"/>
                      </a:endParaRPr>
                    </a:p>
                  </a:txBody>
                  <a:tcPr marL="9525" marR="9525" marT="9525" marB="0" anchor="b"/>
                </a:tc>
              </a:tr>
              <a:tr h="233082">
                <a:tc vMerge="1">
                  <a:txBody>
                    <a:bodyPr/>
                    <a:lstStyle/>
                    <a:p>
                      <a:endParaRPr lang="it-IT"/>
                    </a:p>
                  </a:txBody>
                  <a:tcPr/>
                </a:tc>
                <a:tc>
                  <a:txBody>
                    <a:bodyPr/>
                    <a:lstStyle/>
                    <a:p>
                      <a:pPr algn="l" fontAlgn="ctr"/>
                      <a:r>
                        <a:rPr lang="it-IT" sz="1000" b="0" i="0" u="none" strike="noStrike">
                          <a:solidFill>
                            <a:srgbClr val="000000"/>
                          </a:solidFill>
                          <a:latin typeface="+mn-lt"/>
                        </a:rPr>
                        <a:t>COMPLICANZE LOCALI NON VASCOLARI</a:t>
                      </a:r>
                    </a:p>
                  </a:txBody>
                  <a:tcPr marL="9525" marR="9525" marT="9525" marB="0" anchor="ctr"/>
                </a:tc>
                <a:tc>
                  <a:txBody>
                    <a:bodyPr/>
                    <a:lstStyle/>
                    <a:p>
                      <a:pPr algn="ctr" fontAlgn="b"/>
                      <a:r>
                        <a:rPr lang="it-IT" sz="1000" b="0" i="0" u="none" strike="noStrike" dirty="0">
                          <a:solidFill>
                            <a:srgbClr val="000000"/>
                          </a:solidFill>
                          <a:latin typeface="+mn-lt"/>
                        </a:rPr>
                        <a:t>43</a:t>
                      </a:r>
                    </a:p>
                  </a:txBody>
                  <a:tcPr marL="9525" marR="9525" marT="9525" marB="0" anchor="b"/>
                </a:tc>
                <a:tc>
                  <a:txBody>
                    <a:bodyPr/>
                    <a:lstStyle/>
                    <a:p>
                      <a:pPr algn="ctr" fontAlgn="b"/>
                      <a:r>
                        <a:rPr lang="it-IT" sz="1000" b="0" i="0" u="none" strike="noStrike" dirty="0">
                          <a:solidFill>
                            <a:srgbClr val="000000"/>
                          </a:solidFill>
                          <a:latin typeface="+mn-lt"/>
                        </a:rPr>
                        <a:t>3,1</a:t>
                      </a:r>
                    </a:p>
                  </a:txBody>
                  <a:tcPr marL="9525" marR="9525" marT="9525" marB="0" anchor="b"/>
                </a:tc>
                <a:tc>
                  <a:txBody>
                    <a:bodyPr/>
                    <a:lstStyle/>
                    <a:p>
                      <a:pPr algn="ctr" fontAlgn="b"/>
                      <a:r>
                        <a:rPr lang="it-IT" sz="1000" b="0" i="0" u="none" strike="noStrike">
                          <a:solidFill>
                            <a:srgbClr val="000000"/>
                          </a:solidFill>
                          <a:latin typeface="+mn-lt"/>
                        </a:rPr>
                        <a:t>3,1</a:t>
                      </a:r>
                    </a:p>
                  </a:txBody>
                  <a:tcPr marL="9525" marR="9525" marT="9525" marB="0" anchor="b"/>
                </a:tc>
                <a:tc>
                  <a:txBody>
                    <a:bodyPr/>
                    <a:lstStyle/>
                    <a:p>
                      <a:pPr algn="ctr" fontAlgn="b"/>
                      <a:r>
                        <a:rPr lang="it-IT" sz="1000" b="0" i="0" u="none" strike="noStrike">
                          <a:solidFill>
                            <a:srgbClr val="000000"/>
                          </a:solidFill>
                          <a:latin typeface="+mn-lt"/>
                        </a:rPr>
                        <a:t>92,1</a:t>
                      </a:r>
                    </a:p>
                  </a:txBody>
                  <a:tcPr marL="9525" marR="9525" marT="9525" marB="0" anchor="b"/>
                </a:tc>
              </a:tr>
              <a:tr h="228600">
                <a:tc vMerge="1">
                  <a:txBody>
                    <a:bodyPr/>
                    <a:lstStyle/>
                    <a:p>
                      <a:endParaRPr lang="it-IT"/>
                    </a:p>
                  </a:txBody>
                  <a:tcPr/>
                </a:tc>
                <a:tc>
                  <a:txBody>
                    <a:bodyPr/>
                    <a:lstStyle/>
                    <a:p>
                      <a:pPr algn="l" fontAlgn="ctr"/>
                      <a:r>
                        <a:rPr lang="it-IT" sz="1000" b="0" i="0" u="none" strike="noStrike">
                          <a:solidFill>
                            <a:srgbClr val="000000"/>
                          </a:solidFill>
                          <a:latin typeface="+mn-lt"/>
                        </a:rPr>
                        <a:t>COMPLICANZE LOCALI VASCOLARI</a:t>
                      </a:r>
                    </a:p>
                  </a:txBody>
                  <a:tcPr marL="9525" marR="9525" marT="9525" marB="0" anchor="ctr"/>
                </a:tc>
                <a:tc>
                  <a:txBody>
                    <a:bodyPr/>
                    <a:lstStyle/>
                    <a:p>
                      <a:pPr algn="ctr" fontAlgn="b"/>
                      <a:r>
                        <a:rPr lang="it-IT" sz="1000" b="0" i="0" u="none" strike="noStrike">
                          <a:solidFill>
                            <a:srgbClr val="000000"/>
                          </a:solidFill>
                          <a:latin typeface="+mn-lt"/>
                        </a:rPr>
                        <a:t>33</a:t>
                      </a:r>
                    </a:p>
                  </a:txBody>
                  <a:tcPr marL="9525" marR="9525" marT="9525" marB="0" anchor="b"/>
                </a:tc>
                <a:tc>
                  <a:txBody>
                    <a:bodyPr/>
                    <a:lstStyle/>
                    <a:p>
                      <a:pPr algn="ctr" fontAlgn="b"/>
                      <a:r>
                        <a:rPr lang="it-IT" sz="1000" b="0" i="0" u="none" strike="noStrike" dirty="0">
                          <a:solidFill>
                            <a:srgbClr val="000000"/>
                          </a:solidFill>
                          <a:latin typeface="+mn-lt"/>
                        </a:rPr>
                        <a:t>2,4</a:t>
                      </a:r>
                    </a:p>
                  </a:txBody>
                  <a:tcPr marL="9525" marR="9525" marT="9525" marB="0" anchor="b"/>
                </a:tc>
                <a:tc>
                  <a:txBody>
                    <a:bodyPr/>
                    <a:lstStyle/>
                    <a:p>
                      <a:pPr algn="ctr" fontAlgn="b"/>
                      <a:r>
                        <a:rPr lang="it-IT" sz="1000" b="0" i="0" u="none" strike="noStrike">
                          <a:solidFill>
                            <a:srgbClr val="000000"/>
                          </a:solidFill>
                          <a:latin typeface="+mn-lt"/>
                        </a:rPr>
                        <a:t>2,4</a:t>
                      </a:r>
                    </a:p>
                  </a:txBody>
                  <a:tcPr marL="9525" marR="9525" marT="9525" marB="0" anchor="b"/>
                </a:tc>
                <a:tc>
                  <a:txBody>
                    <a:bodyPr/>
                    <a:lstStyle/>
                    <a:p>
                      <a:pPr algn="ctr" fontAlgn="b"/>
                      <a:r>
                        <a:rPr lang="it-IT" sz="1000" b="0" i="0" u="none" strike="noStrike">
                          <a:solidFill>
                            <a:srgbClr val="000000"/>
                          </a:solidFill>
                          <a:latin typeface="+mn-lt"/>
                        </a:rPr>
                        <a:t>94,5</a:t>
                      </a:r>
                    </a:p>
                  </a:txBody>
                  <a:tcPr marL="9525" marR="9525" marT="9525" marB="0" anchor="b"/>
                </a:tc>
              </a:tr>
              <a:tr h="237564">
                <a:tc vMerge="1">
                  <a:txBody>
                    <a:bodyPr/>
                    <a:lstStyle/>
                    <a:p>
                      <a:endParaRPr lang="it-IT"/>
                    </a:p>
                  </a:txBody>
                  <a:tcPr/>
                </a:tc>
                <a:tc>
                  <a:txBody>
                    <a:bodyPr/>
                    <a:lstStyle/>
                    <a:p>
                      <a:pPr algn="l" fontAlgn="ctr"/>
                      <a:r>
                        <a:rPr lang="it-IT" sz="1000" b="0" i="0" u="none" strike="noStrike">
                          <a:solidFill>
                            <a:srgbClr val="000000"/>
                          </a:solidFill>
                          <a:latin typeface="+mn-lt"/>
                        </a:rPr>
                        <a:t>COMPLICANZE VASCOLARI ISCHEMICHE TARDIVE</a:t>
                      </a:r>
                    </a:p>
                  </a:txBody>
                  <a:tcPr marL="9525" marR="9525" marT="9525" marB="0" anchor="ctr"/>
                </a:tc>
                <a:tc>
                  <a:txBody>
                    <a:bodyPr/>
                    <a:lstStyle/>
                    <a:p>
                      <a:pPr algn="ctr" fontAlgn="b"/>
                      <a:r>
                        <a:rPr lang="it-IT" sz="1000" b="0" i="0" u="none" strike="noStrike">
                          <a:solidFill>
                            <a:srgbClr val="000000"/>
                          </a:solidFill>
                          <a:latin typeface="+mn-lt"/>
                        </a:rPr>
                        <a:t>30</a:t>
                      </a:r>
                    </a:p>
                  </a:txBody>
                  <a:tcPr marL="9525" marR="9525" marT="9525" marB="0" anchor="b"/>
                </a:tc>
                <a:tc>
                  <a:txBody>
                    <a:bodyPr/>
                    <a:lstStyle/>
                    <a:p>
                      <a:pPr algn="ctr" fontAlgn="b"/>
                      <a:r>
                        <a:rPr lang="it-IT" sz="1000" b="0" i="0" u="none" strike="noStrike" dirty="0">
                          <a:solidFill>
                            <a:srgbClr val="000000"/>
                          </a:solidFill>
                          <a:latin typeface="+mn-lt"/>
                        </a:rPr>
                        <a:t>2,2</a:t>
                      </a:r>
                    </a:p>
                  </a:txBody>
                  <a:tcPr marL="9525" marR="9525" marT="9525" marB="0" anchor="b"/>
                </a:tc>
                <a:tc>
                  <a:txBody>
                    <a:bodyPr/>
                    <a:lstStyle/>
                    <a:p>
                      <a:pPr algn="ctr" fontAlgn="b"/>
                      <a:r>
                        <a:rPr lang="it-IT" sz="1000" b="0" i="0" u="none" strike="noStrike">
                          <a:solidFill>
                            <a:srgbClr val="000000"/>
                          </a:solidFill>
                          <a:latin typeface="+mn-lt"/>
                        </a:rPr>
                        <a:t>2,2</a:t>
                      </a:r>
                    </a:p>
                  </a:txBody>
                  <a:tcPr marL="9525" marR="9525" marT="9525" marB="0" anchor="b"/>
                </a:tc>
                <a:tc>
                  <a:txBody>
                    <a:bodyPr/>
                    <a:lstStyle/>
                    <a:p>
                      <a:pPr algn="ctr" fontAlgn="b"/>
                      <a:r>
                        <a:rPr lang="it-IT" sz="1000" b="0" i="0" u="none" strike="noStrike">
                          <a:solidFill>
                            <a:srgbClr val="000000"/>
                          </a:solidFill>
                          <a:latin typeface="+mn-lt"/>
                        </a:rPr>
                        <a:t>96,7</a:t>
                      </a:r>
                    </a:p>
                  </a:txBody>
                  <a:tcPr marL="9525" marR="9525" marT="9525" marB="0" anchor="b"/>
                </a:tc>
              </a:tr>
              <a:tr h="219636">
                <a:tc vMerge="1">
                  <a:txBody>
                    <a:bodyPr/>
                    <a:lstStyle/>
                    <a:p>
                      <a:endParaRPr lang="it-IT"/>
                    </a:p>
                  </a:txBody>
                  <a:tcPr/>
                </a:tc>
                <a:tc>
                  <a:txBody>
                    <a:bodyPr/>
                    <a:lstStyle/>
                    <a:p>
                      <a:pPr algn="l" fontAlgn="ctr"/>
                      <a:r>
                        <a:rPr lang="it-IT" sz="1000" b="0" i="0" u="none" strike="noStrike">
                          <a:solidFill>
                            <a:srgbClr val="000000"/>
                          </a:solidFill>
                          <a:latin typeface="+mn-lt"/>
                        </a:rPr>
                        <a:t>COMPLICANZE SISTEMICHE NON VASCOLARI</a:t>
                      </a:r>
                    </a:p>
                  </a:txBody>
                  <a:tcPr marL="9525" marR="9525" marT="9525" marB="0" anchor="ctr"/>
                </a:tc>
                <a:tc>
                  <a:txBody>
                    <a:bodyPr/>
                    <a:lstStyle/>
                    <a:p>
                      <a:pPr algn="ctr" fontAlgn="b"/>
                      <a:r>
                        <a:rPr lang="it-IT" sz="1000" b="0" i="0" u="none" strike="noStrike">
                          <a:solidFill>
                            <a:srgbClr val="000000"/>
                          </a:solidFill>
                          <a:latin typeface="+mn-lt"/>
                        </a:rPr>
                        <a:t>24</a:t>
                      </a:r>
                    </a:p>
                  </a:txBody>
                  <a:tcPr marL="9525" marR="9525" marT="9525" marB="0" anchor="b"/>
                </a:tc>
                <a:tc>
                  <a:txBody>
                    <a:bodyPr/>
                    <a:lstStyle/>
                    <a:p>
                      <a:pPr algn="ctr" fontAlgn="b"/>
                      <a:r>
                        <a:rPr lang="it-IT" sz="1000" b="0" i="0" u="none" strike="noStrike" dirty="0">
                          <a:solidFill>
                            <a:srgbClr val="000000"/>
                          </a:solidFill>
                          <a:latin typeface="+mn-lt"/>
                        </a:rPr>
                        <a:t>1,7</a:t>
                      </a:r>
                    </a:p>
                  </a:txBody>
                  <a:tcPr marL="9525" marR="9525" marT="9525" marB="0" anchor="b"/>
                </a:tc>
                <a:tc>
                  <a:txBody>
                    <a:bodyPr/>
                    <a:lstStyle/>
                    <a:p>
                      <a:pPr algn="ctr" fontAlgn="b"/>
                      <a:r>
                        <a:rPr lang="it-IT" sz="1000" b="0" i="0" u="none" strike="noStrike">
                          <a:solidFill>
                            <a:srgbClr val="000000"/>
                          </a:solidFill>
                          <a:latin typeface="+mn-lt"/>
                        </a:rPr>
                        <a:t>1,7</a:t>
                      </a:r>
                    </a:p>
                  </a:txBody>
                  <a:tcPr marL="9525" marR="9525" marT="9525" marB="0" anchor="b"/>
                </a:tc>
                <a:tc>
                  <a:txBody>
                    <a:bodyPr/>
                    <a:lstStyle/>
                    <a:p>
                      <a:pPr algn="ctr" fontAlgn="b"/>
                      <a:r>
                        <a:rPr lang="it-IT" sz="1000" b="0" i="0" u="none" strike="noStrike">
                          <a:solidFill>
                            <a:srgbClr val="000000"/>
                          </a:solidFill>
                          <a:latin typeface="+mn-lt"/>
                        </a:rPr>
                        <a:t>98,4</a:t>
                      </a:r>
                    </a:p>
                  </a:txBody>
                  <a:tcPr marL="9525" marR="9525" marT="9525" marB="0" anchor="b"/>
                </a:tc>
              </a:tr>
              <a:tr h="228600">
                <a:tc vMerge="1">
                  <a:txBody>
                    <a:bodyPr/>
                    <a:lstStyle/>
                    <a:p>
                      <a:endParaRPr lang="it-IT"/>
                    </a:p>
                  </a:txBody>
                  <a:tcPr/>
                </a:tc>
                <a:tc>
                  <a:txBody>
                    <a:bodyPr/>
                    <a:lstStyle/>
                    <a:p>
                      <a:pPr algn="l" fontAlgn="ctr"/>
                      <a:r>
                        <a:rPr lang="it-IT" sz="1000" b="0" i="0" u="none" strike="noStrike" dirty="0">
                          <a:solidFill>
                            <a:srgbClr val="000000"/>
                          </a:solidFill>
                          <a:latin typeface="+mn-lt"/>
                        </a:rPr>
                        <a:t>EXITUS</a:t>
                      </a:r>
                    </a:p>
                  </a:txBody>
                  <a:tcPr marL="9525" marR="9525" marT="9525" marB="0" anchor="ctr"/>
                </a:tc>
                <a:tc>
                  <a:txBody>
                    <a:bodyPr/>
                    <a:lstStyle/>
                    <a:p>
                      <a:pPr algn="ctr" fontAlgn="b"/>
                      <a:r>
                        <a:rPr lang="it-IT" sz="1000" b="0" i="0" u="none" strike="noStrike">
                          <a:solidFill>
                            <a:srgbClr val="000000"/>
                          </a:solidFill>
                          <a:latin typeface="+mn-lt"/>
                        </a:rPr>
                        <a:t>22</a:t>
                      </a:r>
                    </a:p>
                  </a:txBody>
                  <a:tcPr marL="9525" marR="9525" marT="9525" marB="0" anchor="b"/>
                </a:tc>
                <a:tc>
                  <a:txBody>
                    <a:bodyPr/>
                    <a:lstStyle/>
                    <a:p>
                      <a:pPr algn="ctr" fontAlgn="b"/>
                      <a:r>
                        <a:rPr lang="it-IT" sz="1000" b="0" i="0" u="none" strike="noStrike" dirty="0">
                          <a:solidFill>
                            <a:srgbClr val="000000"/>
                          </a:solidFill>
                          <a:latin typeface="+mn-lt"/>
                        </a:rPr>
                        <a:t>1,6</a:t>
                      </a:r>
                    </a:p>
                  </a:txBody>
                  <a:tcPr marL="9525" marR="9525" marT="9525" marB="0" anchor="b"/>
                </a:tc>
                <a:tc>
                  <a:txBody>
                    <a:bodyPr/>
                    <a:lstStyle/>
                    <a:p>
                      <a:pPr algn="ctr" fontAlgn="b"/>
                      <a:r>
                        <a:rPr lang="it-IT" sz="1000" b="0" i="0" u="none" strike="noStrike">
                          <a:solidFill>
                            <a:srgbClr val="000000"/>
                          </a:solidFill>
                          <a:latin typeface="+mn-lt"/>
                        </a:rPr>
                        <a:t>1,6</a:t>
                      </a:r>
                    </a:p>
                  </a:txBody>
                  <a:tcPr marL="9525" marR="9525" marT="9525" marB="0" anchor="b"/>
                </a:tc>
                <a:tc>
                  <a:txBody>
                    <a:bodyPr/>
                    <a:lstStyle/>
                    <a:p>
                      <a:pPr algn="ctr" fontAlgn="b"/>
                      <a:r>
                        <a:rPr lang="it-IT" sz="1000" b="0" i="0" u="none" strike="noStrike" dirty="0" smtClean="0">
                          <a:solidFill>
                            <a:srgbClr val="000000"/>
                          </a:solidFill>
                          <a:latin typeface="+mn-lt"/>
                        </a:rPr>
                        <a:t>100,0</a:t>
                      </a:r>
                      <a:endParaRPr lang="it-IT" sz="1000" b="0" i="0" u="none" strike="noStrike" dirty="0">
                        <a:solidFill>
                          <a:srgbClr val="000000"/>
                        </a:solidFill>
                        <a:latin typeface="+mn-lt"/>
                      </a:endParaRPr>
                    </a:p>
                  </a:txBody>
                  <a:tcPr marL="9525" marR="9525" marT="9525" marB="0" anchor="b"/>
                </a:tc>
              </a:tr>
              <a:tr h="228600">
                <a:tc gridSpan="2">
                  <a:txBody>
                    <a:bodyPr/>
                    <a:lstStyle/>
                    <a:p>
                      <a:pPr>
                        <a:spcAft>
                          <a:spcPts val="0"/>
                        </a:spcAft>
                      </a:pPr>
                      <a:r>
                        <a:rPr lang="it-IT" sz="1000" b="1" dirty="0" smtClean="0"/>
                        <a:t>Totale</a:t>
                      </a:r>
                      <a:endParaRPr lang="it-IT" sz="1000" b="1"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b="1" dirty="0" smtClean="0"/>
                        <a:t>1.381</a:t>
                      </a:r>
                      <a:endParaRPr lang="it-IT" sz="1000" b="1" dirty="0">
                        <a:latin typeface="Times New Roman"/>
                        <a:ea typeface="Times New Roman"/>
                        <a:cs typeface="Times New Roman"/>
                      </a:endParaRPr>
                    </a:p>
                  </a:txBody>
                  <a:tcPr marL="59055" marR="59055" marT="0" marB="0" anchor="ctr"/>
                </a:tc>
                <a:tc>
                  <a:txBody>
                    <a:bodyPr/>
                    <a:lstStyle/>
                    <a:p>
                      <a:pPr algn="ctr">
                        <a:spcAft>
                          <a:spcPts val="0"/>
                        </a:spcAft>
                      </a:pPr>
                      <a:r>
                        <a:rPr lang="it-IT" sz="1000" b="1" dirty="0" smtClean="0">
                          <a:latin typeface="Times New Roman"/>
                          <a:ea typeface="Times New Roman"/>
                          <a:cs typeface="Times New Roman"/>
                        </a:rPr>
                        <a:t>99,4</a:t>
                      </a:r>
                      <a:endParaRPr lang="it-IT" sz="1000" b="1" dirty="0">
                        <a:latin typeface="Times New Roman"/>
                        <a:ea typeface="Times New Roman"/>
                        <a:cs typeface="Times New Roman"/>
                      </a:endParaRPr>
                    </a:p>
                  </a:txBody>
                  <a:tcPr marL="59055" marR="59055" marT="0" marB="0" anchor="ctr"/>
                </a:tc>
                <a:tc>
                  <a:txBody>
                    <a:bodyPr/>
                    <a:lstStyle/>
                    <a:p>
                      <a:pPr algn="ctr">
                        <a:spcAft>
                          <a:spcPts val="0"/>
                        </a:spcAft>
                      </a:pPr>
                      <a:r>
                        <a:rPr lang="it-IT" sz="1000" b="1" dirty="0"/>
                        <a:t> </a:t>
                      </a:r>
                      <a:endParaRPr lang="it-IT" sz="1000" b="1" dirty="0">
                        <a:latin typeface="Times New Roman"/>
                        <a:ea typeface="Times New Roman"/>
                        <a:cs typeface="Times New Roman"/>
                      </a:endParaRPr>
                    </a:p>
                  </a:txBody>
                  <a:tcPr marL="59055" marR="59055" marT="0" marB="0" anchor="ctr"/>
                </a:tc>
                <a:tc>
                  <a:txBody>
                    <a:bodyPr/>
                    <a:lstStyle/>
                    <a:p>
                      <a:pPr algn="ctr">
                        <a:spcAft>
                          <a:spcPts val="0"/>
                        </a:spcAft>
                      </a:pPr>
                      <a:r>
                        <a:rPr lang="it-IT" sz="1000" b="1" dirty="0"/>
                        <a:t> </a:t>
                      </a:r>
                      <a:endParaRPr lang="it-IT" sz="1000" b="1" dirty="0">
                        <a:latin typeface="Times New Roman"/>
                        <a:ea typeface="Times New Roman"/>
                        <a:cs typeface="Times New Roman"/>
                      </a:endParaRPr>
                    </a:p>
                  </a:txBody>
                  <a:tcPr marL="59055" marR="59055" marT="0" marB="0" anchor="ctr"/>
                </a:tc>
              </a:tr>
              <a:tr h="255494">
                <a:tc>
                  <a:txBody>
                    <a:bodyPr/>
                    <a:lstStyle/>
                    <a:p>
                      <a:pPr>
                        <a:spcAft>
                          <a:spcPts val="0"/>
                        </a:spcAft>
                      </a:pPr>
                      <a:r>
                        <a:rPr lang="it-IT" sz="1000" dirty="0" smtClean="0"/>
                        <a:t>Mancanti</a:t>
                      </a:r>
                      <a:endParaRPr lang="it-IT" sz="1000" dirty="0">
                        <a:latin typeface="Times New Roman"/>
                        <a:ea typeface="Times New Roman"/>
                        <a:cs typeface="Times New Roman"/>
                      </a:endParaRPr>
                    </a:p>
                  </a:txBody>
                  <a:tcPr marL="59055" marR="59055" marT="0" marB="0" anchor="ctr"/>
                </a:tc>
                <a:tc>
                  <a:txBody>
                    <a:bodyPr/>
                    <a:lstStyle/>
                    <a:p>
                      <a:pPr>
                        <a:spcAft>
                          <a:spcPts val="0"/>
                        </a:spcAft>
                      </a:pPr>
                      <a:r>
                        <a:rPr lang="it-IT" sz="1000" dirty="0" smtClean="0"/>
                        <a:t>-1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smtClean="0"/>
                        <a:t>9</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smtClean="0"/>
                        <a:t>0,1</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r h="255494">
                <a:tc gridSpan="2">
                  <a:txBody>
                    <a:bodyPr/>
                    <a:lstStyle/>
                    <a:p>
                      <a:pPr>
                        <a:spcAft>
                          <a:spcPts val="0"/>
                        </a:spcAft>
                      </a:pPr>
                      <a:r>
                        <a:rPr lang="it-IT" sz="1000" dirty="0" smtClean="0"/>
                        <a:t>Totale</a:t>
                      </a:r>
                      <a:endParaRPr lang="it-IT" sz="10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dirty="0" smtClean="0"/>
                        <a:t>1.390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735753"/>
            <a:ext cx="8153400" cy="4770537"/>
          </a:xfrm>
          <a:prstGeom prst="rect">
            <a:avLst/>
          </a:prstGeom>
          <a:solidFill>
            <a:schemeClr val="bg2">
              <a:alpha val="60000"/>
            </a:schemeClr>
          </a:solidFill>
          <a:ln>
            <a:solidFill>
              <a:schemeClr val="accent2"/>
            </a:solidFill>
          </a:ln>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it-IT" sz="2400" b="1" dirty="0" smtClean="0"/>
              <a:t>Consiglio Direttivo</a:t>
            </a:r>
            <a:br>
              <a:rPr lang="it-IT" sz="2400" b="1" dirty="0" smtClean="0"/>
            </a:br>
            <a:endParaRPr lang="it-IT" sz="1600" b="1" dirty="0" smtClean="0"/>
          </a:p>
          <a:p>
            <a:pPr algn="ctr"/>
            <a:r>
              <a:rPr lang="it-IT" sz="1600" b="1" dirty="0" smtClean="0"/>
              <a:t>Presidente:</a:t>
            </a:r>
          </a:p>
          <a:p>
            <a:pPr algn="ctr"/>
            <a:r>
              <a:rPr lang="it-IT" sz="1600" dirty="0" smtClean="0"/>
              <a:t>Flavio Peinetti (Aosta)</a:t>
            </a:r>
            <a:br>
              <a:rPr lang="it-IT" sz="1600" dirty="0" smtClean="0"/>
            </a:br>
            <a:endParaRPr lang="it-IT" sz="800" b="1" dirty="0" smtClean="0"/>
          </a:p>
          <a:p>
            <a:pPr algn="ctr"/>
            <a:r>
              <a:rPr lang="it-IT" sz="1600" b="1" dirty="0" smtClean="0"/>
              <a:t>Vice Presidente:</a:t>
            </a:r>
          </a:p>
          <a:p>
            <a:pPr algn="ctr"/>
            <a:r>
              <a:rPr lang="it-IT" sz="1600" dirty="0" smtClean="0"/>
              <a:t>Francesco Speziale (Roma)</a:t>
            </a:r>
          </a:p>
          <a:p>
            <a:pPr algn="ctr"/>
            <a:endParaRPr lang="it-IT" sz="800" dirty="0" smtClean="0"/>
          </a:p>
          <a:p>
            <a:pPr algn="ctr"/>
            <a:r>
              <a:rPr lang="it-IT" sz="1600" b="1" dirty="0" smtClean="0"/>
              <a:t>Segretario:</a:t>
            </a:r>
          </a:p>
          <a:p>
            <a:pPr marL="342900" indent="-342900" algn="ctr"/>
            <a:r>
              <a:rPr lang="it-IT" sz="1600" dirty="0" smtClean="0"/>
              <a:t>Vittorio Dorrucci (Mestre)</a:t>
            </a:r>
          </a:p>
          <a:p>
            <a:pPr marL="342900" indent="-342900" algn="ctr"/>
            <a:endParaRPr lang="it-IT" sz="800" dirty="0" smtClean="0"/>
          </a:p>
          <a:p>
            <a:pPr algn="ctr"/>
            <a:r>
              <a:rPr lang="it-IT" sz="1600" b="1" dirty="0" smtClean="0"/>
              <a:t>Consiglieri:</a:t>
            </a:r>
          </a:p>
          <a:p>
            <a:pPr algn="ctr"/>
            <a:r>
              <a:rPr lang="it-IT" sz="1600" dirty="0" smtClean="0"/>
              <a:t>Giovanni Bertoletti (Latina)</a:t>
            </a:r>
          </a:p>
          <a:p>
            <a:pPr algn="ctr"/>
            <a:r>
              <a:rPr lang="it-IT" sz="1600" dirty="0" smtClean="0"/>
              <a:t>Piero Brustia (Novara)</a:t>
            </a:r>
          </a:p>
          <a:p>
            <a:pPr algn="ctr"/>
            <a:r>
              <a:rPr lang="it-IT" sz="1600" dirty="0" smtClean="0"/>
              <a:t>Alessandro Cappelli (Siena)</a:t>
            </a:r>
          </a:p>
          <a:p>
            <a:pPr algn="ctr"/>
            <a:r>
              <a:rPr lang="it-IT" sz="1600" dirty="0" smtClean="0"/>
              <a:t>Gaetano Lanza (Castellanza)</a:t>
            </a:r>
          </a:p>
          <a:p>
            <a:pPr algn="ctr"/>
            <a:r>
              <a:rPr lang="it-IT" sz="1600" dirty="0" smtClean="0"/>
              <a:t>Alberto Lomeo (Catania)</a:t>
            </a:r>
          </a:p>
          <a:p>
            <a:pPr algn="ctr"/>
            <a:r>
              <a:rPr lang="it-IT" sz="1600" dirty="0" smtClean="0"/>
              <a:t>Carlo Pratesi (Firenze)</a:t>
            </a:r>
          </a:p>
          <a:p>
            <a:pPr algn="ctr"/>
            <a:r>
              <a:rPr lang="it-IT" sz="1600" dirty="0" smtClean="0"/>
              <a:t>Guido Regina (Bari)</a:t>
            </a:r>
          </a:p>
          <a:p>
            <a:pPr algn="ctr"/>
            <a:r>
              <a:rPr lang="it-IT" sz="1600" dirty="0" smtClean="0"/>
              <a:t>Maurizio Taurino (Roma)</a:t>
            </a:r>
          </a:p>
        </p:txBody>
      </p:sp>
      <p:pic>
        <p:nvPicPr>
          <p:cNvPr id="2050" name="Picture 2" descr="C:\Users\Utente\Desktop\materiale2012\sicvelogo2.png"/>
          <p:cNvPicPr>
            <a:picLocks noChangeAspect="1" noChangeArrowheads="1"/>
          </p:cNvPicPr>
          <p:nvPr/>
        </p:nvPicPr>
        <p:blipFill>
          <a:blip r:embed="rId3" cstate="print"/>
          <a:srcRect/>
          <a:stretch>
            <a:fillRect/>
          </a:stretch>
        </p:blipFill>
        <p:spPr bwMode="auto">
          <a:xfrm>
            <a:off x="2209800" y="152400"/>
            <a:ext cx="5562600" cy="12618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468923"/>
            <a:ext cx="8915400" cy="369277"/>
          </a:xfrm>
        </p:spPr>
        <p:txBody>
          <a:bodyPr/>
          <a:lstStyle/>
          <a:p>
            <a:r>
              <a:rPr lang="it-IT" dirty="0" smtClean="0"/>
              <a:t>Esiti AAA - Tutte le tecniche</a:t>
            </a:r>
            <a:endParaRPr lang="it-IT" dirty="0"/>
          </a:p>
        </p:txBody>
      </p:sp>
      <p:graphicFrame>
        <p:nvGraphicFramePr>
          <p:cNvPr id="5" name="Table 4"/>
          <p:cNvGraphicFramePr>
            <a:graphicFrameLocks noGrp="1"/>
          </p:cNvGraphicFramePr>
          <p:nvPr/>
        </p:nvGraphicFramePr>
        <p:xfrm>
          <a:off x="838200" y="914400"/>
          <a:ext cx="8077200" cy="2438400"/>
        </p:xfrm>
        <a:graphic>
          <a:graphicData uri="http://schemas.openxmlformats.org/drawingml/2006/table">
            <a:tbl>
              <a:tblPr firstRow="1" lastRow="1" bandRow="1">
                <a:tableStyleId>{284E427A-3D55-4303-BF80-6455036E1DE7}</a:tableStyleId>
              </a:tblPr>
              <a:tblGrid>
                <a:gridCol w="685800"/>
                <a:gridCol w="3121456"/>
                <a:gridCol w="927853"/>
                <a:gridCol w="1117886"/>
                <a:gridCol w="1117886"/>
                <a:gridCol w="1106319"/>
              </a:tblGrid>
              <a:tr h="320040">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289560">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OK</a:t>
                      </a:r>
                    </a:p>
                  </a:txBody>
                  <a:tcPr marL="9525" marR="9525" marT="9525" marB="0" anchor="ctr"/>
                </a:tc>
                <a:tc>
                  <a:txBody>
                    <a:bodyPr/>
                    <a:lstStyle/>
                    <a:p>
                      <a:pPr algn="ctr" fontAlgn="b"/>
                      <a:r>
                        <a:rPr lang="it-IT" sz="1000" b="0" i="0" u="none" strike="noStrike" dirty="0">
                          <a:solidFill>
                            <a:srgbClr val="000000"/>
                          </a:solidFill>
                          <a:latin typeface="+mn-lt"/>
                        </a:rPr>
                        <a:t>1258</a:t>
                      </a:r>
                    </a:p>
                  </a:txBody>
                  <a:tcPr marL="9525" marR="9525" marT="9525" marB="0" anchor="ctr"/>
                </a:tc>
                <a:tc>
                  <a:txBody>
                    <a:bodyPr/>
                    <a:lstStyle/>
                    <a:p>
                      <a:pPr algn="ctr" fontAlgn="b"/>
                      <a:r>
                        <a:rPr lang="it-IT" sz="1000" b="0" i="0" u="none" strike="noStrike">
                          <a:solidFill>
                            <a:srgbClr val="000000"/>
                          </a:solidFill>
                          <a:latin typeface="+mn-lt"/>
                        </a:rPr>
                        <a:t>87,6</a:t>
                      </a:r>
                    </a:p>
                  </a:txBody>
                  <a:tcPr marL="9525" marR="9525" marT="9525" marB="0" anchor="ctr"/>
                </a:tc>
                <a:tc>
                  <a:txBody>
                    <a:bodyPr/>
                    <a:lstStyle/>
                    <a:p>
                      <a:pPr algn="ctr" fontAlgn="b"/>
                      <a:r>
                        <a:rPr lang="it-IT" sz="1000" b="0" i="0" u="none" strike="noStrike">
                          <a:solidFill>
                            <a:srgbClr val="000000"/>
                          </a:solidFill>
                          <a:latin typeface="+mn-lt"/>
                        </a:rPr>
                        <a:t>87,6</a:t>
                      </a:r>
                    </a:p>
                  </a:txBody>
                  <a:tcPr marL="9525" marR="9525" marT="9525" marB="0" anchor="ctr"/>
                </a:tc>
                <a:tc>
                  <a:txBody>
                    <a:bodyPr/>
                    <a:lstStyle/>
                    <a:p>
                      <a:pPr algn="ctr" fontAlgn="b"/>
                      <a:r>
                        <a:rPr lang="it-IT" sz="1000" b="0" i="0" u="none" strike="noStrike">
                          <a:solidFill>
                            <a:srgbClr val="000000"/>
                          </a:solidFill>
                          <a:latin typeface="+mn-lt"/>
                        </a:rPr>
                        <a:t>87,6</a:t>
                      </a:r>
                    </a:p>
                  </a:txBody>
                  <a:tcPr marL="9525" marR="9525" marT="9525" marB="0" anchor="ctr"/>
                </a:tc>
              </a:tr>
              <a:tr h="304800">
                <a:tc vMerge="1">
                  <a:txBody>
                    <a:bodyPr/>
                    <a:lstStyle/>
                    <a:p>
                      <a:endParaRPr lang="it-IT"/>
                    </a:p>
                  </a:txBody>
                  <a:tcPr/>
                </a:tc>
                <a:tc>
                  <a:txBody>
                    <a:bodyPr/>
                    <a:lstStyle/>
                    <a:p>
                      <a:pPr algn="l" fontAlgn="ctr"/>
                      <a:r>
                        <a:rPr lang="it-IT" sz="1000" b="0" i="0" u="none" strike="noStrike" dirty="0">
                          <a:solidFill>
                            <a:srgbClr val="000000"/>
                          </a:solidFill>
                          <a:latin typeface="+mn-lt"/>
                        </a:rPr>
                        <a:t>COMPLICANZE SISTEMICHE NON VASCOLARI</a:t>
                      </a:r>
                    </a:p>
                  </a:txBody>
                  <a:tcPr marL="9525" marR="9525" marT="9525" marB="0" anchor="ctr"/>
                </a:tc>
                <a:tc>
                  <a:txBody>
                    <a:bodyPr/>
                    <a:lstStyle/>
                    <a:p>
                      <a:pPr algn="ctr" fontAlgn="b"/>
                      <a:r>
                        <a:rPr lang="it-IT" sz="1000" b="0" i="0" u="none" strike="noStrike" dirty="0">
                          <a:solidFill>
                            <a:srgbClr val="000000"/>
                          </a:solidFill>
                          <a:latin typeface="+mn-lt"/>
                        </a:rPr>
                        <a:t>73</a:t>
                      </a:r>
                    </a:p>
                  </a:txBody>
                  <a:tcPr marL="9525" marR="9525" marT="9525" marB="0" anchor="ctr"/>
                </a:tc>
                <a:tc>
                  <a:txBody>
                    <a:bodyPr/>
                    <a:lstStyle/>
                    <a:p>
                      <a:pPr algn="ctr" fontAlgn="b"/>
                      <a:r>
                        <a:rPr lang="it-IT" sz="1000" b="0" i="0" u="none" strike="noStrike">
                          <a:solidFill>
                            <a:srgbClr val="000000"/>
                          </a:solidFill>
                          <a:latin typeface="+mn-lt"/>
                        </a:rPr>
                        <a:t>5,1</a:t>
                      </a:r>
                    </a:p>
                  </a:txBody>
                  <a:tcPr marL="9525" marR="9525" marT="9525" marB="0" anchor="ctr"/>
                </a:tc>
                <a:tc>
                  <a:txBody>
                    <a:bodyPr/>
                    <a:lstStyle/>
                    <a:p>
                      <a:pPr algn="ctr" fontAlgn="b"/>
                      <a:r>
                        <a:rPr lang="it-IT" sz="1000" b="0" i="0" u="none" strike="noStrike">
                          <a:solidFill>
                            <a:srgbClr val="000000"/>
                          </a:solidFill>
                          <a:latin typeface="+mn-lt"/>
                        </a:rPr>
                        <a:t>5,1</a:t>
                      </a:r>
                    </a:p>
                  </a:txBody>
                  <a:tcPr marL="9525" marR="9525" marT="9525" marB="0" anchor="ctr"/>
                </a:tc>
                <a:tc>
                  <a:txBody>
                    <a:bodyPr/>
                    <a:lstStyle/>
                    <a:p>
                      <a:pPr algn="ctr" fontAlgn="b"/>
                      <a:r>
                        <a:rPr lang="it-IT" sz="1000" b="0" i="0" u="none" strike="noStrike">
                          <a:solidFill>
                            <a:srgbClr val="000000"/>
                          </a:solidFill>
                          <a:latin typeface="+mn-lt"/>
                        </a:rPr>
                        <a:t>92,7</a:t>
                      </a:r>
                    </a:p>
                  </a:txBody>
                  <a:tcPr marL="9525" marR="9525" marT="9525" marB="0" anchor="ctr"/>
                </a:tc>
              </a:tr>
              <a:tr h="304800">
                <a:tc vMerge="1">
                  <a:txBody>
                    <a:bodyPr/>
                    <a:lstStyle/>
                    <a:p>
                      <a:endParaRPr lang="it-IT"/>
                    </a:p>
                  </a:txBody>
                  <a:tcPr/>
                </a:tc>
                <a:tc>
                  <a:txBody>
                    <a:bodyPr/>
                    <a:lstStyle/>
                    <a:p>
                      <a:pPr algn="l" fontAlgn="ctr"/>
                      <a:r>
                        <a:rPr lang="it-IT" sz="1000" b="0" i="0" u="none" strike="noStrike" dirty="0">
                          <a:solidFill>
                            <a:srgbClr val="000000"/>
                          </a:solidFill>
                          <a:latin typeface="+mn-lt"/>
                        </a:rPr>
                        <a:t>EXITUS</a:t>
                      </a:r>
                    </a:p>
                  </a:txBody>
                  <a:tcPr marL="9525" marR="9525" marT="9525" marB="0" anchor="ctr"/>
                </a:tc>
                <a:tc>
                  <a:txBody>
                    <a:bodyPr/>
                    <a:lstStyle/>
                    <a:p>
                      <a:pPr algn="ctr" fontAlgn="b"/>
                      <a:r>
                        <a:rPr lang="it-IT" sz="1000" b="0" i="0" u="none" strike="noStrike">
                          <a:solidFill>
                            <a:srgbClr val="000000"/>
                          </a:solidFill>
                          <a:latin typeface="+mn-lt"/>
                        </a:rPr>
                        <a:t>57</a:t>
                      </a:r>
                    </a:p>
                  </a:txBody>
                  <a:tcPr marL="9525" marR="9525" marT="9525" marB="0" anchor="ctr"/>
                </a:tc>
                <a:tc>
                  <a:txBody>
                    <a:bodyPr/>
                    <a:lstStyle/>
                    <a:p>
                      <a:pPr algn="ctr" fontAlgn="b"/>
                      <a:r>
                        <a:rPr lang="it-IT" sz="1000" b="0" i="0" u="none" strike="noStrike" dirty="0" smtClean="0">
                          <a:solidFill>
                            <a:srgbClr val="000000"/>
                          </a:solidFill>
                          <a:latin typeface="+mn-lt"/>
                        </a:rPr>
                        <a:t>4,0</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dirty="0" smtClean="0">
                          <a:solidFill>
                            <a:srgbClr val="000000"/>
                          </a:solidFill>
                          <a:latin typeface="+mn-lt"/>
                        </a:rPr>
                        <a:t>4,0</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a:solidFill>
                            <a:srgbClr val="000000"/>
                          </a:solidFill>
                          <a:latin typeface="+mn-lt"/>
                        </a:rPr>
                        <a:t>96,7</a:t>
                      </a:r>
                    </a:p>
                  </a:txBody>
                  <a:tcPr marL="9525" marR="9525" marT="9525" marB="0" anchor="ctr"/>
                </a:tc>
              </a:tr>
              <a:tr h="320040">
                <a:tc vMerge="1">
                  <a:txBody>
                    <a:bodyPr/>
                    <a:lstStyle/>
                    <a:p>
                      <a:endParaRPr lang="it-IT"/>
                    </a:p>
                  </a:txBody>
                  <a:tcPr/>
                </a:tc>
                <a:tc>
                  <a:txBody>
                    <a:bodyPr/>
                    <a:lstStyle/>
                    <a:p>
                      <a:pPr algn="l" fontAlgn="ctr"/>
                      <a:r>
                        <a:rPr lang="it-IT" sz="1000" b="0" i="0" u="none" strike="noStrike" dirty="0">
                          <a:solidFill>
                            <a:srgbClr val="000000"/>
                          </a:solidFill>
                          <a:latin typeface="+mn-lt"/>
                        </a:rPr>
                        <a:t>COMPLICANZE LOCALI VASCOLARI</a:t>
                      </a:r>
                    </a:p>
                  </a:txBody>
                  <a:tcPr marL="9525" marR="9525" marT="9525" marB="0" anchor="ctr"/>
                </a:tc>
                <a:tc>
                  <a:txBody>
                    <a:bodyPr/>
                    <a:lstStyle/>
                    <a:p>
                      <a:pPr algn="ctr" fontAlgn="b"/>
                      <a:r>
                        <a:rPr lang="it-IT" sz="1000" b="0" i="0" u="none" strike="noStrike">
                          <a:solidFill>
                            <a:srgbClr val="000000"/>
                          </a:solidFill>
                          <a:latin typeface="+mn-lt"/>
                        </a:rPr>
                        <a:t>22</a:t>
                      </a:r>
                    </a:p>
                  </a:txBody>
                  <a:tcPr marL="9525" marR="9525" marT="9525" marB="0" anchor="ctr"/>
                </a:tc>
                <a:tc>
                  <a:txBody>
                    <a:bodyPr/>
                    <a:lstStyle/>
                    <a:p>
                      <a:pPr algn="ctr" fontAlgn="b"/>
                      <a:r>
                        <a:rPr lang="it-IT" sz="1000" b="0" i="0" u="none" strike="noStrike" dirty="0">
                          <a:solidFill>
                            <a:srgbClr val="000000"/>
                          </a:solidFill>
                          <a:latin typeface="+mn-lt"/>
                        </a:rPr>
                        <a:t>1,5</a:t>
                      </a:r>
                    </a:p>
                  </a:txBody>
                  <a:tcPr marL="9525" marR="9525" marT="9525" marB="0" anchor="ctr"/>
                </a:tc>
                <a:tc>
                  <a:txBody>
                    <a:bodyPr/>
                    <a:lstStyle/>
                    <a:p>
                      <a:pPr algn="ctr" fontAlgn="b"/>
                      <a:r>
                        <a:rPr lang="it-IT" sz="1000" b="0" i="0" u="none" strike="noStrike">
                          <a:solidFill>
                            <a:srgbClr val="000000"/>
                          </a:solidFill>
                          <a:latin typeface="+mn-lt"/>
                        </a:rPr>
                        <a:t>1,5</a:t>
                      </a:r>
                    </a:p>
                  </a:txBody>
                  <a:tcPr marL="9525" marR="9525" marT="9525" marB="0" anchor="ctr"/>
                </a:tc>
                <a:tc>
                  <a:txBody>
                    <a:bodyPr/>
                    <a:lstStyle/>
                    <a:p>
                      <a:pPr algn="ctr" fontAlgn="b"/>
                      <a:r>
                        <a:rPr lang="it-IT" sz="1000" b="0" i="0" u="none" strike="noStrike">
                          <a:solidFill>
                            <a:srgbClr val="000000"/>
                          </a:solidFill>
                          <a:latin typeface="+mn-lt"/>
                        </a:rPr>
                        <a:t>98,2</a:t>
                      </a:r>
                    </a:p>
                  </a:txBody>
                  <a:tcPr marL="9525" marR="9525" marT="9525" marB="0" anchor="ctr"/>
                </a:tc>
              </a:tr>
              <a:tr h="320040">
                <a:tc vMerge="1">
                  <a:txBody>
                    <a:bodyPr/>
                    <a:lstStyle/>
                    <a:p>
                      <a:endParaRPr lang="it-IT"/>
                    </a:p>
                  </a:txBody>
                  <a:tcPr/>
                </a:tc>
                <a:tc>
                  <a:txBody>
                    <a:bodyPr/>
                    <a:lstStyle/>
                    <a:p>
                      <a:pPr algn="l" fontAlgn="ctr"/>
                      <a:r>
                        <a:rPr lang="it-IT" sz="1000" b="0" i="0" u="none" strike="noStrike" dirty="0">
                          <a:solidFill>
                            <a:srgbClr val="000000"/>
                          </a:solidFill>
                          <a:latin typeface="+mn-lt"/>
                        </a:rPr>
                        <a:t>COMPLICANZE LOCALI NON VASCOLARI</a:t>
                      </a:r>
                    </a:p>
                  </a:txBody>
                  <a:tcPr marL="9525" marR="9525" marT="9525" marB="0" anchor="ctr"/>
                </a:tc>
                <a:tc>
                  <a:txBody>
                    <a:bodyPr/>
                    <a:lstStyle/>
                    <a:p>
                      <a:pPr algn="ctr" fontAlgn="b"/>
                      <a:r>
                        <a:rPr lang="it-IT" sz="1000" b="0" i="0" u="none" strike="noStrike">
                          <a:solidFill>
                            <a:srgbClr val="000000"/>
                          </a:solidFill>
                          <a:latin typeface="+mn-lt"/>
                        </a:rPr>
                        <a:t>16</a:t>
                      </a:r>
                    </a:p>
                  </a:txBody>
                  <a:tcPr marL="9525" marR="9525" marT="9525" marB="0" anchor="ctr"/>
                </a:tc>
                <a:tc>
                  <a:txBody>
                    <a:bodyPr/>
                    <a:lstStyle/>
                    <a:p>
                      <a:pPr algn="ctr" fontAlgn="b"/>
                      <a:r>
                        <a:rPr lang="it-IT" sz="1000" b="0" i="0" u="none" strike="noStrike" dirty="0">
                          <a:solidFill>
                            <a:srgbClr val="000000"/>
                          </a:solidFill>
                          <a:latin typeface="+mn-lt"/>
                        </a:rPr>
                        <a:t>1,1</a:t>
                      </a:r>
                    </a:p>
                  </a:txBody>
                  <a:tcPr marL="9525" marR="9525" marT="9525" marB="0" anchor="ctr"/>
                </a:tc>
                <a:tc>
                  <a:txBody>
                    <a:bodyPr/>
                    <a:lstStyle/>
                    <a:p>
                      <a:pPr algn="ctr" fontAlgn="b"/>
                      <a:r>
                        <a:rPr lang="it-IT" sz="1000" b="0" i="0" u="none" strike="noStrike">
                          <a:solidFill>
                            <a:srgbClr val="000000"/>
                          </a:solidFill>
                          <a:latin typeface="+mn-lt"/>
                        </a:rPr>
                        <a:t>1,1</a:t>
                      </a:r>
                    </a:p>
                  </a:txBody>
                  <a:tcPr marL="9525" marR="9525" marT="9525" marB="0" anchor="ctr"/>
                </a:tc>
                <a:tc>
                  <a:txBody>
                    <a:bodyPr/>
                    <a:lstStyle/>
                    <a:p>
                      <a:pPr algn="ctr" fontAlgn="b"/>
                      <a:r>
                        <a:rPr lang="it-IT" sz="1000" b="0" i="0" u="none" strike="noStrike">
                          <a:solidFill>
                            <a:srgbClr val="000000"/>
                          </a:solidFill>
                          <a:latin typeface="+mn-lt"/>
                        </a:rPr>
                        <a:t>99,3</a:t>
                      </a:r>
                    </a:p>
                  </a:txBody>
                  <a:tcPr marL="9525" marR="9525" marT="9525" marB="0" anchor="ctr"/>
                </a:tc>
              </a:tr>
              <a:tr h="274320">
                <a:tc vMerge="1">
                  <a:txBody>
                    <a:bodyPr/>
                    <a:lstStyle/>
                    <a:p>
                      <a:endParaRPr lang="it-IT"/>
                    </a:p>
                  </a:txBody>
                  <a:tcPr/>
                </a:tc>
                <a:tc>
                  <a:txBody>
                    <a:bodyPr/>
                    <a:lstStyle/>
                    <a:p>
                      <a:pPr algn="l" fontAlgn="ctr"/>
                      <a:r>
                        <a:rPr lang="it-IT" sz="1000" b="0" i="0" u="none" strike="noStrike" dirty="0">
                          <a:solidFill>
                            <a:srgbClr val="000000"/>
                          </a:solidFill>
                          <a:latin typeface="+mn-lt"/>
                        </a:rPr>
                        <a:t>COMPLICANZE VASCOLARI ISCHEMICHE TARDIVE</a:t>
                      </a:r>
                    </a:p>
                  </a:txBody>
                  <a:tcPr marL="9525" marR="9525" marT="9525" marB="0" anchor="ctr"/>
                </a:tc>
                <a:tc>
                  <a:txBody>
                    <a:bodyPr/>
                    <a:lstStyle/>
                    <a:p>
                      <a:pPr algn="ctr" fontAlgn="b"/>
                      <a:r>
                        <a:rPr lang="it-IT" sz="1000" b="0" i="0" u="none" strike="noStrike">
                          <a:solidFill>
                            <a:srgbClr val="000000"/>
                          </a:solidFill>
                          <a:latin typeface="+mn-lt"/>
                        </a:rPr>
                        <a:t>10</a:t>
                      </a:r>
                    </a:p>
                  </a:txBody>
                  <a:tcPr marL="9525" marR="9525" marT="9525" marB="0" anchor="ctr"/>
                </a:tc>
                <a:tc>
                  <a:txBody>
                    <a:bodyPr/>
                    <a:lstStyle/>
                    <a:p>
                      <a:pPr algn="ctr" fontAlgn="b"/>
                      <a:r>
                        <a:rPr lang="it-IT" sz="1000" b="0" i="0" u="none" strike="noStrike" dirty="0">
                          <a:solidFill>
                            <a:srgbClr val="000000"/>
                          </a:solidFill>
                          <a:latin typeface="+mn-lt"/>
                        </a:rPr>
                        <a:t>0,7</a:t>
                      </a:r>
                    </a:p>
                  </a:txBody>
                  <a:tcPr marL="9525" marR="9525" marT="9525" marB="0" anchor="ctr"/>
                </a:tc>
                <a:tc>
                  <a:txBody>
                    <a:bodyPr/>
                    <a:lstStyle/>
                    <a:p>
                      <a:pPr algn="ctr" fontAlgn="b"/>
                      <a:r>
                        <a:rPr lang="it-IT" sz="1000" b="0" i="0" u="none" strike="noStrike" dirty="0">
                          <a:solidFill>
                            <a:srgbClr val="000000"/>
                          </a:solidFill>
                          <a:latin typeface="+mn-lt"/>
                        </a:rPr>
                        <a:t>0,7</a:t>
                      </a:r>
                    </a:p>
                  </a:txBody>
                  <a:tcPr marL="9525" marR="9525" marT="9525" marB="0" anchor="ctr"/>
                </a:tc>
                <a:tc>
                  <a:txBody>
                    <a:bodyPr/>
                    <a:lstStyle/>
                    <a:p>
                      <a:pPr algn="ctr" fontAlgn="b"/>
                      <a:r>
                        <a:rPr lang="it-IT" sz="1000" b="0" i="0" u="none" strike="noStrike" dirty="0" smtClean="0">
                          <a:solidFill>
                            <a:srgbClr val="000000"/>
                          </a:solidFill>
                          <a:latin typeface="+mn-lt"/>
                        </a:rPr>
                        <a:t>100,0</a:t>
                      </a:r>
                      <a:endParaRPr lang="it-IT" sz="1000" b="0" i="0" u="none" strike="noStrike" dirty="0">
                        <a:solidFill>
                          <a:srgbClr val="000000"/>
                        </a:solidFill>
                        <a:latin typeface="+mn-lt"/>
                      </a:endParaRPr>
                    </a:p>
                  </a:txBody>
                  <a:tcPr marL="9525" marR="9525" marT="9525" marB="0" anchor="ctr"/>
                </a:tc>
              </a:tr>
              <a:tr h="304800">
                <a:tc vMerge="1">
                  <a:txBody>
                    <a:bodyPr/>
                    <a:lstStyle/>
                    <a:p>
                      <a:endParaRPr lang="it-IT"/>
                    </a:p>
                  </a:txBody>
                  <a:tcP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1.436</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100</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a:solidFill>
                            <a:srgbClr val="000000"/>
                          </a:solidFill>
                          <a:latin typeface="+mn-lt"/>
                        </a:rPr>
                        <a:t>100</a:t>
                      </a:r>
                    </a:p>
                  </a:txBody>
                  <a:tcPr marL="9525" marR="9525" marT="9525" marB="0" anchor="ctr"/>
                </a:tc>
                <a:tc>
                  <a:txBody>
                    <a:bodyPr/>
                    <a:lstStyle/>
                    <a:p>
                      <a:pPr algn="ctr" fontAlgn="b"/>
                      <a:r>
                        <a:rPr lang="it-IT" sz="1000" b="1" i="0" u="none" strike="noStrike" dirty="0">
                          <a:solidFill>
                            <a:srgbClr val="000000"/>
                          </a:solidFill>
                          <a:latin typeface="+mn-lt"/>
                        </a:rPr>
                        <a:t> </a:t>
                      </a:r>
                    </a:p>
                  </a:txBody>
                  <a:tcPr marL="9525" marR="9525" marT="9525" marB="0" anchor="ctr"/>
                </a:tc>
              </a:tr>
            </a:tbl>
          </a:graphicData>
        </a:graphic>
      </p:graphicFrame>
      <p:graphicFrame>
        <p:nvGraphicFramePr>
          <p:cNvPr id="6" name="Chart 5"/>
          <p:cNvGraphicFramePr/>
          <p:nvPr/>
        </p:nvGraphicFramePr>
        <p:xfrm>
          <a:off x="838200" y="3581400"/>
          <a:ext cx="8077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468923"/>
            <a:ext cx="8915400" cy="369277"/>
          </a:xfrm>
        </p:spPr>
        <p:txBody>
          <a:bodyPr/>
          <a:lstStyle/>
          <a:p>
            <a:r>
              <a:rPr lang="it-IT" dirty="0" smtClean="0"/>
              <a:t>Esiti AAA - Endovascolare</a:t>
            </a:r>
            <a:endParaRPr lang="it-IT" dirty="0"/>
          </a:p>
        </p:txBody>
      </p:sp>
      <p:graphicFrame>
        <p:nvGraphicFramePr>
          <p:cNvPr id="7" name="Table 6"/>
          <p:cNvGraphicFramePr>
            <a:graphicFrameLocks noGrp="1"/>
          </p:cNvGraphicFramePr>
          <p:nvPr/>
        </p:nvGraphicFramePr>
        <p:xfrm>
          <a:off x="838200" y="914400"/>
          <a:ext cx="8077200" cy="2438400"/>
        </p:xfrm>
        <a:graphic>
          <a:graphicData uri="http://schemas.openxmlformats.org/drawingml/2006/table">
            <a:tbl>
              <a:tblPr firstRow="1" lastRow="1" bandRow="1">
                <a:tableStyleId>{284E427A-3D55-4303-BF80-6455036E1DE7}</a:tableStyleId>
              </a:tblPr>
              <a:tblGrid>
                <a:gridCol w="685800"/>
                <a:gridCol w="3121456"/>
                <a:gridCol w="927853"/>
                <a:gridCol w="1117886"/>
                <a:gridCol w="1117886"/>
                <a:gridCol w="1106319"/>
              </a:tblGrid>
              <a:tr h="320040">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289560">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fontAlgn="ctr"/>
                      <a:r>
                        <a:rPr lang="it-IT" sz="900" b="0" i="0" u="none" strike="noStrike">
                          <a:solidFill>
                            <a:srgbClr val="000000"/>
                          </a:solidFill>
                          <a:latin typeface="+mn-lt"/>
                        </a:rPr>
                        <a:t>OK</a:t>
                      </a:r>
                    </a:p>
                  </a:txBody>
                  <a:tcPr marL="9525" marR="9525" marT="9525" marB="0" anchor="ctr"/>
                </a:tc>
                <a:tc>
                  <a:txBody>
                    <a:bodyPr/>
                    <a:lstStyle/>
                    <a:p>
                      <a:pPr algn="ctr" fontAlgn="b"/>
                      <a:r>
                        <a:rPr lang="it-IT" sz="900" b="0" i="0" u="none" strike="noStrike" dirty="0">
                          <a:solidFill>
                            <a:srgbClr val="000000"/>
                          </a:solidFill>
                          <a:latin typeface="+mn-lt"/>
                        </a:rPr>
                        <a:t>838</a:t>
                      </a:r>
                    </a:p>
                  </a:txBody>
                  <a:tcPr marL="9525" marR="9525" marT="9525" marB="0" anchor="ctr"/>
                </a:tc>
                <a:tc>
                  <a:txBody>
                    <a:bodyPr/>
                    <a:lstStyle/>
                    <a:p>
                      <a:pPr algn="ctr" fontAlgn="b"/>
                      <a:r>
                        <a:rPr lang="it-IT" sz="900" b="0" i="0" u="none" strike="noStrike" dirty="0" smtClean="0">
                          <a:solidFill>
                            <a:srgbClr val="000000"/>
                          </a:solidFill>
                          <a:latin typeface="+mn-lt"/>
                        </a:rPr>
                        <a:t>93,0</a:t>
                      </a:r>
                      <a:endParaRPr lang="it-IT" sz="900" b="0" i="0" u="none" strike="noStrike" dirty="0">
                        <a:solidFill>
                          <a:srgbClr val="000000"/>
                        </a:solidFill>
                        <a:latin typeface="+mn-lt"/>
                      </a:endParaRPr>
                    </a:p>
                  </a:txBody>
                  <a:tcPr marL="9525" marR="9525" marT="9525" marB="0" anchor="ctr"/>
                </a:tc>
                <a:tc>
                  <a:txBody>
                    <a:bodyPr/>
                    <a:lstStyle/>
                    <a:p>
                      <a:pPr algn="ctr" fontAlgn="b"/>
                      <a:r>
                        <a:rPr lang="it-IT" sz="900" b="0" i="0" u="none" strike="noStrike" dirty="0" smtClean="0">
                          <a:solidFill>
                            <a:srgbClr val="000000"/>
                          </a:solidFill>
                          <a:latin typeface="+mn-lt"/>
                        </a:rPr>
                        <a:t>93,0</a:t>
                      </a:r>
                      <a:endParaRPr lang="it-IT" sz="900" b="0" i="0" u="none" strike="noStrike" dirty="0">
                        <a:solidFill>
                          <a:srgbClr val="000000"/>
                        </a:solidFill>
                        <a:latin typeface="+mn-lt"/>
                      </a:endParaRPr>
                    </a:p>
                  </a:txBody>
                  <a:tcPr marL="9525" marR="9525" marT="9525" marB="0" anchor="ctr"/>
                </a:tc>
                <a:tc>
                  <a:txBody>
                    <a:bodyPr/>
                    <a:lstStyle/>
                    <a:p>
                      <a:pPr algn="ctr" fontAlgn="b"/>
                      <a:r>
                        <a:rPr lang="it-IT" sz="900" b="0" i="0" u="none" strike="noStrike" dirty="0" smtClean="0">
                          <a:solidFill>
                            <a:srgbClr val="000000"/>
                          </a:solidFill>
                          <a:latin typeface="+mn-lt"/>
                        </a:rPr>
                        <a:t>93,0</a:t>
                      </a:r>
                      <a:endParaRPr lang="it-IT" sz="900" b="0" i="0" u="none" strike="noStrike" dirty="0">
                        <a:solidFill>
                          <a:srgbClr val="000000"/>
                        </a:solidFill>
                        <a:latin typeface="+mn-lt"/>
                      </a:endParaRPr>
                    </a:p>
                  </a:txBody>
                  <a:tcPr marL="9525" marR="9525" marT="9525" marB="0" anchor="ctr"/>
                </a:tc>
              </a:tr>
              <a:tr h="304800">
                <a:tc vMerge="1">
                  <a:txBody>
                    <a:bodyPr/>
                    <a:lstStyle/>
                    <a:p>
                      <a:endParaRPr lang="it-IT"/>
                    </a:p>
                  </a:txBody>
                  <a:tcPr/>
                </a:tc>
                <a:tc>
                  <a:txBody>
                    <a:bodyPr/>
                    <a:lstStyle/>
                    <a:p>
                      <a:pPr algn="l" fontAlgn="ctr"/>
                      <a:r>
                        <a:rPr lang="it-IT" sz="900" b="0" i="0" u="none" strike="noStrike">
                          <a:solidFill>
                            <a:srgbClr val="000000"/>
                          </a:solidFill>
                          <a:latin typeface="+mn-lt"/>
                        </a:rPr>
                        <a:t>COMPLICANZE SISTEMICHE NON VASCOLARI</a:t>
                      </a:r>
                    </a:p>
                  </a:txBody>
                  <a:tcPr marL="9525" marR="9525" marT="9525" marB="0" anchor="ctr"/>
                </a:tc>
                <a:tc>
                  <a:txBody>
                    <a:bodyPr/>
                    <a:lstStyle/>
                    <a:p>
                      <a:pPr algn="ctr" fontAlgn="b"/>
                      <a:r>
                        <a:rPr lang="it-IT" sz="900" b="0" i="0" u="none" strike="noStrike" dirty="0">
                          <a:solidFill>
                            <a:srgbClr val="000000"/>
                          </a:solidFill>
                          <a:latin typeface="+mn-lt"/>
                        </a:rPr>
                        <a:t>19</a:t>
                      </a:r>
                    </a:p>
                  </a:txBody>
                  <a:tcPr marL="9525" marR="9525" marT="9525" marB="0" anchor="ctr"/>
                </a:tc>
                <a:tc>
                  <a:txBody>
                    <a:bodyPr/>
                    <a:lstStyle/>
                    <a:p>
                      <a:pPr algn="ctr" fontAlgn="b"/>
                      <a:r>
                        <a:rPr lang="it-IT" sz="900" b="0" i="0" u="none" strike="noStrike">
                          <a:solidFill>
                            <a:srgbClr val="000000"/>
                          </a:solidFill>
                          <a:latin typeface="+mn-lt"/>
                        </a:rPr>
                        <a:t>2,1</a:t>
                      </a:r>
                    </a:p>
                  </a:txBody>
                  <a:tcPr marL="9525" marR="9525" marT="9525" marB="0" anchor="ctr"/>
                </a:tc>
                <a:tc>
                  <a:txBody>
                    <a:bodyPr/>
                    <a:lstStyle/>
                    <a:p>
                      <a:pPr algn="ctr" fontAlgn="b"/>
                      <a:r>
                        <a:rPr lang="it-IT" sz="900" b="0" i="0" u="none" strike="noStrike">
                          <a:solidFill>
                            <a:srgbClr val="000000"/>
                          </a:solidFill>
                          <a:latin typeface="+mn-lt"/>
                        </a:rPr>
                        <a:t>2,1</a:t>
                      </a:r>
                    </a:p>
                  </a:txBody>
                  <a:tcPr marL="9525" marR="9525" marT="9525" marB="0" anchor="ctr"/>
                </a:tc>
                <a:tc>
                  <a:txBody>
                    <a:bodyPr/>
                    <a:lstStyle/>
                    <a:p>
                      <a:pPr algn="ctr" fontAlgn="b"/>
                      <a:r>
                        <a:rPr lang="it-IT" sz="900" b="0" i="0" u="none" strike="noStrike">
                          <a:solidFill>
                            <a:srgbClr val="000000"/>
                          </a:solidFill>
                          <a:latin typeface="+mn-lt"/>
                        </a:rPr>
                        <a:t>95,1</a:t>
                      </a:r>
                    </a:p>
                  </a:txBody>
                  <a:tcPr marL="9525" marR="9525" marT="9525" marB="0" anchor="ctr"/>
                </a:tc>
              </a:tr>
              <a:tr h="320040">
                <a:tc vMerge="1">
                  <a:txBody>
                    <a:bodyPr/>
                    <a:lstStyle/>
                    <a:p>
                      <a:endParaRPr lang="it-IT"/>
                    </a:p>
                  </a:txBody>
                  <a:tcPr/>
                </a:tc>
                <a:tc>
                  <a:txBody>
                    <a:bodyPr/>
                    <a:lstStyle/>
                    <a:p>
                      <a:pPr algn="l" fontAlgn="ctr"/>
                      <a:r>
                        <a:rPr lang="it-IT" sz="900" b="0" i="0" u="none" strike="noStrike" dirty="0">
                          <a:solidFill>
                            <a:srgbClr val="000000"/>
                          </a:solidFill>
                          <a:latin typeface="+mn-lt"/>
                        </a:rPr>
                        <a:t>COMPLICANZE LOCALI VASCOLARI</a:t>
                      </a:r>
                    </a:p>
                  </a:txBody>
                  <a:tcPr marL="9525" marR="9525" marT="9525" marB="0" anchor="ctr"/>
                </a:tc>
                <a:tc>
                  <a:txBody>
                    <a:bodyPr/>
                    <a:lstStyle/>
                    <a:p>
                      <a:pPr algn="ctr" fontAlgn="b"/>
                      <a:r>
                        <a:rPr lang="it-IT" sz="900" b="0" i="0" u="none" strike="noStrike" dirty="0">
                          <a:solidFill>
                            <a:srgbClr val="000000"/>
                          </a:solidFill>
                          <a:latin typeface="+mn-lt"/>
                        </a:rPr>
                        <a:t>16</a:t>
                      </a:r>
                    </a:p>
                  </a:txBody>
                  <a:tcPr marL="9525" marR="9525" marT="9525" marB="0" anchor="ctr"/>
                </a:tc>
                <a:tc>
                  <a:txBody>
                    <a:bodyPr/>
                    <a:lstStyle/>
                    <a:p>
                      <a:pPr algn="ctr" fontAlgn="b"/>
                      <a:r>
                        <a:rPr lang="it-IT" sz="900" b="0" i="0" u="none" strike="noStrike" dirty="0">
                          <a:solidFill>
                            <a:srgbClr val="000000"/>
                          </a:solidFill>
                          <a:latin typeface="+mn-lt"/>
                        </a:rPr>
                        <a:t>1,8</a:t>
                      </a:r>
                    </a:p>
                  </a:txBody>
                  <a:tcPr marL="9525" marR="9525" marT="9525" marB="0" anchor="ctr"/>
                </a:tc>
                <a:tc>
                  <a:txBody>
                    <a:bodyPr/>
                    <a:lstStyle/>
                    <a:p>
                      <a:pPr algn="ctr" fontAlgn="b"/>
                      <a:r>
                        <a:rPr lang="it-IT" sz="900" b="0" i="0" u="none" strike="noStrike">
                          <a:solidFill>
                            <a:srgbClr val="000000"/>
                          </a:solidFill>
                          <a:latin typeface="+mn-lt"/>
                        </a:rPr>
                        <a:t>1,8</a:t>
                      </a:r>
                    </a:p>
                  </a:txBody>
                  <a:tcPr marL="9525" marR="9525" marT="9525" marB="0" anchor="ctr"/>
                </a:tc>
                <a:tc>
                  <a:txBody>
                    <a:bodyPr/>
                    <a:lstStyle/>
                    <a:p>
                      <a:pPr algn="ctr" fontAlgn="b"/>
                      <a:r>
                        <a:rPr lang="it-IT" sz="900" b="0" i="0" u="none" strike="noStrike">
                          <a:solidFill>
                            <a:srgbClr val="000000"/>
                          </a:solidFill>
                          <a:latin typeface="+mn-lt"/>
                        </a:rPr>
                        <a:t>96,9</a:t>
                      </a:r>
                    </a:p>
                  </a:txBody>
                  <a:tcPr marL="9525" marR="9525" marT="9525" marB="0" anchor="ctr"/>
                </a:tc>
              </a:tr>
              <a:tr h="365760">
                <a:tc vMerge="1">
                  <a:txBody>
                    <a:bodyPr/>
                    <a:lstStyle/>
                    <a:p>
                      <a:endParaRPr lang="it-IT"/>
                    </a:p>
                  </a:txBody>
                  <a:tcPr/>
                </a:tc>
                <a:tc>
                  <a:txBody>
                    <a:bodyPr/>
                    <a:lstStyle/>
                    <a:p>
                      <a:pPr algn="l" fontAlgn="ctr"/>
                      <a:r>
                        <a:rPr lang="it-IT" sz="900" b="0" i="0" u="none" strike="noStrike">
                          <a:solidFill>
                            <a:srgbClr val="000000"/>
                          </a:solidFill>
                          <a:latin typeface="+mn-lt"/>
                        </a:rPr>
                        <a:t>EXITUS</a:t>
                      </a:r>
                    </a:p>
                  </a:txBody>
                  <a:tcPr marL="9525" marR="9525" marT="9525" marB="0" anchor="ctr"/>
                </a:tc>
                <a:tc>
                  <a:txBody>
                    <a:bodyPr/>
                    <a:lstStyle/>
                    <a:p>
                      <a:pPr algn="ctr" fontAlgn="b"/>
                      <a:r>
                        <a:rPr lang="it-IT" sz="900" b="0" i="0" u="none" strike="noStrike">
                          <a:solidFill>
                            <a:srgbClr val="000000"/>
                          </a:solidFill>
                          <a:latin typeface="+mn-lt"/>
                        </a:rPr>
                        <a:t>15</a:t>
                      </a:r>
                    </a:p>
                  </a:txBody>
                  <a:tcPr marL="9525" marR="9525" marT="9525" marB="0" anchor="ctr"/>
                </a:tc>
                <a:tc>
                  <a:txBody>
                    <a:bodyPr/>
                    <a:lstStyle/>
                    <a:p>
                      <a:pPr algn="ctr" fontAlgn="b"/>
                      <a:r>
                        <a:rPr lang="it-IT" sz="900" b="0" i="0" u="none" strike="noStrike" dirty="0">
                          <a:solidFill>
                            <a:srgbClr val="000000"/>
                          </a:solidFill>
                          <a:latin typeface="+mn-lt"/>
                        </a:rPr>
                        <a:t>1,7</a:t>
                      </a:r>
                    </a:p>
                  </a:txBody>
                  <a:tcPr marL="9525" marR="9525" marT="9525" marB="0" anchor="ctr"/>
                </a:tc>
                <a:tc>
                  <a:txBody>
                    <a:bodyPr/>
                    <a:lstStyle/>
                    <a:p>
                      <a:pPr algn="ctr" fontAlgn="b"/>
                      <a:r>
                        <a:rPr lang="it-IT" sz="900" b="0" i="0" u="none" strike="noStrike">
                          <a:solidFill>
                            <a:srgbClr val="000000"/>
                          </a:solidFill>
                          <a:latin typeface="+mn-lt"/>
                        </a:rPr>
                        <a:t>1,7</a:t>
                      </a:r>
                    </a:p>
                  </a:txBody>
                  <a:tcPr marL="9525" marR="9525" marT="9525" marB="0" anchor="ctr"/>
                </a:tc>
                <a:tc>
                  <a:txBody>
                    <a:bodyPr/>
                    <a:lstStyle/>
                    <a:p>
                      <a:pPr algn="ctr" fontAlgn="b"/>
                      <a:r>
                        <a:rPr lang="it-IT" sz="900" b="0" i="0" u="none" strike="noStrike">
                          <a:solidFill>
                            <a:srgbClr val="000000"/>
                          </a:solidFill>
                          <a:latin typeface="+mn-lt"/>
                        </a:rPr>
                        <a:t>98,6</a:t>
                      </a:r>
                    </a:p>
                  </a:txBody>
                  <a:tcPr marL="9525" marR="9525" marT="9525" marB="0" anchor="ctr"/>
                </a:tc>
              </a:tr>
              <a:tr h="320040">
                <a:tc vMerge="1">
                  <a:txBody>
                    <a:bodyPr/>
                    <a:lstStyle/>
                    <a:p>
                      <a:endParaRPr lang="it-IT"/>
                    </a:p>
                  </a:txBody>
                  <a:tcPr/>
                </a:tc>
                <a:tc>
                  <a:txBody>
                    <a:bodyPr/>
                    <a:lstStyle/>
                    <a:p>
                      <a:pPr algn="l" fontAlgn="ctr"/>
                      <a:r>
                        <a:rPr lang="it-IT" sz="900" b="0" i="0" u="none" strike="noStrike">
                          <a:solidFill>
                            <a:srgbClr val="000000"/>
                          </a:solidFill>
                          <a:latin typeface="+mn-lt"/>
                        </a:rPr>
                        <a:t>COMPLICANZE LOCALI NON VASCOLARI</a:t>
                      </a:r>
                    </a:p>
                  </a:txBody>
                  <a:tcPr marL="9525" marR="9525" marT="9525" marB="0" anchor="ctr"/>
                </a:tc>
                <a:tc>
                  <a:txBody>
                    <a:bodyPr/>
                    <a:lstStyle/>
                    <a:p>
                      <a:pPr algn="ctr" fontAlgn="b"/>
                      <a:r>
                        <a:rPr lang="it-IT" sz="900" b="0" i="0" u="none" strike="noStrike">
                          <a:solidFill>
                            <a:srgbClr val="000000"/>
                          </a:solidFill>
                          <a:latin typeface="+mn-lt"/>
                        </a:rPr>
                        <a:t>10</a:t>
                      </a:r>
                    </a:p>
                  </a:txBody>
                  <a:tcPr marL="9525" marR="9525" marT="9525" marB="0" anchor="ctr"/>
                </a:tc>
                <a:tc>
                  <a:txBody>
                    <a:bodyPr/>
                    <a:lstStyle/>
                    <a:p>
                      <a:pPr algn="ctr" fontAlgn="b"/>
                      <a:r>
                        <a:rPr lang="it-IT" sz="900" b="0" i="0" u="none" strike="noStrike" dirty="0">
                          <a:solidFill>
                            <a:srgbClr val="000000"/>
                          </a:solidFill>
                          <a:latin typeface="+mn-lt"/>
                        </a:rPr>
                        <a:t>1,1</a:t>
                      </a:r>
                    </a:p>
                  </a:txBody>
                  <a:tcPr marL="9525" marR="9525" marT="9525" marB="0" anchor="ctr"/>
                </a:tc>
                <a:tc>
                  <a:txBody>
                    <a:bodyPr/>
                    <a:lstStyle/>
                    <a:p>
                      <a:pPr algn="ctr" fontAlgn="b"/>
                      <a:r>
                        <a:rPr lang="it-IT" sz="900" b="0" i="0" u="none" strike="noStrike">
                          <a:solidFill>
                            <a:srgbClr val="000000"/>
                          </a:solidFill>
                          <a:latin typeface="+mn-lt"/>
                        </a:rPr>
                        <a:t>1,1</a:t>
                      </a:r>
                    </a:p>
                  </a:txBody>
                  <a:tcPr marL="9525" marR="9525" marT="9525" marB="0" anchor="ctr"/>
                </a:tc>
                <a:tc>
                  <a:txBody>
                    <a:bodyPr/>
                    <a:lstStyle/>
                    <a:p>
                      <a:pPr algn="ctr" fontAlgn="b"/>
                      <a:r>
                        <a:rPr lang="it-IT" sz="900" b="0" i="0" u="none" strike="noStrike">
                          <a:solidFill>
                            <a:srgbClr val="000000"/>
                          </a:solidFill>
                          <a:latin typeface="+mn-lt"/>
                        </a:rPr>
                        <a:t>99,7</a:t>
                      </a:r>
                    </a:p>
                  </a:txBody>
                  <a:tcPr marL="9525" marR="9525" marT="9525" marB="0" anchor="ctr"/>
                </a:tc>
              </a:tr>
              <a:tr h="289560">
                <a:tc vMerge="1">
                  <a:txBody>
                    <a:bodyPr/>
                    <a:lstStyle/>
                    <a:p>
                      <a:endParaRPr lang="it-IT"/>
                    </a:p>
                  </a:txBody>
                  <a:tcPr/>
                </a:tc>
                <a:tc>
                  <a:txBody>
                    <a:bodyPr/>
                    <a:lstStyle/>
                    <a:p>
                      <a:pPr algn="l" fontAlgn="ctr"/>
                      <a:r>
                        <a:rPr lang="it-IT" sz="900" b="0" i="0" u="none" strike="noStrike">
                          <a:solidFill>
                            <a:srgbClr val="000000"/>
                          </a:solidFill>
                          <a:latin typeface="+mn-lt"/>
                        </a:rPr>
                        <a:t>COMPLICANZE VASCOLARI ISCHEMICHE TARDIVE</a:t>
                      </a:r>
                    </a:p>
                  </a:txBody>
                  <a:tcPr marL="9525" marR="9525" marT="9525" marB="0" anchor="ctr"/>
                </a:tc>
                <a:tc>
                  <a:txBody>
                    <a:bodyPr/>
                    <a:lstStyle/>
                    <a:p>
                      <a:pPr algn="ctr" fontAlgn="b"/>
                      <a:r>
                        <a:rPr lang="it-IT" sz="900" b="0" i="0" u="none" strike="noStrike">
                          <a:solidFill>
                            <a:srgbClr val="000000"/>
                          </a:solidFill>
                          <a:latin typeface="+mn-lt"/>
                        </a:rPr>
                        <a:t>3</a:t>
                      </a:r>
                    </a:p>
                  </a:txBody>
                  <a:tcPr marL="9525" marR="9525" marT="9525" marB="0" anchor="ctr"/>
                </a:tc>
                <a:tc>
                  <a:txBody>
                    <a:bodyPr/>
                    <a:lstStyle/>
                    <a:p>
                      <a:pPr algn="ctr" fontAlgn="b"/>
                      <a:r>
                        <a:rPr lang="it-IT" sz="900" b="0" i="0" u="none" strike="noStrike" dirty="0">
                          <a:solidFill>
                            <a:srgbClr val="000000"/>
                          </a:solidFill>
                          <a:latin typeface="+mn-lt"/>
                        </a:rPr>
                        <a:t>0,3</a:t>
                      </a:r>
                    </a:p>
                  </a:txBody>
                  <a:tcPr marL="9525" marR="9525" marT="9525" marB="0" anchor="ctr"/>
                </a:tc>
                <a:tc>
                  <a:txBody>
                    <a:bodyPr/>
                    <a:lstStyle/>
                    <a:p>
                      <a:pPr algn="ctr" fontAlgn="b"/>
                      <a:r>
                        <a:rPr lang="it-IT" sz="900" b="0" i="0" u="none" strike="noStrike" dirty="0">
                          <a:solidFill>
                            <a:srgbClr val="000000"/>
                          </a:solidFill>
                          <a:latin typeface="+mn-lt"/>
                        </a:rPr>
                        <a:t>0,3</a:t>
                      </a:r>
                    </a:p>
                  </a:txBody>
                  <a:tcPr marL="9525" marR="9525" marT="9525" marB="0" anchor="ctr"/>
                </a:tc>
                <a:tc>
                  <a:txBody>
                    <a:bodyPr/>
                    <a:lstStyle/>
                    <a:p>
                      <a:pPr algn="ctr" fontAlgn="b"/>
                      <a:r>
                        <a:rPr lang="it-IT" sz="900" b="0" i="0" u="none" strike="noStrike" dirty="0" smtClean="0">
                          <a:solidFill>
                            <a:srgbClr val="000000"/>
                          </a:solidFill>
                          <a:latin typeface="+mn-lt"/>
                        </a:rPr>
                        <a:t>100,0</a:t>
                      </a:r>
                      <a:endParaRPr lang="it-IT" sz="900" b="0" i="0" u="none" strike="noStrike" dirty="0">
                        <a:solidFill>
                          <a:srgbClr val="000000"/>
                        </a:solidFill>
                        <a:latin typeface="+mn-lt"/>
                      </a:endParaRPr>
                    </a:p>
                  </a:txBody>
                  <a:tcPr marL="9525" marR="9525" marT="9525" marB="0" anchor="ctr"/>
                </a:tc>
              </a:tr>
              <a:tr h="228600">
                <a:tc vMerge="1">
                  <a:txBody>
                    <a:bodyPr/>
                    <a:lstStyle/>
                    <a:p>
                      <a:endParaRPr lang="it-IT"/>
                    </a:p>
                  </a:txBody>
                  <a:tcPr/>
                </a:tc>
                <a:tc>
                  <a:txBody>
                    <a:bodyPr/>
                    <a:lstStyle/>
                    <a:p>
                      <a:pPr algn="l" fontAlgn="ctr"/>
                      <a:r>
                        <a:rPr lang="it-IT" sz="900" b="1" i="0" u="none" strike="noStrike" dirty="0" smtClean="0">
                          <a:solidFill>
                            <a:srgbClr val="000000"/>
                          </a:solidFill>
                          <a:latin typeface="+mn-lt"/>
                        </a:rPr>
                        <a:t>Totale</a:t>
                      </a:r>
                      <a:endParaRPr lang="it-IT" sz="900" b="1" i="0" u="none" strike="noStrike" dirty="0">
                        <a:solidFill>
                          <a:srgbClr val="000000"/>
                        </a:solidFill>
                        <a:latin typeface="+mn-lt"/>
                      </a:endParaRPr>
                    </a:p>
                  </a:txBody>
                  <a:tcPr marL="9525" marR="9525" marT="9525" marB="0" anchor="ctr"/>
                </a:tc>
                <a:tc>
                  <a:txBody>
                    <a:bodyPr/>
                    <a:lstStyle/>
                    <a:p>
                      <a:pPr algn="ctr" fontAlgn="b"/>
                      <a:r>
                        <a:rPr lang="it-IT" sz="900" b="1" i="0" u="none" strike="noStrike">
                          <a:solidFill>
                            <a:srgbClr val="000000"/>
                          </a:solidFill>
                          <a:latin typeface="+mn-lt"/>
                        </a:rPr>
                        <a:t>901</a:t>
                      </a:r>
                    </a:p>
                  </a:txBody>
                  <a:tcPr marL="9525" marR="9525" marT="9525" marB="0" anchor="ctr"/>
                </a:tc>
                <a:tc>
                  <a:txBody>
                    <a:bodyPr/>
                    <a:lstStyle/>
                    <a:p>
                      <a:pPr algn="ctr" fontAlgn="b"/>
                      <a:r>
                        <a:rPr lang="it-IT" sz="900" b="1" i="0" u="none" strike="noStrike" dirty="0">
                          <a:solidFill>
                            <a:srgbClr val="000000"/>
                          </a:solidFill>
                          <a:latin typeface="+mn-lt"/>
                        </a:rPr>
                        <a:t>100</a:t>
                      </a:r>
                    </a:p>
                  </a:txBody>
                  <a:tcPr marL="9525" marR="9525" marT="9525" marB="0" anchor="ctr"/>
                </a:tc>
                <a:tc>
                  <a:txBody>
                    <a:bodyPr/>
                    <a:lstStyle/>
                    <a:p>
                      <a:pPr algn="ctr" fontAlgn="b"/>
                      <a:r>
                        <a:rPr lang="it-IT" sz="900" b="1" i="0" u="none" strike="noStrike" dirty="0">
                          <a:solidFill>
                            <a:srgbClr val="000000"/>
                          </a:solidFill>
                          <a:latin typeface="+mn-lt"/>
                        </a:rPr>
                        <a:t>100</a:t>
                      </a:r>
                    </a:p>
                  </a:txBody>
                  <a:tcPr marL="9525" marR="9525" marT="9525" marB="0" anchor="ctr"/>
                </a:tc>
                <a:tc>
                  <a:txBody>
                    <a:bodyPr/>
                    <a:lstStyle/>
                    <a:p>
                      <a:pPr algn="ctr" fontAlgn="b"/>
                      <a:r>
                        <a:rPr lang="it-IT" sz="900" b="1" i="0" u="none" strike="noStrike" dirty="0">
                          <a:solidFill>
                            <a:srgbClr val="000000"/>
                          </a:solidFill>
                          <a:latin typeface="+mn-lt"/>
                        </a:rPr>
                        <a:t> </a:t>
                      </a:r>
                    </a:p>
                  </a:txBody>
                  <a:tcPr marL="9525" marR="9525" marT="9525" marB="0" anchor="ctr"/>
                </a:tc>
              </a:tr>
            </a:tbl>
          </a:graphicData>
        </a:graphic>
      </p:graphicFrame>
      <p:graphicFrame>
        <p:nvGraphicFramePr>
          <p:cNvPr id="8" name="Chart 7"/>
          <p:cNvGraphicFramePr/>
          <p:nvPr/>
        </p:nvGraphicFramePr>
        <p:xfrm>
          <a:off x="838200" y="3581400"/>
          <a:ext cx="8077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468923"/>
            <a:ext cx="8915400" cy="369277"/>
          </a:xfrm>
        </p:spPr>
        <p:txBody>
          <a:bodyPr/>
          <a:lstStyle/>
          <a:p>
            <a:r>
              <a:rPr lang="it-IT" dirty="0" smtClean="0"/>
              <a:t>Esiti AAA - Tradizionale</a:t>
            </a:r>
            <a:endParaRPr lang="it-IT" dirty="0"/>
          </a:p>
        </p:txBody>
      </p:sp>
      <p:graphicFrame>
        <p:nvGraphicFramePr>
          <p:cNvPr id="5" name="Table 4"/>
          <p:cNvGraphicFramePr>
            <a:graphicFrameLocks noGrp="1"/>
          </p:cNvGraphicFramePr>
          <p:nvPr/>
        </p:nvGraphicFramePr>
        <p:xfrm>
          <a:off x="838200" y="914400"/>
          <a:ext cx="8077200" cy="2465070"/>
        </p:xfrm>
        <a:graphic>
          <a:graphicData uri="http://schemas.openxmlformats.org/drawingml/2006/table">
            <a:tbl>
              <a:tblPr firstRow="1" lastRow="1" bandRow="1">
                <a:tableStyleId>{284E427A-3D55-4303-BF80-6455036E1DE7}</a:tableStyleId>
              </a:tblPr>
              <a:tblGrid>
                <a:gridCol w="685800"/>
                <a:gridCol w="4343400"/>
                <a:gridCol w="685800"/>
                <a:gridCol w="609600"/>
                <a:gridCol w="914400"/>
                <a:gridCol w="838200"/>
              </a:tblGrid>
              <a:tr h="320040">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Valida</a:t>
                      </a:r>
                    </a:p>
                    <a:p>
                      <a:pPr algn="ctr" fontAlgn="b"/>
                      <a:r>
                        <a:rPr lang="it-IT" sz="900" u="none" strike="noStrike" baseline="0" dirty="0" smtClean="0"/>
                        <a:t> %</a:t>
                      </a:r>
                      <a:endParaRPr lang="it-IT" sz="900" b="0" i="0" u="none" strike="noStrike" dirty="0">
                        <a:latin typeface="+mj-lt"/>
                      </a:endParaRPr>
                    </a:p>
                  </a:txBody>
                  <a:tcPr marL="5779" marR="5779" marT="2770"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2770" marB="0" anchor="ctr"/>
                </a:tc>
              </a:tr>
              <a:tr h="289560">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a:r>
                        <a:rPr lang="it-IT" sz="900"/>
                        <a:t>OK</a:t>
                      </a:r>
                    </a:p>
                  </a:txBody>
                  <a:tcPr marL="28575" marR="28575" marT="28575" marB="28575" anchor="ctr"/>
                </a:tc>
                <a:tc>
                  <a:txBody>
                    <a:bodyPr/>
                    <a:lstStyle/>
                    <a:p>
                      <a:pPr algn="ctr"/>
                      <a:r>
                        <a:rPr lang="it-IT" sz="900" dirty="0"/>
                        <a:t>410</a:t>
                      </a:r>
                    </a:p>
                  </a:txBody>
                  <a:tcPr marL="28575" marR="28575" marT="28575" marB="28575" anchor="ctr"/>
                </a:tc>
                <a:tc>
                  <a:txBody>
                    <a:bodyPr/>
                    <a:lstStyle/>
                    <a:p>
                      <a:pPr algn="ctr"/>
                      <a:r>
                        <a:rPr lang="it-IT" sz="900"/>
                        <a:t>78,8</a:t>
                      </a:r>
                    </a:p>
                  </a:txBody>
                  <a:tcPr marL="28575" marR="28575" marT="28575" marB="28575" anchor="ctr"/>
                </a:tc>
                <a:tc>
                  <a:txBody>
                    <a:bodyPr/>
                    <a:lstStyle/>
                    <a:p>
                      <a:pPr algn="ctr"/>
                      <a:r>
                        <a:rPr lang="it-IT" sz="900"/>
                        <a:t>78,8</a:t>
                      </a:r>
                    </a:p>
                  </a:txBody>
                  <a:tcPr marL="28575" marR="28575" marT="28575" marB="28575" anchor="ctr"/>
                </a:tc>
                <a:tc>
                  <a:txBody>
                    <a:bodyPr/>
                    <a:lstStyle/>
                    <a:p>
                      <a:pPr algn="ctr"/>
                      <a:r>
                        <a:rPr lang="it-IT" sz="900"/>
                        <a:t>78,8</a:t>
                      </a:r>
                    </a:p>
                  </a:txBody>
                  <a:tcPr marL="28575" marR="28575" marT="28575" marB="28575" anchor="ctr"/>
                </a:tc>
              </a:tr>
              <a:tr h="304800">
                <a:tc vMerge="1">
                  <a:txBody>
                    <a:bodyPr/>
                    <a:lstStyle/>
                    <a:p>
                      <a:endParaRPr lang="it-IT"/>
                    </a:p>
                  </a:txBody>
                  <a:tcPr/>
                </a:tc>
                <a:tc>
                  <a:txBody>
                    <a:bodyPr/>
                    <a:lstStyle/>
                    <a:p>
                      <a:pPr algn="l"/>
                      <a:r>
                        <a:rPr lang="it-IT" sz="900"/>
                        <a:t>COMPLICANZE SISTEMICHE NON VASCOLARI</a:t>
                      </a:r>
                    </a:p>
                  </a:txBody>
                  <a:tcPr marL="28575" marR="28575" marT="28575" marB="28575" anchor="ctr"/>
                </a:tc>
                <a:tc>
                  <a:txBody>
                    <a:bodyPr/>
                    <a:lstStyle/>
                    <a:p>
                      <a:pPr algn="ctr"/>
                      <a:r>
                        <a:rPr lang="it-IT" sz="900" dirty="0"/>
                        <a:t>51</a:t>
                      </a:r>
                    </a:p>
                  </a:txBody>
                  <a:tcPr marL="28575" marR="28575" marT="28575" marB="28575" anchor="ctr"/>
                </a:tc>
                <a:tc>
                  <a:txBody>
                    <a:bodyPr/>
                    <a:lstStyle/>
                    <a:p>
                      <a:pPr algn="ctr"/>
                      <a:r>
                        <a:rPr lang="it-IT" sz="900" dirty="0"/>
                        <a:t>9,8</a:t>
                      </a:r>
                    </a:p>
                  </a:txBody>
                  <a:tcPr marL="28575" marR="28575" marT="28575" marB="28575" anchor="ctr"/>
                </a:tc>
                <a:tc>
                  <a:txBody>
                    <a:bodyPr/>
                    <a:lstStyle/>
                    <a:p>
                      <a:pPr algn="ctr"/>
                      <a:r>
                        <a:rPr lang="it-IT" sz="900"/>
                        <a:t>9,8</a:t>
                      </a:r>
                    </a:p>
                  </a:txBody>
                  <a:tcPr marL="28575" marR="28575" marT="28575" marB="28575" anchor="ctr"/>
                </a:tc>
                <a:tc>
                  <a:txBody>
                    <a:bodyPr/>
                    <a:lstStyle/>
                    <a:p>
                      <a:pPr algn="ctr"/>
                      <a:r>
                        <a:rPr lang="it-IT" sz="900"/>
                        <a:t>88,7</a:t>
                      </a:r>
                    </a:p>
                  </a:txBody>
                  <a:tcPr marL="28575" marR="28575" marT="28575" marB="28575" anchor="ctr"/>
                </a:tc>
              </a:tr>
              <a:tr h="304800">
                <a:tc vMerge="1">
                  <a:txBody>
                    <a:bodyPr/>
                    <a:lstStyle/>
                    <a:p>
                      <a:endParaRPr lang="it-IT"/>
                    </a:p>
                  </a:txBody>
                  <a:tcPr/>
                </a:tc>
                <a:tc>
                  <a:txBody>
                    <a:bodyPr/>
                    <a:lstStyle/>
                    <a:p>
                      <a:pPr algn="l"/>
                      <a:r>
                        <a:rPr lang="it-IT" sz="900"/>
                        <a:t>EXITUS</a:t>
                      </a:r>
                    </a:p>
                  </a:txBody>
                  <a:tcPr marL="28575" marR="28575" marT="28575" marB="28575" anchor="ctr"/>
                </a:tc>
                <a:tc>
                  <a:txBody>
                    <a:bodyPr/>
                    <a:lstStyle/>
                    <a:p>
                      <a:pPr algn="ctr"/>
                      <a:r>
                        <a:rPr lang="it-IT" sz="900"/>
                        <a:t>41</a:t>
                      </a:r>
                    </a:p>
                  </a:txBody>
                  <a:tcPr marL="28575" marR="28575" marT="28575" marB="28575" anchor="ctr"/>
                </a:tc>
                <a:tc>
                  <a:txBody>
                    <a:bodyPr/>
                    <a:lstStyle/>
                    <a:p>
                      <a:pPr algn="ctr"/>
                      <a:r>
                        <a:rPr lang="it-IT" sz="900" dirty="0"/>
                        <a:t>7,9</a:t>
                      </a:r>
                    </a:p>
                  </a:txBody>
                  <a:tcPr marL="28575" marR="28575" marT="28575" marB="28575" anchor="ctr"/>
                </a:tc>
                <a:tc>
                  <a:txBody>
                    <a:bodyPr/>
                    <a:lstStyle/>
                    <a:p>
                      <a:pPr algn="ctr"/>
                      <a:r>
                        <a:rPr lang="it-IT" sz="900"/>
                        <a:t>7,9</a:t>
                      </a:r>
                    </a:p>
                  </a:txBody>
                  <a:tcPr marL="28575" marR="28575" marT="28575" marB="28575" anchor="ctr"/>
                </a:tc>
                <a:tc>
                  <a:txBody>
                    <a:bodyPr/>
                    <a:lstStyle/>
                    <a:p>
                      <a:pPr algn="ctr"/>
                      <a:r>
                        <a:rPr lang="it-IT" sz="900"/>
                        <a:t>96,5</a:t>
                      </a:r>
                    </a:p>
                  </a:txBody>
                  <a:tcPr marL="28575" marR="28575" marT="28575" marB="28575" anchor="ctr"/>
                </a:tc>
              </a:tr>
              <a:tr h="320040">
                <a:tc vMerge="1">
                  <a:txBody>
                    <a:bodyPr/>
                    <a:lstStyle/>
                    <a:p>
                      <a:endParaRPr lang="it-IT"/>
                    </a:p>
                  </a:txBody>
                  <a:tcPr/>
                </a:tc>
                <a:tc>
                  <a:txBody>
                    <a:bodyPr/>
                    <a:lstStyle/>
                    <a:p>
                      <a:pPr algn="l"/>
                      <a:r>
                        <a:rPr lang="it-IT" sz="900"/>
                        <a:t>COMPLICANZE VASCOLARI ISCHEMICHE TARDIVE</a:t>
                      </a:r>
                    </a:p>
                  </a:txBody>
                  <a:tcPr marL="28575" marR="28575" marT="28575" marB="28575" anchor="ctr"/>
                </a:tc>
                <a:tc>
                  <a:txBody>
                    <a:bodyPr/>
                    <a:lstStyle/>
                    <a:p>
                      <a:pPr algn="ctr"/>
                      <a:r>
                        <a:rPr lang="it-IT" sz="900"/>
                        <a:t>7</a:t>
                      </a:r>
                    </a:p>
                  </a:txBody>
                  <a:tcPr marL="28575" marR="28575" marT="28575" marB="28575" anchor="ctr"/>
                </a:tc>
                <a:tc>
                  <a:txBody>
                    <a:bodyPr/>
                    <a:lstStyle/>
                    <a:p>
                      <a:pPr algn="ctr"/>
                      <a:r>
                        <a:rPr lang="it-IT" sz="900" dirty="0"/>
                        <a:t>1,3</a:t>
                      </a:r>
                    </a:p>
                  </a:txBody>
                  <a:tcPr marL="28575" marR="28575" marT="28575" marB="28575" anchor="ctr"/>
                </a:tc>
                <a:tc>
                  <a:txBody>
                    <a:bodyPr/>
                    <a:lstStyle/>
                    <a:p>
                      <a:pPr algn="ctr"/>
                      <a:r>
                        <a:rPr lang="it-IT" sz="900"/>
                        <a:t>1,3</a:t>
                      </a:r>
                    </a:p>
                  </a:txBody>
                  <a:tcPr marL="28575" marR="28575" marT="28575" marB="28575" anchor="ctr"/>
                </a:tc>
                <a:tc>
                  <a:txBody>
                    <a:bodyPr/>
                    <a:lstStyle/>
                    <a:p>
                      <a:pPr algn="ctr"/>
                      <a:r>
                        <a:rPr lang="it-IT" sz="900"/>
                        <a:t>97,9</a:t>
                      </a:r>
                    </a:p>
                  </a:txBody>
                  <a:tcPr marL="28575" marR="28575" marT="28575" marB="28575" anchor="ctr"/>
                </a:tc>
              </a:tr>
              <a:tr h="320040">
                <a:tc vMerge="1">
                  <a:txBody>
                    <a:bodyPr/>
                    <a:lstStyle/>
                    <a:p>
                      <a:endParaRPr lang="it-IT"/>
                    </a:p>
                  </a:txBody>
                  <a:tcPr/>
                </a:tc>
                <a:tc>
                  <a:txBody>
                    <a:bodyPr/>
                    <a:lstStyle/>
                    <a:p>
                      <a:pPr algn="l"/>
                      <a:r>
                        <a:rPr lang="it-IT" sz="900"/>
                        <a:t>COMPLICANZE LOCALI NON VASCOLARI</a:t>
                      </a:r>
                    </a:p>
                  </a:txBody>
                  <a:tcPr marL="28575" marR="28575" marT="28575" marB="28575" anchor="ctr"/>
                </a:tc>
                <a:tc>
                  <a:txBody>
                    <a:bodyPr/>
                    <a:lstStyle/>
                    <a:p>
                      <a:pPr algn="ctr"/>
                      <a:r>
                        <a:rPr lang="it-IT" sz="900"/>
                        <a:t>6</a:t>
                      </a:r>
                    </a:p>
                  </a:txBody>
                  <a:tcPr marL="28575" marR="28575" marT="28575" marB="28575" anchor="ctr"/>
                </a:tc>
                <a:tc>
                  <a:txBody>
                    <a:bodyPr/>
                    <a:lstStyle/>
                    <a:p>
                      <a:pPr algn="ctr"/>
                      <a:r>
                        <a:rPr lang="it-IT" sz="900" dirty="0"/>
                        <a:t>1,2</a:t>
                      </a:r>
                    </a:p>
                  </a:txBody>
                  <a:tcPr marL="28575" marR="28575" marT="28575" marB="28575" anchor="ctr"/>
                </a:tc>
                <a:tc>
                  <a:txBody>
                    <a:bodyPr/>
                    <a:lstStyle/>
                    <a:p>
                      <a:pPr algn="ctr"/>
                      <a:r>
                        <a:rPr lang="it-IT" sz="900"/>
                        <a:t>1,2</a:t>
                      </a:r>
                    </a:p>
                  </a:txBody>
                  <a:tcPr marL="28575" marR="28575" marT="28575" marB="28575" anchor="ctr"/>
                </a:tc>
                <a:tc>
                  <a:txBody>
                    <a:bodyPr/>
                    <a:lstStyle/>
                    <a:p>
                      <a:pPr algn="ctr"/>
                      <a:r>
                        <a:rPr lang="it-IT" sz="900"/>
                        <a:t>99,0</a:t>
                      </a:r>
                    </a:p>
                  </a:txBody>
                  <a:tcPr marL="28575" marR="28575" marT="28575" marB="28575" anchor="ctr"/>
                </a:tc>
              </a:tr>
              <a:tr h="274320">
                <a:tc vMerge="1">
                  <a:txBody>
                    <a:bodyPr/>
                    <a:lstStyle/>
                    <a:p>
                      <a:endParaRPr lang="it-IT"/>
                    </a:p>
                  </a:txBody>
                  <a:tcPr/>
                </a:tc>
                <a:tc>
                  <a:txBody>
                    <a:bodyPr/>
                    <a:lstStyle/>
                    <a:p>
                      <a:pPr algn="l"/>
                      <a:r>
                        <a:rPr lang="it-IT" sz="900"/>
                        <a:t>COMPLICANZE LOCALI VASCOLARI</a:t>
                      </a:r>
                    </a:p>
                  </a:txBody>
                  <a:tcPr marL="28575" marR="28575" marT="28575" marB="28575" anchor="ctr"/>
                </a:tc>
                <a:tc>
                  <a:txBody>
                    <a:bodyPr/>
                    <a:lstStyle/>
                    <a:p>
                      <a:pPr algn="ctr"/>
                      <a:r>
                        <a:rPr lang="it-IT" sz="900"/>
                        <a:t>5</a:t>
                      </a:r>
                    </a:p>
                  </a:txBody>
                  <a:tcPr marL="28575" marR="28575" marT="28575" marB="28575" anchor="ctr"/>
                </a:tc>
                <a:tc>
                  <a:txBody>
                    <a:bodyPr/>
                    <a:lstStyle/>
                    <a:p>
                      <a:pPr algn="ctr"/>
                      <a:r>
                        <a:rPr lang="it-IT" sz="900" dirty="0"/>
                        <a:t>1,0</a:t>
                      </a:r>
                    </a:p>
                  </a:txBody>
                  <a:tcPr marL="28575" marR="28575" marT="28575" marB="28575" anchor="ctr"/>
                </a:tc>
                <a:tc>
                  <a:txBody>
                    <a:bodyPr/>
                    <a:lstStyle/>
                    <a:p>
                      <a:pPr algn="ctr"/>
                      <a:r>
                        <a:rPr lang="it-IT" sz="900"/>
                        <a:t>1,0</a:t>
                      </a:r>
                    </a:p>
                  </a:txBody>
                  <a:tcPr marL="28575" marR="28575" marT="28575" marB="28575" anchor="ctr"/>
                </a:tc>
                <a:tc>
                  <a:txBody>
                    <a:bodyPr/>
                    <a:lstStyle/>
                    <a:p>
                      <a:pPr algn="ctr"/>
                      <a:r>
                        <a:rPr lang="it-IT" sz="900"/>
                        <a:t>100,0</a:t>
                      </a:r>
                    </a:p>
                  </a:txBody>
                  <a:tcPr marL="28575" marR="28575" marT="28575" marB="28575" anchor="ctr"/>
                </a:tc>
              </a:tr>
              <a:tr h="228600">
                <a:tc vMerge="1">
                  <a:txBody>
                    <a:bodyPr/>
                    <a:lstStyle/>
                    <a:p>
                      <a:endParaRPr lang="it-IT"/>
                    </a:p>
                  </a:txBody>
                  <a:tcPr/>
                </a:tc>
                <a:tc>
                  <a:txBody>
                    <a:bodyPr/>
                    <a:lstStyle/>
                    <a:p>
                      <a:pPr algn="l"/>
                      <a:r>
                        <a:rPr lang="it-IT" sz="900" dirty="0" smtClean="0"/>
                        <a:t>Totale</a:t>
                      </a:r>
                      <a:endParaRPr lang="it-IT" sz="900" dirty="0"/>
                    </a:p>
                  </a:txBody>
                  <a:tcPr marL="28575" marR="28575" marT="28575" marB="28575" anchor="ctr"/>
                </a:tc>
                <a:tc>
                  <a:txBody>
                    <a:bodyPr/>
                    <a:lstStyle/>
                    <a:p>
                      <a:pPr algn="ctr"/>
                      <a:r>
                        <a:rPr lang="it-IT" sz="900"/>
                        <a:t>520</a:t>
                      </a:r>
                    </a:p>
                  </a:txBody>
                  <a:tcPr marL="28575" marR="28575" marT="28575" marB="28575" anchor="ctr"/>
                </a:tc>
                <a:tc>
                  <a:txBody>
                    <a:bodyPr/>
                    <a:lstStyle/>
                    <a:p>
                      <a:pPr algn="ctr"/>
                      <a:r>
                        <a:rPr lang="it-IT" sz="900" dirty="0"/>
                        <a:t>100,0</a:t>
                      </a:r>
                    </a:p>
                  </a:txBody>
                  <a:tcPr marL="28575" marR="28575" marT="28575" marB="28575" anchor="ctr"/>
                </a:tc>
                <a:tc>
                  <a:txBody>
                    <a:bodyPr/>
                    <a:lstStyle/>
                    <a:p>
                      <a:pPr algn="ctr"/>
                      <a:r>
                        <a:rPr lang="it-IT" sz="900" dirty="0"/>
                        <a:t>100,0</a:t>
                      </a:r>
                    </a:p>
                  </a:txBody>
                  <a:tcPr marL="28575" marR="28575" marT="28575" marB="28575" anchor="ctr"/>
                </a:tc>
                <a:tc>
                  <a:txBody>
                    <a:bodyPr/>
                    <a:lstStyle/>
                    <a:p>
                      <a:pPr algn="ctr"/>
                      <a:r>
                        <a:rPr lang="it-IT" sz="900" dirty="0"/>
                        <a:t/>
                      </a:r>
                      <a:br>
                        <a:rPr lang="it-IT" sz="900" dirty="0"/>
                      </a:br>
                      <a:endParaRPr lang="it-IT" sz="900" dirty="0"/>
                    </a:p>
                  </a:txBody>
                  <a:tcPr marL="28575" marR="28575" marT="28575" marB="28575" anchor="ctr"/>
                </a:tc>
              </a:tr>
            </a:tbl>
          </a:graphicData>
        </a:graphic>
      </p:graphicFrame>
      <p:graphicFrame>
        <p:nvGraphicFramePr>
          <p:cNvPr id="6" name="Chart 5"/>
          <p:cNvGraphicFramePr/>
          <p:nvPr/>
        </p:nvGraphicFramePr>
        <p:xfrm>
          <a:off x="838200" y="3657600"/>
          <a:ext cx="8077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545123"/>
            <a:ext cx="8915400" cy="369277"/>
          </a:xfrm>
        </p:spPr>
        <p:txBody>
          <a:bodyPr>
            <a:normAutofit/>
          </a:bodyPr>
          <a:lstStyle/>
          <a:p>
            <a:r>
              <a:rPr lang="it-IT" dirty="0" smtClean="0"/>
              <a:t>DISTRIBUZIONE DELLE PRINCIPALI PATOLOGIE PER REGIONE</a:t>
            </a:r>
            <a:endParaRPr lang="it-IT" dirty="0"/>
          </a:p>
        </p:txBody>
      </p:sp>
      <p:graphicFrame>
        <p:nvGraphicFramePr>
          <p:cNvPr id="3" name="Table 2"/>
          <p:cNvGraphicFramePr>
            <a:graphicFrameLocks noGrp="1"/>
          </p:cNvGraphicFramePr>
          <p:nvPr/>
        </p:nvGraphicFramePr>
        <p:xfrm>
          <a:off x="533399" y="990600"/>
          <a:ext cx="8839202" cy="2801155"/>
        </p:xfrm>
        <a:graphic>
          <a:graphicData uri="http://schemas.openxmlformats.org/drawingml/2006/table">
            <a:tbl>
              <a:tblPr firstRow="1" lastRow="1" bandRow="1">
                <a:tableStyleId>{284E427A-3D55-4303-BF80-6455036E1DE7}</a:tableStyleId>
              </a:tblPr>
              <a:tblGrid>
                <a:gridCol w="1167409"/>
                <a:gridCol w="1398808"/>
                <a:gridCol w="1510419"/>
                <a:gridCol w="1911206"/>
                <a:gridCol w="1995948"/>
                <a:gridCol w="855412"/>
              </a:tblGrid>
              <a:tr h="389652">
                <a:tc>
                  <a:txBody>
                    <a:bodyPr/>
                    <a:lstStyle/>
                    <a:p>
                      <a:pPr algn="ctr">
                        <a:spcAft>
                          <a:spcPts val="0"/>
                        </a:spcAft>
                      </a:pPr>
                      <a:r>
                        <a:rPr lang="it-IT" sz="800" dirty="0"/>
                        <a:t>Regione</a:t>
                      </a:r>
                      <a:endParaRPr lang="it-IT" sz="1200" dirty="0">
                        <a:latin typeface="Times New Roman"/>
                        <a:ea typeface="Times New Roman"/>
                        <a:cs typeface="Times New Roman"/>
                      </a:endParaRPr>
                    </a:p>
                  </a:txBody>
                  <a:tcPr marL="44450" marR="44450" marT="0" marB="0" anchor="ctr"/>
                </a:tc>
                <a:tc>
                  <a:txBody>
                    <a:bodyPr/>
                    <a:lstStyle/>
                    <a:p>
                      <a:pPr algn="ctr">
                        <a:spcAft>
                          <a:spcPts val="0"/>
                        </a:spcAft>
                      </a:pPr>
                      <a:r>
                        <a:rPr lang="it-IT" sz="800"/>
                        <a:t>ARTERIOPATIA OBLITERANTE ARTI INFERIORI</a:t>
                      </a:r>
                      <a:endParaRPr lang="it-IT" sz="1200">
                        <a:latin typeface="Times New Roman"/>
                        <a:ea typeface="Times New Roman"/>
                        <a:cs typeface="Times New Roman"/>
                      </a:endParaRPr>
                    </a:p>
                  </a:txBody>
                  <a:tcPr marL="44450" marR="44450" marT="0" marB="0" anchor="ctr"/>
                </a:tc>
                <a:tc>
                  <a:txBody>
                    <a:bodyPr/>
                    <a:lstStyle/>
                    <a:p>
                      <a:pPr algn="ctr">
                        <a:spcAft>
                          <a:spcPts val="0"/>
                        </a:spcAft>
                      </a:pPr>
                      <a:r>
                        <a:rPr lang="it-IT" sz="800"/>
                        <a:t>PATOLOGIA AORTICA ED AORTO ILIACA</a:t>
                      </a:r>
                      <a:endParaRPr lang="it-IT" sz="1200">
                        <a:latin typeface="Times New Roman"/>
                        <a:ea typeface="Times New Roman"/>
                        <a:cs typeface="Times New Roman"/>
                      </a:endParaRPr>
                    </a:p>
                  </a:txBody>
                  <a:tcPr marL="44450" marR="44450" marT="0" marB="0" anchor="ctr"/>
                </a:tc>
                <a:tc>
                  <a:txBody>
                    <a:bodyPr/>
                    <a:lstStyle/>
                    <a:p>
                      <a:pPr algn="ctr">
                        <a:spcAft>
                          <a:spcPts val="0"/>
                        </a:spcAft>
                      </a:pPr>
                      <a:r>
                        <a:rPr lang="it-IT" sz="800"/>
                        <a:t>PATOLOGIA TRONCHI SOVRA-AORTICI A DESTINO CEREBRALE</a:t>
                      </a:r>
                      <a:endParaRPr lang="it-IT" sz="1200">
                        <a:latin typeface="Times New Roman"/>
                        <a:ea typeface="Times New Roman"/>
                        <a:cs typeface="Times New Roman"/>
                      </a:endParaRPr>
                    </a:p>
                  </a:txBody>
                  <a:tcPr marL="44450" marR="44450" marT="0" marB="0" anchor="ctr"/>
                </a:tc>
                <a:tc>
                  <a:txBody>
                    <a:bodyPr/>
                    <a:lstStyle/>
                    <a:p>
                      <a:pPr algn="ctr">
                        <a:spcAft>
                          <a:spcPts val="0"/>
                        </a:spcAft>
                      </a:pPr>
                      <a:r>
                        <a:rPr lang="it-IT" sz="800" dirty="0"/>
                        <a:t>PATOLOGIA VENOSA SUPERFICIALE</a:t>
                      </a:r>
                      <a:endParaRPr lang="it-IT" sz="1200" dirty="0">
                        <a:latin typeface="Times New Roman"/>
                        <a:ea typeface="Times New Roman"/>
                        <a:cs typeface="Times New Roman"/>
                      </a:endParaRPr>
                    </a:p>
                  </a:txBody>
                  <a:tcPr marL="44450" marR="44450" marT="0" marB="0" anchor="ctr"/>
                </a:tc>
                <a:tc>
                  <a:txBody>
                    <a:bodyPr/>
                    <a:lstStyle/>
                    <a:p>
                      <a:pPr algn="ctr">
                        <a:spcAft>
                          <a:spcPts val="0"/>
                        </a:spcAft>
                      </a:pPr>
                      <a:r>
                        <a:rPr lang="it-IT" sz="800" dirty="0"/>
                        <a:t>TOTALE</a:t>
                      </a:r>
                      <a:endParaRPr lang="it-IT" sz="1200" dirty="0">
                        <a:latin typeface="Times New Roman"/>
                        <a:ea typeface="Times New Roman"/>
                        <a:cs typeface="Times New Roman"/>
                      </a:endParaRPr>
                    </a:p>
                  </a:txBody>
                  <a:tcPr marL="44450" marR="44450" marT="0" marB="0" anchor="ctr"/>
                </a:tc>
              </a:tr>
              <a:tr h="135184">
                <a:tc>
                  <a:txBody>
                    <a:bodyPr/>
                    <a:lstStyle/>
                    <a:p>
                      <a:pPr algn="l" fontAlgn="b"/>
                      <a:r>
                        <a:rPr lang="it-IT" sz="900" b="0" i="0" u="none" strike="noStrike">
                          <a:solidFill>
                            <a:srgbClr val="000000"/>
                          </a:solidFill>
                          <a:latin typeface="+mn-lt"/>
                        </a:rPr>
                        <a:t>ABRUZZO</a:t>
                      </a:r>
                    </a:p>
                  </a:txBody>
                  <a:tcPr marL="0" marR="0" marT="0" marB="0" anchor="b"/>
                </a:tc>
                <a:tc>
                  <a:txBody>
                    <a:bodyPr/>
                    <a:lstStyle/>
                    <a:p>
                      <a:pPr algn="ctr" fontAlgn="b"/>
                      <a:r>
                        <a:rPr lang="it-IT" sz="900" b="0" i="0" u="none" strike="noStrike" dirty="0">
                          <a:solidFill>
                            <a:srgbClr val="000000"/>
                          </a:solidFill>
                          <a:latin typeface="+mn-lt"/>
                        </a:rPr>
                        <a:t>15</a:t>
                      </a:r>
                    </a:p>
                  </a:txBody>
                  <a:tcPr marL="0" marR="0" marT="0" marB="0" anchor="b"/>
                </a:tc>
                <a:tc>
                  <a:txBody>
                    <a:bodyPr/>
                    <a:lstStyle/>
                    <a:p>
                      <a:pPr algn="ctr" fontAlgn="b"/>
                      <a:r>
                        <a:rPr lang="it-IT" sz="900" b="0" i="0" u="none" strike="noStrike">
                          <a:solidFill>
                            <a:srgbClr val="000000"/>
                          </a:solidFill>
                          <a:latin typeface="+mn-lt"/>
                        </a:rPr>
                        <a:t>10</a:t>
                      </a:r>
                    </a:p>
                  </a:txBody>
                  <a:tcPr marL="0" marR="0" marT="0" marB="0" anchor="b"/>
                </a:tc>
                <a:tc>
                  <a:txBody>
                    <a:bodyPr/>
                    <a:lstStyle/>
                    <a:p>
                      <a:pPr algn="ctr" fontAlgn="b"/>
                      <a:r>
                        <a:rPr lang="it-IT" sz="900" b="0" i="0" u="none" strike="noStrike">
                          <a:solidFill>
                            <a:srgbClr val="000000"/>
                          </a:solidFill>
                          <a:latin typeface="+mn-lt"/>
                        </a:rPr>
                        <a:t>22</a:t>
                      </a:r>
                    </a:p>
                  </a:txBody>
                  <a:tcPr marL="0" marR="0" marT="0" marB="0" anchor="b"/>
                </a:tc>
                <a:tc>
                  <a:txBody>
                    <a:bodyPr/>
                    <a:lstStyle/>
                    <a:p>
                      <a:pPr algn="ctr" fontAlgn="b"/>
                      <a:r>
                        <a:rPr lang="it-IT" sz="900" b="0" i="0" u="none" strike="noStrike">
                          <a:solidFill>
                            <a:srgbClr val="000000"/>
                          </a:solidFill>
                          <a:latin typeface="+mn-lt"/>
                        </a:rPr>
                        <a:t>1</a:t>
                      </a:r>
                    </a:p>
                  </a:txBody>
                  <a:tcPr marL="0" marR="0" marT="0" marB="0" anchor="b"/>
                </a:tc>
                <a:tc>
                  <a:txBody>
                    <a:bodyPr/>
                    <a:lstStyle/>
                    <a:p>
                      <a:pPr algn="ctr" fontAlgn="b"/>
                      <a:r>
                        <a:rPr lang="it-IT" sz="900" b="0" i="0" u="none" strike="noStrike">
                          <a:latin typeface="+mn-lt"/>
                        </a:rPr>
                        <a:t>48</a:t>
                      </a:r>
                    </a:p>
                  </a:txBody>
                  <a:tcPr marL="0" marR="0" marT="0" marB="0" anchor="b"/>
                </a:tc>
              </a:tr>
              <a:tr h="135184">
                <a:tc>
                  <a:txBody>
                    <a:bodyPr/>
                    <a:lstStyle/>
                    <a:p>
                      <a:pPr algn="l" fontAlgn="b"/>
                      <a:r>
                        <a:rPr lang="it-IT" sz="900" b="0" i="0" u="none" strike="noStrike">
                          <a:solidFill>
                            <a:srgbClr val="000000"/>
                          </a:solidFill>
                          <a:latin typeface="+mn-lt"/>
                        </a:rPr>
                        <a:t>BASILICATA</a:t>
                      </a:r>
                    </a:p>
                  </a:txBody>
                  <a:tcPr marL="0" marR="0" marT="0" marB="0" anchor="b"/>
                </a:tc>
                <a:tc>
                  <a:txBody>
                    <a:bodyPr/>
                    <a:lstStyle/>
                    <a:p>
                      <a:pPr algn="ctr" fontAlgn="b"/>
                      <a:r>
                        <a:rPr lang="it-IT" sz="900" b="0" i="0" u="none" strike="noStrike" dirty="0">
                          <a:solidFill>
                            <a:srgbClr val="000000"/>
                          </a:solidFill>
                          <a:latin typeface="+mn-lt"/>
                        </a:rPr>
                        <a:t>0</a:t>
                      </a:r>
                    </a:p>
                  </a:txBody>
                  <a:tcPr marL="0" marR="0" marT="0" marB="0" anchor="b"/>
                </a:tc>
                <a:tc>
                  <a:txBody>
                    <a:bodyPr/>
                    <a:lstStyle/>
                    <a:p>
                      <a:pPr algn="ctr" fontAlgn="b"/>
                      <a:r>
                        <a:rPr lang="it-IT" sz="900" b="0" i="0" u="none" strike="noStrike">
                          <a:solidFill>
                            <a:srgbClr val="000000"/>
                          </a:solidFill>
                          <a:latin typeface="+mn-lt"/>
                        </a:rPr>
                        <a:t>2</a:t>
                      </a:r>
                    </a:p>
                  </a:txBody>
                  <a:tcPr marL="0" marR="0" marT="0" marB="0" anchor="b"/>
                </a:tc>
                <a:tc>
                  <a:txBody>
                    <a:bodyPr/>
                    <a:lstStyle/>
                    <a:p>
                      <a:pPr algn="ctr" fontAlgn="b"/>
                      <a:r>
                        <a:rPr lang="it-IT" sz="900" b="0" i="0" u="none" strike="noStrike">
                          <a:solidFill>
                            <a:srgbClr val="000000"/>
                          </a:solidFill>
                          <a:latin typeface="+mn-lt"/>
                        </a:rPr>
                        <a:t>5</a:t>
                      </a:r>
                    </a:p>
                  </a:txBody>
                  <a:tcPr marL="0" marR="0" marT="0" marB="0" anchor="b"/>
                </a:tc>
                <a:tc>
                  <a:txBody>
                    <a:bodyPr/>
                    <a:lstStyle/>
                    <a:p>
                      <a:pPr algn="ctr" fontAlgn="b"/>
                      <a:r>
                        <a:rPr lang="it-IT" sz="900" b="0" i="0" u="none" strike="noStrike">
                          <a:solidFill>
                            <a:srgbClr val="000000"/>
                          </a:solidFill>
                          <a:latin typeface="+mn-lt"/>
                        </a:rPr>
                        <a:t>0</a:t>
                      </a:r>
                    </a:p>
                  </a:txBody>
                  <a:tcPr marL="0" marR="0" marT="0" marB="0" anchor="b"/>
                </a:tc>
                <a:tc>
                  <a:txBody>
                    <a:bodyPr/>
                    <a:lstStyle/>
                    <a:p>
                      <a:pPr algn="ctr" fontAlgn="b"/>
                      <a:r>
                        <a:rPr lang="it-IT" sz="900" b="0" i="0" u="none" strike="noStrike">
                          <a:latin typeface="+mn-lt"/>
                        </a:rPr>
                        <a:t>7</a:t>
                      </a:r>
                    </a:p>
                  </a:txBody>
                  <a:tcPr marL="0" marR="0" marT="0" marB="0" anchor="b"/>
                </a:tc>
              </a:tr>
              <a:tr h="135184">
                <a:tc>
                  <a:txBody>
                    <a:bodyPr/>
                    <a:lstStyle/>
                    <a:p>
                      <a:pPr algn="l" fontAlgn="b"/>
                      <a:r>
                        <a:rPr lang="it-IT" sz="900" b="0" i="0" u="none" strike="noStrike">
                          <a:solidFill>
                            <a:srgbClr val="000000"/>
                          </a:solidFill>
                          <a:latin typeface="+mn-lt"/>
                        </a:rPr>
                        <a:t>CALABRIA</a:t>
                      </a:r>
                    </a:p>
                  </a:txBody>
                  <a:tcPr marL="0" marR="0" marT="0" marB="0" anchor="b"/>
                </a:tc>
                <a:tc>
                  <a:txBody>
                    <a:bodyPr/>
                    <a:lstStyle/>
                    <a:p>
                      <a:pPr algn="ctr" fontAlgn="b"/>
                      <a:r>
                        <a:rPr lang="it-IT" sz="900" b="0" i="0" u="none" strike="noStrike" dirty="0">
                          <a:solidFill>
                            <a:srgbClr val="000000"/>
                          </a:solidFill>
                          <a:latin typeface="+mn-lt"/>
                        </a:rPr>
                        <a:t>32</a:t>
                      </a:r>
                    </a:p>
                  </a:txBody>
                  <a:tcPr marL="0" marR="0" marT="0" marB="0" anchor="b"/>
                </a:tc>
                <a:tc>
                  <a:txBody>
                    <a:bodyPr/>
                    <a:lstStyle/>
                    <a:p>
                      <a:pPr algn="ctr" fontAlgn="b"/>
                      <a:r>
                        <a:rPr lang="it-IT" sz="900" b="0" i="0" u="none" strike="noStrike">
                          <a:solidFill>
                            <a:srgbClr val="000000"/>
                          </a:solidFill>
                          <a:latin typeface="+mn-lt"/>
                        </a:rPr>
                        <a:t>12</a:t>
                      </a:r>
                    </a:p>
                  </a:txBody>
                  <a:tcPr marL="0" marR="0" marT="0" marB="0" anchor="b"/>
                </a:tc>
                <a:tc>
                  <a:txBody>
                    <a:bodyPr/>
                    <a:lstStyle/>
                    <a:p>
                      <a:pPr algn="ctr" fontAlgn="b"/>
                      <a:r>
                        <a:rPr lang="it-IT" sz="900" b="0" i="0" u="none" strike="noStrike">
                          <a:solidFill>
                            <a:srgbClr val="000000"/>
                          </a:solidFill>
                          <a:latin typeface="+mn-lt"/>
                        </a:rPr>
                        <a:t>32</a:t>
                      </a:r>
                    </a:p>
                  </a:txBody>
                  <a:tcPr marL="0" marR="0" marT="0" marB="0" anchor="b"/>
                </a:tc>
                <a:tc>
                  <a:txBody>
                    <a:bodyPr/>
                    <a:lstStyle/>
                    <a:p>
                      <a:pPr algn="ctr" fontAlgn="b"/>
                      <a:r>
                        <a:rPr lang="it-IT" sz="900" b="0" i="0" u="none" strike="noStrike">
                          <a:solidFill>
                            <a:srgbClr val="000000"/>
                          </a:solidFill>
                          <a:latin typeface="+mn-lt"/>
                        </a:rPr>
                        <a:t>0</a:t>
                      </a:r>
                    </a:p>
                  </a:txBody>
                  <a:tcPr marL="0" marR="0" marT="0" marB="0" anchor="b"/>
                </a:tc>
                <a:tc>
                  <a:txBody>
                    <a:bodyPr/>
                    <a:lstStyle/>
                    <a:p>
                      <a:pPr algn="ctr" fontAlgn="b"/>
                      <a:r>
                        <a:rPr lang="it-IT" sz="900" b="0" i="0" u="none" strike="noStrike">
                          <a:latin typeface="+mn-lt"/>
                        </a:rPr>
                        <a:t>76</a:t>
                      </a:r>
                    </a:p>
                  </a:txBody>
                  <a:tcPr marL="0" marR="0" marT="0" marB="0" anchor="b"/>
                </a:tc>
              </a:tr>
              <a:tr h="135184">
                <a:tc>
                  <a:txBody>
                    <a:bodyPr/>
                    <a:lstStyle/>
                    <a:p>
                      <a:pPr algn="l" fontAlgn="b"/>
                      <a:r>
                        <a:rPr lang="it-IT" sz="900" b="0" i="0" u="none" strike="noStrike">
                          <a:solidFill>
                            <a:srgbClr val="000000"/>
                          </a:solidFill>
                          <a:latin typeface="+mn-lt"/>
                        </a:rPr>
                        <a:t>CAMPANIA</a:t>
                      </a:r>
                    </a:p>
                  </a:txBody>
                  <a:tcPr marL="0" marR="0" marT="0" marB="0" anchor="b"/>
                </a:tc>
                <a:tc>
                  <a:txBody>
                    <a:bodyPr/>
                    <a:lstStyle/>
                    <a:p>
                      <a:pPr algn="ctr" fontAlgn="b"/>
                      <a:r>
                        <a:rPr lang="it-IT" sz="900" b="0" i="0" u="none" strike="noStrike">
                          <a:solidFill>
                            <a:srgbClr val="000000"/>
                          </a:solidFill>
                          <a:latin typeface="+mn-lt"/>
                        </a:rPr>
                        <a:t>273</a:t>
                      </a:r>
                    </a:p>
                  </a:txBody>
                  <a:tcPr marL="0" marR="0" marT="0" marB="0" anchor="b"/>
                </a:tc>
                <a:tc>
                  <a:txBody>
                    <a:bodyPr/>
                    <a:lstStyle/>
                    <a:p>
                      <a:pPr algn="ctr" fontAlgn="b"/>
                      <a:r>
                        <a:rPr lang="it-IT" sz="900" b="0" i="0" u="none" strike="noStrike">
                          <a:solidFill>
                            <a:srgbClr val="000000"/>
                          </a:solidFill>
                          <a:latin typeface="+mn-lt"/>
                        </a:rPr>
                        <a:t>185</a:t>
                      </a:r>
                    </a:p>
                  </a:txBody>
                  <a:tcPr marL="0" marR="0" marT="0" marB="0" anchor="b"/>
                </a:tc>
                <a:tc>
                  <a:txBody>
                    <a:bodyPr/>
                    <a:lstStyle/>
                    <a:p>
                      <a:pPr algn="ctr" fontAlgn="b"/>
                      <a:r>
                        <a:rPr lang="it-IT" sz="900" b="0" i="0" u="none" strike="noStrike">
                          <a:solidFill>
                            <a:srgbClr val="000000"/>
                          </a:solidFill>
                          <a:latin typeface="+mn-lt"/>
                        </a:rPr>
                        <a:t>194</a:t>
                      </a:r>
                    </a:p>
                  </a:txBody>
                  <a:tcPr marL="0" marR="0" marT="0" marB="0" anchor="b"/>
                </a:tc>
                <a:tc>
                  <a:txBody>
                    <a:bodyPr/>
                    <a:lstStyle/>
                    <a:p>
                      <a:pPr algn="ctr" fontAlgn="b"/>
                      <a:r>
                        <a:rPr lang="it-IT" sz="900" b="0" i="0" u="none" strike="noStrike">
                          <a:solidFill>
                            <a:srgbClr val="000000"/>
                          </a:solidFill>
                          <a:latin typeface="+mn-lt"/>
                        </a:rPr>
                        <a:t>174</a:t>
                      </a:r>
                    </a:p>
                  </a:txBody>
                  <a:tcPr marL="0" marR="0" marT="0" marB="0" anchor="b"/>
                </a:tc>
                <a:tc>
                  <a:txBody>
                    <a:bodyPr/>
                    <a:lstStyle/>
                    <a:p>
                      <a:pPr algn="ctr" fontAlgn="b"/>
                      <a:r>
                        <a:rPr lang="it-IT" sz="900" b="0" i="0" u="none" strike="noStrike">
                          <a:latin typeface="+mn-lt"/>
                        </a:rPr>
                        <a:t>826</a:t>
                      </a:r>
                    </a:p>
                  </a:txBody>
                  <a:tcPr marL="0" marR="0" marT="0" marB="0" anchor="b"/>
                </a:tc>
              </a:tr>
              <a:tr h="155860">
                <a:tc>
                  <a:txBody>
                    <a:bodyPr/>
                    <a:lstStyle/>
                    <a:p>
                      <a:pPr algn="l" fontAlgn="b"/>
                      <a:r>
                        <a:rPr lang="it-IT" sz="900" b="0" i="0" u="none" strike="noStrike">
                          <a:solidFill>
                            <a:srgbClr val="000000"/>
                          </a:solidFill>
                          <a:latin typeface="+mn-lt"/>
                        </a:rPr>
                        <a:t>FRIULI - VENEZIA GIULIA</a:t>
                      </a:r>
                    </a:p>
                  </a:txBody>
                  <a:tcPr marL="0" marR="0" marT="0" marB="0" anchor="b"/>
                </a:tc>
                <a:tc>
                  <a:txBody>
                    <a:bodyPr/>
                    <a:lstStyle/>
                    <a:p>
                      <a:pPr algn="ctr" fontAlgn="b"/>
                      <a:r>
                        <a:rPr lang="it-IT" sz="900" b="0" i="0" u="none" strike="noStrike">
                          <a:solidFill>
                            <a:srgbClr val="000000"/>
                          </a:solidFill>
                          <a:latin typeface="+mn-lt"/>
                        </a:rPr>
                        <a:t>58</a:t>
                      </a:r>
                    </a:p>
                  </a:txBody>
                  <a:tcPr marL="0" marR="0" marT="0" marB="0" anchor="b"/>
                </a:tc>
                <a:tc>
                  <a:txBody>
                    <a:bodyPr/>
                    <a:lstStyle/>
                    <a:p>
                      <a:pPr algn="ctr" fontAlgn="b"/>
                      <a:r>
                        <a:rPr lang="it-IT" sz="900" b="0" i="0" u="none" strike="noStrike">
                          <a:solidFill>
                            <a:srgbClr val="000000"/>
                          </a:solidFill>
                          <a:latin typeface="+mn-lt"/>
                        </a:rPr>
                        <a:t>64</a:t>
                      </a:r>
                    </a:p>
                  </a:txBody>
                  <a:tcPr marL="0" marR="0" marT="0" marB="0" anchor="b"/>
                </a:tc>
                <a:tc>
                  <a:txBody>
                    <a:bodyPr/>
                    <a:lstStyle/>
                    <a:p>
                      <a:pPr algn="ctr" fontAlgn="b"/>
                      <a:r>
                        <a:rPr lang="it-IT" sz="900" b="0" i="0" u="none" strike="noStrike">
                          <a:solidFill>
                            <a:srgbClr val="000000"/>
                          </a:solidFill>
                          <a:latin typeface="+mn-lt"/>
                        </a:rPr>
                        <a:t>94</a:t>
                      </a:r>
                    </a:p>
                  </a:txBody>
                  <a:tcPr marL="0" marR="0" marT="0" marB="0" anchor="b"/>
                </a:tc>
                <a:tc>
                  <a:txBody>
                    <a:bodyPr/>
                    <a:lstStyle/>
                    <a:p>
                      <a:pPr algn="ctr" fontAlgn="b"/>
                      <a:r>
                        <a:rPr lang="it-IT" sz="900" b="0" i="0" u="none" strike="noStrike">
                          <a:solidFill>
                            <a:srgbClr val="000000"/>
                          </a:solidFill>
                          <a:latin typeface="+mn-lt"/>
                        </a:rPr>
                        <a:t>3</a:t>
                      </a:r>
                    </a:p>
                  </a:txBody>
                  <a:tcPr marL="0" marR="0" marT="0" marB="0" anchor="b"/>
                </a:tc>
                <a:tc>
                  <a:txBody>
                    <a:bodyPr/>
                    <a:lstStyle/>
                    <a:p>
                      <a:pPr algn="ctr" fontAlgn="b"/>
                      <a:r>
                        <a:rPr lang="it-IT" sz="900" b="0" i="0" u="none" strike="noStrike">
                          <a:latin typeface="+mn-lt"/>
                        </a:rPr>
                        <a:t>219</a:t>
                      </a:r>
                    </a:p>
                  </a:txBody>
                  <a:tcPr marL="0" marR="0" marT="0" marB="0" anchor="b"/>
                </a:tc>
              </a:tr>
              <a:tr h="132952">
                <a:tc>
                  <a:txBody>
                    <a:bodyPr/>
                    <a:lstStyle/>
                    <a:p>
                      <a:pPr algn="l" fontAlgn="b"/>
                      <a:r>
                        <a:rPr lang="it-IT" sz="900" b="0" i="0" u="none" strike="noStrike">
                          <a:solidFill>
                            <a:srgbClr val="000000"/>
                          </a:solidFill>
                          <a:latin typeface="+mn-lt"/>
                        </a:rPr>
                        <a:t>LAZIO</a:t>
                      </a:r>
                    </a:p>
                  </a:txBody>
                  <a:tcPr marL="0" marR="0" marT="0" marB="0" anchor="b"/>
                </a:tc>
                <a:tc>
                  <a:txBody>
                    <a:bodyPr/>
                    <a:lstStyle/>
                    <a:p>
                      <a:pPr algn="ctr" fontAlgn="b"/>
                      <a:r>
                        <a:rPr lang="it-IT" sz="900" b="0" i="0" u="none" strike="noStrike" dirty="0">
                          <a:solidFill>
                            <a:srgbClr val="000000"/>
                          </a:solidFill>
                          <a:latin typeface="+mn-lt"/>
                        </a:rPr>
                        <a:t>208</a:t>
                      </a:r>
                    </a:p>
                  </a:txBody>
                  <a:tcPr marL="0" marR="0" marT="0" marB="0" anchor="b"/>
                </a:tc>
                <a:tc>
                  <a:txBody>
                    <a:bodyPr/>
                    <a:lstStyle/>
                    <a:p>
                      <a:pPr algn="ctr" fontAlgn="b"/>
                      <a:r>
                        <a:rPr lang="it-IT" sz="900" b="0" i="0" u="none" strike="noStrike">
                          <a:solidFill>
                            <a:srgbClr val="000000"/>
                          </a:solidFill>
                          <a:latin typeface="+mn-lt"/>
                        </a:rPr>
                        <a:t>325</a:t>
                      </a:r>
                    </a:p>
                  </a:txBody>
                  <a:tcPr marL="0" marR="0" marT="0" marB="0" anchor="b"/>
                </a:tc>
                <a:tc>
                  <a:txBody>
                    <a:bodyPr/>
                    <a:lstStyle/>
                    <a:p>
                      <a:pPr algn="ctr" fontAlgn="b"/>
                      <a:r>
                        <a:rPr lang="it-IT" sz="900" b="0" i="0" u="none" strike="noStrike">
                          <a:solidFill>
                            <a:srgbClr val="000000"/>
                          </a:solidFill>
                          <a:latin typeface="+mn-lt"/>
                        </a:rPr>
                        <a:t>414</a:t>
                      </a:r>
                    </a:p>
                  </a:txBody>
                  <a:tcPr marL="0" marR="0" marT="0" marB="0" anchor="b"/>
                </a:tc>
                <a:tc>
                  <a:txBody>
                    <a:bodyPr/>
                    <a:lstStyle/>
                    <a:p>
                      <a:pPr algn="ctr" fontAlgn="b"/>
                      <a:r>
                        <a:rPr lang="it-IT" sz="900" b="0" i="0" u="none" strike="noStrike">
                          <a:solidFill>
                            <a:srgbClr val="000000"/>
                          </a:solidFill>
                          <a:latin typeface="+mn-lt"/>
                        </a:rPr>
                        <a:t>153</a:t>
                      </a:r>
                    </a:p>
                  </a:txBody>
                  <a:tcPr marL="0" marR="0" marT="0" marB="0" anchor="b"/>
                </a:tc>
                <a:tc>
                  <a:txBody>
                    <a:bodyPr/>
                    <a:lstStyle/>
                    <a:p>
                      <a:pPr algn="ctr" fontAlgn="b"/>
                      <a:r>
                        <a:rPr lang="it-IT" sz="900" b="0" i="0" u="none" strike="noStrike">
                          <a:latin typeface="+mn-lt"/>
                        </a:rPr>
                        <a:t>1100</a:t>
                      </a:r>
                    </a:p>
                  </a:txBody>
                  <a:tcPr marL="0" marR="0" marT="0" marB="0" anchor="b"/>
                </a:tc>
              </a:tr>
              <a:tr h="135184">
                <a:tc>
                  <a:txBody>
                    <a:bodyPr/>
                    <a:lstStyle/>
                    <a:p>
                      <a:pPr algn="l" fontAlgn="b"/>
                      <a:r>
                        <a:rPr lang="it-IT" sz="900" b="0" i="0" u="none" strike="noStrike">
                          <a:solidFill>
                            <a:srgbClr val="000000"/>
                          </a:solidFill>
                          <a:latin typeface="+mn-lt"/>
                        </a:rPr>
                        <a:t>LIGURIA</a:t>
                      </a:r>
                    </a:p>
                  </a:txBody>
                  <a:tcPr marL="0" marR="0" marT="0" marB="0" anchor="b"/>
                </a:tc>
                <a:tc>
                  <a:txBody>
                    <a:bodyPr/>
                    <a:lstStyle/>
                    <a:p>
                      <a:pPr algn="ctr" fontAlgn="b"/>
                      <a:r>
                        <a:rPr lang="it-IT" sz="900" b="0" i="0" u="none" strike="noStrike" dirty="0">
                          <a:solidFill>
                            <a:srgbClr val="000000"/>
                          </a:solidFill>
                          <a:latin typeface="+mn-lt"/>
                        </a:rPr>
                        <a:t>411</a:t>
                      </a:r>
                    </a:p>
                  </a:txBody>
                  <a:tcPr marL="0" marR="0" marT="0" marB="0" anchor="b"/>
                </a:tc>
                <a:tc>
                  <a:txBody>
                    <a:bodyPr/>
                    <a:lstStyle/>
                    <a:p>
                      <a:pPr algn="ctr" fontAlgn="b"/>
                      <a:r>
                        <a:rPr lang="it-IT" sz="900" b="0" i="0" u="none" strike="noStrike">
                          <a:solidFill>
                            <a:srgbClr val="000000"/>
                          </a:solidFill>
                          <a:latin typeface="+mn-lt"/>
                        </a:rPr>
                        <a:t>106</a:t>
                      </a:r>
                    </a:p>
                  </a:txBody>
                  <a:tcPr marL="0" marR="0" marT="0" marB="0" anchor="b"/>
                </a:tc>
                <a:tc>
                  <a:txBody>
                    <a:bodyPr/>
                    <a:lstStyle/>
                    <a:p>
                      <a:pPr algn="ctr" fontAlgn="b"/>
                      <a:r>
                        <a:rPr lang="it-IT" sz="900" b="0" i="0" u="none" strike="noStrike">
                          <a:solidFill>
                            <a:srgbClr val="000000"/>
                          </a:solidFill>
                          <a:latin typeface="+mn-lt"/>
                        </a:rPr>
                        <a:t>158</a:t>
                      </a:r>
                    </a:p>
                  </a:txBody>
                  <a:tcPr marL="0" marR="0" marT="0" marB="0" anchor="b"/>
                </a:tc>
                <a:tc>
                  <a:txBody>
                    <a:bodyPr/>
                    <a:lstStyle/>
                    <a:p>
                      <a:pPr algn="ctr" fontAlgn="b"/>
                      <a:r>
                        <a:rPr lang="it-IT" sz="900" b="0" i="0" u="none" strike="noStrike">
                          <a:solidFill>
                            <a:srgbClr val="000000"/>
                          </a:solidFill>
                          <a:latin typeface="+mn-lt"/>
                        </a:rPr>
                        <a:t>303</a:t>
                      </a:r>
                    </a:p>
                  </a:txBody>
                  <a:tcPr marL="0" marR="0" marT="0" marB="0" anchor="b"/>
                </a:tc>
                <a:tc>
                  <a:txBody>
                    <a:bodyPr/>
                    <a:lstStyle/>
                    <a:p>
                      <a:pPr algn="ctr" fontAlgn="b"/>
                      <a:r>
                        <a:rPr lang="it-IT" sz="900" b="0" i="0" u="none" strike="noStrike">
                          <a:latin typeface="+mn-lt"/>
                        </a:rPr>
                        <a:t>978</a:t>
                      </a:r>
                    </a:p>
                  </a:txBody>
                  <a:tcPr marL="0" marR="0" marT="0" marB="0" anchor="b"/>
                </a:tc>
              </a:tr>
              <a:tr h="135184">
                <a:tc>
                  <a:txBody>
                    <a:bodyPr/>
                    <a:lstStyle/>
                    <a:p>
                      <a:pPr algn="l" fontAlgn="b"/>
                      <a:r>
                        <a:rPr lang="it-IT" sz="900" b="0" i="0" u="none" strike="noStrike">
                          <a:solidFill>
                            <a:srgbClr val="000000"/>
                          </a:solidFill>
                          <a:latin typeface="+mn-lt"/>
                        </a:rPr>
                        <a:t>LOMBARDIA</a:t>
                      </a:r>
                    </a:p>
                  </a:txBody>
                  <a:tcPr marL="0" marR="0" marT="0" marB="0" anchor="b"/>
                </a:tc>
                <a:tc>
                  <a:txBody>
                    <a:bodyPr/>
                    <a:lstStyle/>
                    <a:p>
                      <a:pPr algn="ctr" fontAlgn="b"/>
                      <a:r>
                        <a:rPr lang="it-IT" sz="900" b="0" i="0" u="none" strike="noStrike" dirty="0">
                          <a:solidFill>
                            <a:srgbClr val="000000"/>
                          </a:solidFill>
                          <a:latin typeface="+mn-lt"/>
                        </a:rPr>
                        <a:t>655</a:t>
                      </a:r>
                    </a:p>
                  </a:txBody>
                  <a:tcPr marL="0" marR="0" marT="0" marB="0" anchor="b"/>
                </a:tc>
                <a:tc>
                  <a:txBody>
                    <a:bodyPr/>
                    <a:lstStyle/>
                    <a:p>
                      <a:pPr algn="ctr" fontAlgn="b"/>
                      <a:r>
                        <a:rPr lang="it-IT" sz="900" b="0" i="0" u="none" strike="noStrike">
                          <a:solidFill>
                            <a:srgbClr val="000000"/>
                          </a:solidFill>
                          <a:latin typeface="+mn-lt"/>
                        </a:rPr>
                        <a:t>248</a:t>
                      </a:r>
                    </a:p>
                  </a:txBody>
                  <a:tcPr marL="0" marR="0" marT="0" marB="0" anchor="b"/>
                </a:tc>
                <a:tc>
                  <a:txBody>
                    <a:bodyPr/>
                    <a:lstStyle/>
                    <a:p>
                      <a:pPr algn="ctr" fontAlgn="b"/>
                      <a:r>
                        <a:rPr lang="it-IT" sz="900" b="0" i="0" u="none" strike="noStrike">
                          <a:solidFill>
                            <a:srgbClr val="000000"/>
                          </a:solidFill>
                          <a:latin typeface="+mn-lt"/>
                        </a:rPr>
                        <a:t>484</a:t>
                      </a:r>
                    </a:p>
                  </a:txBody>
                  <a:tcPr marL="0" marR="0" marT="0" marB="0" anchor="b"/>
                </a:tc>
                <a:tc>
                  <a:txBody>
                    <a:bodyPr/>
                    <a:lstStyle/>
                    <a:p>
                      <a:pPr algn="ctr" fontAlgn="b"/>
                      <a:r>
                        <a:rPr lang="it-IT" sz="900" b="0" i="0" u="none" strike="noStrike">
                          <a:solidFill>
                            <a:srgbClr val="000000"/>
                          </a:solidFill>
                          <a:latin typeface="+mn-lt"/>
                        </a:rPr>
                        <a:t>1351</a:t>
                      </a:r>
                    </a:p>
                  </a:txBody>
                  <a:tcPr marL="0" marR="0" marT="0" marB="0" anchor="b"/>
                </a:tc>
                <a:tc>
                  <a:txBody>
                    <a:bodyPr/>
                    <a:lstStyle/>
                    <a:p>
                      <a:pPr algn="ctr" fontAlgn="b"/>
                      <a:r>
                        <a:rPr lang="it-IT" sz="900" b="0" i="0" u="none" strike="noStrike">
                          <a:latin typeface="+mn-lt"/>
                        </a:rPr>
                        <a:t>2738</a:t>
                      </a:r>
                    </a:p>
                  </a:txBody>
                  <a:tcPr marL="0" marR="0" marT="0" marB="0" anchor="b"/>
                </a:tc>
              </a:tr>
              <a:tr h="135184">
                <a:tc>
                  <a:txBody>
                    <a:bodyPr/>
                    <a:lstStyle/>
                    <a:p>
                      <a:pPr algn="l" fontAlgn="b"/>
                      <a:r>
                        <a:rPr lang="it-IT" sz="900" b="0" i="0" u="none" strike="noStrike">
                          <a:solidFill>
                            <a:srgbClr val="000000"/>
                          </a:solidFill>
                          <a:latin typeface="+mn-lt"/>
                        </a:rPr>
                        <a:t>PIEMONTE</a:t>
                      </a:r>
                    </a:p>
                  </a:txBody>
                  <a:tcPr marL="0" marR="0" marT="0" marB="0" anchor="b"/>
                </a:tc>
                <a:tc>
                  <a:txBody>
                    <a:bodyPr/>
                    <a:lstStyle/>
                    <a:p>
                      <a:pPr algn="ctr" fontAlgn="b"/>
                      <a:r>
                        <a:rPr lang="it-IT" sz="900" b="0" i="0" u="none" strike="noStrike">
                          <a:solidFill>
                            <a:srgbClr val="000000"/>
                          </a:solidFill>
                          <a:latin typeface="+mn-lt"/>
                        </a:rPr>
                        <a:t>93</a:t>
                      </a:r>
                    </a:p>
                  </a:txBody>
                  <a:tcPr marL="0" marR="0" marT="0" marB="0" anchor="b"/>
                </a:tc>
                <a:tc>
                  <a:txBody>
                    <a:bodyPr/>
                    <a:lstStyle/>
                    <a:p>
                      <a:pPr algn="ctr" fontAlgn="b"/>
                      <a:r>
                        <a:rPr lang="it-IT" sz="900" b="0" i="0" u="none" strike="noStrike">
                          <a:solidFill>
                            <a:srgbClr val="000000"/>
                          </a:solidFill>
                          <a:latin typeface="+mn-lt"/>
                        </a:rPr>
                        <a:t>79</a:t>
                      </a:r>
                    </a:p>
                  </a:txBody>
                  <a:tcPr marL="0" marR="0" marT="0" marB="0" anchor="b"/>
                </a:tc>
                <a:tc>
                  <a:txBody>
                    <a:bodyPr/>
                    <a:lstStyle/>
                    <a:p>
                      <a:pPr algn="ctr" fontAlgn="b"/>
                      <a:r>
                        <a:rPr lang="it-IT" sz="900" b="0" i="0" u="none" strike="noStrike">
                          <a:solidFill>
                            <a:srgbClr val="000000"/>
                          </a:solidFill>
                          <a:latin typeface="+mn-lt"/>
                        </a:rPr>
                        <a:t>100</a:t>
                      </a:r>
                    </a:p>
                  </a:txBody>
                  <a:tcPr marL="0" marR="0" marT="0" marB="0" anchor="b"/>
                </a:tc>
                <a:tc>
                  <a:txBody>
                    <a:bodyPr/>
                    <a:lstStyle/>
                    <a:p>
                      <a:pPr algn="ctr" fontAlgn="b"/>
                      <a:r>
                        <a:rPr lang="it-IT" sz="900" b="0" i="0" u="none" strike="noStrike">
                          <a:solidFill>
                            <a:srgbClr val="000000"/>
                          </a:solidFill>
                          <a:latin typeface="+mn-lt"/>
                        </a:rPr>
                        <a:t>123</a:t>
                      </a:r>
                    </a:p>
                  </a:txBody>
                  <a:tcPr marL="0" marR="0" marT="0" marB="0" anchor="b"/>
                </a:tc>
                <a:tc>
                  <a:txBody>
                    <a:bodyPr/>
                    <a:lstStyle/>
                    <a:p>
                      <a:pPr algn="ctr" fontAlgn="b"/>
                      <a:r>
                        <a:rPr lang="it-IT" sz="900" b="0" i="0" u="none" strike="noStrike">
                          <a:latin typeface="+mn-lt"/>
                        </a:rPr>
                        <a:t>395</a:t>
                      </a:r>
                    </a:p>
                  </a:txBody>
                  <a:tcPr marL="0" marR="0" marT="0" marB="0" anchor="b"/>
                </a:tc>
              </a:tr>
              <a:tr h="135184">
                <a:tc>
                  <a:txBody>
                    <a:bodyPr/>
                    <a:lstStyle/>
                    <a:p>
                      <a:pPr algn="l" fontAlgn="b"/>
                      <a:r>
                        <a:rPr lang="it-IT" sz="900" b="0" i="0" u="none" strike="noStrike">
                          <a:solidFill>
                            <a:srgbClr val="000000"/>
                          </a:solidFill>
                          <a:latin typeface="+mn-lt"/>
                        </a:rPr>
                        <a:t>PUGLIA</a:t>
                      </a:r>
                    </a:p>
                  </a:txBody>
                  <a:tcPr marL="0" marR="0" marT="0" marB="0" anchor="b"/>
                </a:tc>
                <a:tc>
                  <a:txBody>
                    <a:bodyPr/>
                    <a:lstStyle/>
                    <a:p>
                      <a:pPr algn="ctr" fontAlgn="b"/>
                      <a:r>
                        <a:rPr lang="it-IT" sz="900" b="0" i="0" u="none" strike="noStrike" dirty="0">
                          <a:solidFill>
                            <a:srgbClr val="000000"/>
                          </a:solidFill>
                          <a:latin typeface="+mn-lt"/>
                        </a:rPr>
                        <a:t>6</a:t>
                      </a:r>
                    </a:p>
                  </a:txBody>
                  <a:tcPr marL="0" marR="0" marT="0" marB="0" anchor="b"/>
                </a:tc>
                <a:tc>
                  <a:txBody>
                    <a:bodyPr/>
                    <a:lstStyle/>
                    <a:p>
                      <a:pPr algn="ctr" fontAlgn="b"/>
                      <a:r>
                        <a:rPr lang="it-IT" sz="900" b="0" i="0" u="none" strike="noStrike">
                          <a:solidFill>
                            <a:srgbClr val="000000"/>
                          </a:solidFill>
                          <a:latin typeface="+mn-lt"/>
                        </a:rPr>
                        <a:t>1</a:t>
                      </a:r>
                    </a:p>
                  </a:txBody>
                  <a:tcPr marL="0" marR="0" marT="0" marB="0" anchor="b"/>
                </a:tc>
                <a:tc>
                  <a:txBody>
                    <a:bodyPr/>
                    <a:lstStyle/>
                    <a:p>
                      <a:pPr algn="ctr" fontAlgn="b"/>
                      <a:r>
                        <a:rPr lang="it-IT" sz="900" b="0" i="0" u="none" strike="noStrike">
                          <a:solidFill>
                            <a:srgbClr val="000000"/>
                          </a:solidFill>
                          <a:latin typeface="+mn-lt"/>
                        </a:rPr>
                        <a:t>6</a:t>
                      </a:r>
                    </a:p>
                  </a:txBody>
                  <a:tcPr marL="0" marR="0" marT="0" marB="0" anchor="b"/>
                </a:tc>
                <a:tc>
                  <a:txBody>
                    <a:bodyPr/>
                    <a:lstStyle/>
                    <a:p>
                      <a:pPr algn="ctr" fontAlgn="b"/>
                      <a:r>
                        <a:rPr lang="it-IT" sz="900" b="0" i="0" u="none" strike="noStrike">
                          <a:solidFill>
                            <a:srgbClr val="000000"/>
                          </a:solidFill>
                          <a:latin typeface="+mn-lt"/>
                        </a:rPr>
                        <a:t>16</a:t>
                      </a:r>
                    </a:p>
                  </a:txBody>
                  <a:tcPr marL="0" marR="0" marT="0" marB="0" anchor="b"/>
                </a:tc>
                <a:tc>
                  <a:txBody>
                    <a:bodyPr/>
                    <a:lstStyle/>
                    <a:p>
                      <a:pPr algn="ctr" fontAlgn="b"/>
                      <a:r>
                        <a:rPr lang="it-IT" sz="900" b="0" i="0" u="none" strike="noStrike">
                          <a:latin typeface="+mn-lt"/>
                        </a:rPr>
                        <a:t>29</a:t>
                      </a:r>
                    </a:p>
                  </a:txBody>
                  <a:tcPr marL="0" marR="0" marT="0" marB="0" anchor="b"/>
                </a:tc>
              </a:tr>
              <a:tr h="135184">
                <a:tc>
                  <a:txBody>
                    <a:bodyPr/>
                    <a:lstStyle/>
                    <a:p>
                      <a:pPr algn="l" fontAlgn="b"/>
                      <a:r>
                        <a:rPr lang="it-IT" sz="900" b="0" i="0" u="none" strike="noStrike">
                          <a:solidFill>
                            <a:srgbClr val="000000"/>
                          </a:solidFill>
                          <a:latin typeface="+mn-lt"/>
                        </a:rPr>
                        <a:t>SICILIA</a:t>
                      </a:r>
                    </a:p>
                  </a:txBody>
                  <a:tcPr marL="0" marR="0" marT="0" marB="0" anchor="b"/>
                </a:tc>
                <a:tc>
                  <a:txBody>
                    <a:bodyPr/>
                    <a:lstStyle/>
                    <a:p>
                      <a:pPr algn="ctr" fontAlgn="b"/>
                      <a:r>
                        <a:rPr lang="it-IT" sz="900" b="0" i="0" u="none" strike="noStrike" dirty="0">
                          <a:solidFill>
                            <a:srgbClr val="000000"/>
                          </a:solidFill>
                          <a:latin typeface="+mn-lt"/>
                        </a:rPr>
                        <a:t>372</a:t>
                      </a:r>
                    </a:p>
                  </a:txBody>
                  <a:tcPr marL="0" marR="0" marT="0" marB="0" anchor="b"/>
                </a:tc>
                <a:tc>
                  <a:txBody>
                    <a:bodyPr/>
                    <a:lstStyle/>
                    <a:p>
                      <a:pPr algn="ctr" fontAlgn="b"/>
                      <a:r>
                        <a:rPr lang="it-IT" sz="900" b="0" i="0" u="none" strike="noStrike">
                          <a:solidFill>
                            <a:srgbClr val="000000"/>
                          </a:solidFill>
                          <a:latin typeface="+mn-lt"/>
                        </a:rPr>
                        <a:t>191</a:t>
                      </a:r>
                    </a:p>
                  </a:txBody>
                  <a:tcPr marL="0" marR="0" marT="0" marB="0" anchor="b"/>
                </a:tc>
                <a:tc>
                  <a:txBody>
                    <a:bodyPr/>
                    <a:lstStyle/>
                    <a:p>
                      <a:pPr algn="ctr" fontAlgn="b"/>
                      <a:r>
                        <a:rPr lang="it-IT" sz="900" b="0" i="0" u="none" strike="noStrike">
                          <a:solidFill>
                            <a:srgbClr val="000000"/>
                          </a:solidFill>
                          <a:latin typeface="+mn-lt"/>
                        </a:rPr>
                        <a:t>561</a:t>
                      </a:r>
                    </a:p>
                  </a:txBody>
                  <a:tcPr marL="0" marR="0" marT="0" marB="0" anchor="b"/>
                </a:tc>
                <a:tc>
                  <a:txBody>
                    <a:bodyPr/>
                    <a:lstStyle/>
                    <a:p>
                      <a:pPr algn="ctr" fontAlgn="b"/>
                      <a:r>
                        <a:rPr lang="it-IT" sz="900" b="0" i="0" u="none" strike="noStrike">
                          <a:solidFill>
                            <a:srgbClr val="000000"/>
                          </a:solidFill>
                          <a:latin typeface="+mn-lt"/>
                        </a:rPr>
                        <a:t>167</a:t>
                      </a:r>
                    </a:p>
                  </a:txBody>
                  <a:tcPr marL="0" marR="0" marT="0" marB="0" anchor="b"/>
                </a:tc>
                <a:tc>
                  <a:txBody>
                    <a:bodyPr/>
                    <a:lstStyle/>
                    <a:p>
                      <a:pPr algn="ctr" fontAlgn="b"/>
                      <a:r>
                        <a:rPr lang="it-IT" sz="900" b="0" i="0" u="none" strike="noStrike">
                          <a:latin typeface="+mn-lt"/>
                        </a:rPr>
                        <a:t>1291</a:t>
                      </a:r>
                    </a:p>
                  </a:txBody>
                  <a:tcPr marL="0" marR="0" marT="0" marB="0" anchor="b"/>
                </a:tc>
              </a:tr>
              <a:tr h="135184">
                <a:tc>
                  <a:txBody>
                    <a:bodyPr/>
                    <a:lstStyle/>
                    <a:p>
                      <a:pPr algn="l" fontAlgn="b"/>
                      <a:r>
                        <a:rPr lang="it-IT" sz="900" b="0" i="0" u="none" strike="noStrike">
                          <a:solidFill>
                            <a:srgbClr val="000000"/>
                          </a:solidFill>
                          <a:latin typeface="+mn-lt"/>
                        </a:rPr>
                        <a:t>TOSCANA</a:t>
                      </a:r>
                    </a:p>
                  </a:txBody>
                  <a:tcPr marL="0" marR="0" marT="0" marB="0" anchor="b"/>
                </a:tc>
                <a:tc>
                  <a:txBody>
                    <a:bodyPr/>
                    <a:lstStyle/>
                    <a:p>
                      <a:pPr algn="ctr" fontAlgn="b"/>
                      <a:r>
                        <a:rPr lang="it-IT" sz="900" b="0" i="0" u="none" strike="noStrike" dirty="0">
                          <a:solidFill>
                            <a:srgbClr val="000000"/>
                          </a:solidFill>
                          <a:latin typeface="+mn-lt"/>
                        </a:rPr>
                        <a:t>206</a:t>
                      </a:r>
                    </a:p>
                  </a:txBody>
                  <a:tcPr marL="0" marR="0" marT="0" marB="0" anchor="b"/>
                </a:tc>
                <a:tc>
                  <a:txBody>
                    <a:bodyPr/>
                    <a:lstStyle/>
                    <a:p>
                      <a:pPr algn="ctr" fontAlgn="b"/>
                      <a:r>
                        <a:rPr lang="it-IT" sz="900" b="0" i="0" u="none" strike="noStrike">
                          <a:solidFill>
                            <a:srgbClr val="000000"/>
                          </a:solidFill>
                          <a:latin typeface="+mn-lt"/>
                        </a:rPr>
                        <a:t>143</a:t>
                      </a:r>
                    </a:p>
                  </a:txBody>
                  <a:tcPr marL="0" marR="0" marT="0" marB="0" anchor="b"/>
                </a:tc>
                <a:tc>
                  <a:txBody>
                    <a:bodyPr/>
                    <a:lstStyle/>
                    <a:p>
                      <a:pPr algn="ctr" fontAlgn="b"/>
                      <a:r>
                        <a:rPr lang="it-IT" sz="900" b="0" i="0" u="none" strike="noStrike">
                          <a:solidFill>
                            <a:srgbClr val="000000"/>
                          </a:solidFill>
                          <a:latin typeface="+mn-lt"/>
                        </a:rPr>
                        <a:t>286</a:t>
                      </a:r>
                    </a:p>
                  </a:txBody>
                  <a:tcPr marL="0" marR="0" marT="0" marB="0" anchor="b"/>
                </a:tc>
                <a:tc>
                  <a:txBody>
                    <a:bodyPr/>
                    <a:lstStyle/>
                    <a:p>
                      <a:pPr algn="ctr" fontAlgn="b"/>
                      <a:r>
                        <a:rPr lang="it-IT" sz="900" b="0" i="0" u="none" strike="noStrike">
                          <a:solidFill>
                            <a:srgbClr val="000000"/>
                          </a:solidFill>
                          <a:latin typeface="+mn-lt"/>
                        </a:rPr>
                        <a:t>183</a:t>
                      </a:r>
                    </a:p>
                  </a:txBody>
                  <a:tcPr marL="0" marR="0" marT="0" marB="0" anchor="b"/>
                </a:tc>
                <a:tc>
                  <a:txBody>
                    <a:bodyPr/>
                    <a:lstStyle/>
                    <a:p>
                      <a:pPr algn="ctr" fontAlgn="b"/>
                      <a:r>
                        <a:rPr lang="it-IT" sz="900" b="0" i="0" u="none" strike="noStrike">
                          <a:latin typeface="+mn-lt"/>
                        </a:rPr>
                        <a:t>818</a:t>
                      </a:r>
                    </a:p>
                  </a:txBody>
                  <a:tcPr marL="0" marR="0" marT="0" marB="0" anchor="b"/>
                </a:tc>
              </a:tr>
              <a:tr h="135184">
                <a:tc>
                  <a:txBody>
                    <a:bodyPr/>
                    <a:lstStyle/>
                    <a:p>
                      <a:pPr algn="l" fontAlgn="b"/>
                      <a:r>
                        <a:rPr lang="it-IT" sz="900" b="0" i="0" u="none" strike="noStrike">
                          <a:solidFill>
                            <a:srgbClr val="000000"/>
                          </a:solidFill>
                          <a:latin typeface="+mn-lt"/>
                        </a:rPr>
                        <a:t>UMBRIA</a:t>
                      </a:r>
                    </a:p>
                  </a:txBody>
                  <a:tcPr marL="0" marR="0" marT="0" marB="0" anchor="b"/>
                </a:tc>
                <a:tc>
                  <a:txBody>
                    <a:bodyPr/>
                    <a:lstStyle/>
                    <a:p>
                      <a:pPr algn="ctr" fontAlgn="b"/>
                      <a:r>
                        <a:rPr lang="it-IT" sz="900" b="0" i="0" u="none" strike="noStrike" dirty="0">
                          <a:solidFill>
                            <a:srgbClr val="000000"/>
                          </a:solidFill>
                          <a:latin typeface="+mn-lt"/>
                        </a:rPr>
                        <a:t>2</a:t>
                      </a:r>
                    </a:p>
                  </a:txBody>
                  <a:tcPr marL="0" marR="0" marT="0" marB="0" anchor="b"/>
                </a:tc>
                <a:tc>
                  <a:txBody>
                    <a:bodyPr/>
                    <a:lstStyle/>
                    <a:p>
                      <a:pPr algn="ctr" fontAlgn="b"/>
                      <a:r>
                        <a:rPr lang="it-IT" sz="900" b="0" i="0" u="none" strike="noStrike">
                          <a:solidFill>
                            <a:srgbClr val="000000"/>
                          </a:solidFill>
                          <a:latin typeface="+mn-lt"/>
                        </a:rPr>
                        <a:t>3</a:t>
                      </a:r>
                    </a:p>
                  </a:txBody>
                  <a:tcPr marL="0" marR="0" marT="0" marB="0" anchor="b"/>
                </a:tc>
                <a:tc>
                  <a:txBody>
                    <a:bodyPr/>
                    <a:lstStyle/>
                    <a:p>
                      <a:pPr algn="ctr" fontAlgn="b"/>
                      <a:r>
                        <a:rPr lang="it-IT" sz="900" b="0" i="0" u="none" strike="noStrike">
                          <a:solidFill>
                            <a:srgbClr val="000000"/>
                          </a:solidFill>
                          <a:latin typeface="+mn-lt"/>
                        </a:rPr>
                        <a:t>0</a:t>
                      </a:r>
                    </a:p>
                  </a:txBody>
                  <a:tcPr marL="0" marR="0" marT="0" marB="0" anchor="b"/>
                </a:tc>
                <a:tc>
                  <a:txBody>
                    <a:bodyPr/>
                    <a:lstStyle/>
                    <a:p>
                      <a:pPr algn="ctr" fontAlgn="b"/>
                      <a:r>
                        <a:rPr lang="it-IT" sz="900" b="0" i="0" u="none" strike="noStrike">
                          <a:solidFill>
                            <a:srgbClr val="000000"/>
                          </a:solidFill>
                          <a:latin typeface="+mn-lt"/>
                        </a:rPr>
                        <a:t>0</a:t>
                      </a:r>
                    </a:p>
                  </a:txBody>
                  <a:tcPr marL="0" marR="0" marT="0" marB="0" anchor="b"/>
                </a:tc>
                <a:tc>
                  <a:txBody>
                    <a:bodyPr/>
                    <a:lstStyle/>
                    <a:p>
                      <a:pPr algn="ctr" fontAlgn="b"/>
                      <a:r>
                        <a:rPr lang="it-IT" sz="900" b="0" i="0" u="none" strike="noStrike">
                          <a:latin typeface="+mn-lt"/>
                        </a:rPr>
                        <a:t>5</a:t>
                      </a:r>
                    </a:p>
                  </a:txBody>
                  <a:tcPr marL="0" marR="0" marT="0" marB="0" anchor="b"/>
                </a:tc>
              </a:tr>
              <a:tr h="135184">
                <a:tc>
                  <a:txBody>
                    <a:bodyPr/>
                    <a:lstStyle/>
                    <a:p>
                      <a:pPr algn="l" fontAlgn="b"/>
                      <a:r>
                        <a:rPr lang="it-IT" sz="900" b="0" i="0" u="none" strike="noStrike">
                          <a:solidFill>
                            <a:srgbClr val="000000"/>
                          </a:solidFill>
                          <a:latin typeface="+mn-lt"/>
                        </a:rPr>
                        <a:t>VALLE D'AOSTA</a:t>
                      </a:r>
                    </a:p>
                  </a:txBody>
                  <a:tcPr marL="0" marR="0" marT="0" marB="0" anchor="b"/>
                </a:tc>
                <a:tc>
                  <a:txBody>
                    <a:bodyPr/>
                    <a:lstStyle/>
                    <a:p>
                      <a:pPr algn="ctr" fontAlgn="b"/>
                      <a:r>
                        <a:rPr lang="it-IT" sz="900" b="0" i="0" u="none" strike="noStrike" dirty="0">
                          <a:solidFill>
                            <a:srgbClr val="000000"/>
                          </a:solidFill>
                          <a:latin typeface="+mn-lt"/>
                        </a:rPr>
                        <a:t>126</a:t>
                      </a:r>
                    </a:p>
                  </a:txBody>
                  <a:tcPr marL="0" marR="0" marT="0" marB="0" anchor="b"/>
                </a:tc>
                <a:tc>
                  <a:txBody>
                    <a:bodyPr/>
                    <a:lstStyle/>
                    <a:p>
                      <a:pPr algn="ctr" fontAlgn="b"/>
                      <a:r>
                        <a:rPr lang="it-IT" sz="900" b="0" i="0" u="none" strike="noStrike">
                          <a:solidFill>
                            <a:srgbClr val="000000"/>
                          </a:solidFill>
                          <a:latin typeface="+mn-lt"/>
                        </a:rPr>
                        <a:t>15</a:t>
                      </a:r>
                    </a:p>
                  </a:txBody>
                  <a:tcPr marL="0" marR="0" marT="0" marB="0" anchor="b"/>
                </a:tc>
                <a:tc>
                  <a:txBody>
                    <a:bodyPr/>
                    <a:lstStyle/>
                    <a:p>
                      <a:pPr algn="ctr" fontAlgn="b"/>
                      <a:r>
                        <a:rPr lang="it-IT" sz="900" b="0" i="0" u="none" strike="noStrike">
                          <a:solidFill>
                            <a:srgbClr val="000000"/>
                          </a:solidFill>
                          <a:latin typeface="+mn-lt"/>
                        </a:rPr>
                        <a:t>127</a:t>
                      </a:r>
                    </a:p>
                  </a:txBody>
                  <a:tcPr marL="0" marR="0" marT="0" marB="0" anchor="b"/>
                </a:tc>
                <a:tc>
                  <a:txBody>
                    <a:bodyPr/>
                    <a:lstStyle/>
                    <a:p>
                      <a:pPr algn="ctr" fontAlgn="b"/>
                      <a:r>
                        <a:rPr lang="it-IT" sz="900" b="0" i="0" u="none" strike="noStrike">
                          <a:solidFill>
                            <a:srgbClr val="000000"/>
                          </a:solidFill>
                          <a:latin typeface="+mn-lt"/>
                        </a:rPr>
                        <a:t>245</a:t>
                      </a:r>
                    </a:p>
                  </a:txBody>
                  <a:tcPr marL="0" marR="0" marT="0" marB="0" anchor="b"/>
                </a:tc>
                <a:tc>
                  <a:txBody>
                    <a:bodyPr/>
                    <a:lstStyle/>
                    <a:p>
                      <a:pPr algn="ctr" fontAlgn="b"/>
                      <a:r>
                        <a:rPr lang="it-IT" sz="900" b="0" i="0" u="none" strike="noStrike">
                          <a:latin typeface="+mn-lt"/>
                        </a:rPr>
                        <a:t>513</a:t>
                      </a:r>
                    </a:p>
                  </a:txBody>
                  <a:tcPr marL="0" marR="0" marT="0" marB="0" anchor="b"/>
                </a:tc>
              </a:tr>
              <a:tr h="135184">
                <a:tc>
                  <a:txBody>
                    <a:bodyPr/>
                    <a:lstStyle/>
                    <a:p>
                      <a:pPr algn="l" fontAlgn="b"/>
                      <a:r>
                        <a:rPr lang="it-IT" sz="900" b="0" i="0" u="none" strike="noStrike">
                          <a:solidFill>
                            <a:srgbClr val="000000"/>
                          </a:solidFill>
                          <a:latin typeface="+mn-lt"/>
                        </a:rPr>
                        <a:t>VENETO</a:t>
                      </a:r>
                    </a:p>
                  </a:txBody>
                  <a:tcPr marL="0" marR="0" marT="0" marB="0" anchor="b"/>
                </a:tc>
                <a:tc>
                  <a:txBody>
                    <a:bodyPr/>
                    <a:lstStyle/>
                    <a:p>
                      <a:pPr algn="ctr" fontAlgn="b"/>
                      <a:r>
                        <a:rPr lang="it-IT" sz="900" b="0" i="0" u="none" strike="noStrike" dirty="0">
                          <a:solidFill>
                            <a:srgbClr val="000000"/>
                          </a:solidFill>
                          <a:latin typeface="+mn-lt"/>
                        </a:rPr>
                        <a:t>257</a:t>
                      </a:r>
                    </a:p>
                  </a:txBody>
                  <a:tcPr marL="0" marR="0" marT="0" marB="0" anchor="b"/>
                </a:tc>
                <a:tc>
                  <a:txBody>
                    <a:bodyPr/>
                    <a:lstStyle/>
                    <a:p>
                      <a:pPr algn="ctr" fontAlgn="b"/>
                      <a:r>
                        <a:rPr lang="it-IT" sz="900" b="0" i="0" u="none" strike="noStrike" dirty="0">
                          <a:solidFill>
                            <a:srgbClr val="000000"/>
                          </a:solidFill>
                          <a:latin typeface="+mn-lt"/>
                        </a:rPr>
                        <a:t>52</a:t>
                      </a:r>
                    </a:p>
                  </a:txBody>
                  <a:tcPr marL="0" marR="0" marT="0" marB="0" anchor="b"/>
                </a:tc>
                <a:tc>
                  <a:txBody>
                    <a:bodyPr/>
                    <a:lstStyle/>
                    <a:p>
                      <a:pPr algn="ctr" fontAlgn="b"/>
                      <a:r>
                        <a:rPr lang="it-IT" sz="900" b="0" i="0" u="none" strike="noStrike" dirty="0">
                          <a:solidFill>
                            <a:srgbClr val="000000"/>
                          </a:solidFill>
                          <a:latin typeface="+mn-lt"/>
                        </a:rPr>
                        <a:t>215</a:t>
                      </a:r>
                    </a:p>
                  </a:txBody>
                  <a:tcPr marL="0" marR="0" marT="0" marB="0" anchor="b"/>
                </a:tc>
                <a:tc>
                  <a:txBody>
                    <a:bodyPr/>
                    <a:lstStyle/>
                    <a:p>
                      <a:pPr algn="ctr" fontAlgn="b"/>
                      <a:r>
                        <a:rPr lang="it-IT" sz="900" b="0" i="0" u="none" strike="noStrike">
                          <a:solidFill>
                            <a:srgbClr val="000000"/>
                          </a:solidFill>
                          <a:latin typeface="+mn-lt"/>
                        </a:rPr>
                        <a:t>73</a:t>
                      </a:r>
                    </a:p>
                  </a:txBody>
                  <a:tcPr marL="0" marR="0" marT="0" marB="0" anchor="b"/>
                </a:tc>
                <a:tc>
                  <a:txBody>
                    <a:bodyPr/>
                    <a:lstStyle/>
                    <a:p>
                      <a:pPr algn="ctr" fontAlgn="b"/>
                      <a:r>
                        <a:rPr lang="it-IT" sz="900" b="0" i="0" u="none" strike="noStrike">
                          <a:latin typeface="+mn-lt"/>
                        </a:rPr>
                        <a:t>597</a:t>
                      </a:r>
                    </a:p>
                  </a:txBody>
                  <a:tcPr marL="0" marR="0" marT="0" marB="0" anchor="b"/>
                </a:tc>
              </a:tr>
              <a:tr h="155860">
                <a:tc>
                  <a:txBody>
                    <a:bodyPr/>
                    <a:lstStyle/>
                    <a:p>
                      <a:pPr algn="l" fontAlgn="b"/>
                      <a:r>
                        <a:rPr lang="it-IT" sz="900" b="1" i="0" u="none" strike="noStrike" dirty="0">
                          <a:solidFill>
                            <a:srgbClr val="000000"/>
                          </a:solidFill>
                          <a:latin typeface="+mn-lt"/>
                        </a:rPr>
                        <a:t>TOTALI</a:t>
                      </a:r>
                    </a:p>
                  </a:txBody>
                  <a:tcPr marL="0" marR="0" marT="0" marB="0" anchor="b"/>
                </a:tc>
                <a:tc>
                  <a:txBody>
                    <a:bodyPr/>
                    <a:lstStyle/>
                    <a:p>
                      <a:pPr algn="ctr" fontAlgn="b"/>
                      <a:r>
                        <a:rPr lang="it-IT" sz="900" b="1" i="0" u="none" strike="noStrike">
                          <a:latin typeface="+mn-lt"/>
                        </a:rPr>
                        <a:t>2714</a:t>
                      </a:r>
                    </a:p>
                  </a:txBody>
                  <a:tcPr marL="0" marR="0" marT="0" marB="0" anchor="b"/>
                </a:tc>
                <a:tc>
                  <a:txBody>
                    <a:bodyPr/>
                    <a:lstStyle/>
                    <a:p>
                      <a:pPr algn="ctr" fontAlgn="b"/>
                      <a:r>
                        <a:rPr lang="it-IT" sz="900" b="1" i="0" u="none" strike="noStrike">
                          <a:latin typeface="+mn-lt"/>
                        </a:rPr>
                        <a:t>1436</a:t>
                      </a:r>
                    </a:p>
                  </a:txBody>
                  <a:tcPr marL="0" marR="0" marT="0" marB="0" anchor="b"/>
                </a:tc>
                <a:tc>
                  <a:txBody>
                    <a:bodyPr/>
                    <a:lstStyle/>
                    <a:p>
                      <a:pPr algn="ctr" fontAlgn="b"/>
                      <a:r>
                        <a:rPr lang="it-IT" sz="900" b="1" i="0" u="none" strike="noStrike" dirty="0">
                          <a:latin typeface="+mn-lt"/>
                        </a:rPr>
                        <a:t>2698</a:t>
                      </a:r>
                    </a:p>
                  </a:txBody>
                  <a:tcPr marL="0" marR="0" marT="0" marB="0" anchor="b"/>
                </a:tc>
                <a:tc>
                  <a:txBody>
                    <a:bodyPr/>
                    <a:lstStyle/>
                    <a:p>
                      <a:pPr algn="ctr" fontAlgn="b"/>
                      <a:r>
                        <a:rPr lang="it-IT" sz="900" b="1" i="0" u="none" strike="noStrike" dirty="0">
                          <a:latin typeface="+mn-lt"/>
                        </a:rPr>
                        <a:t>2792</a:t>
                      </a:r>
                    </a:p>
                  </a:txBody>
                  <a:tcPr marL="0" marR="0" marT="0" marB="0" anchor="b"/>
                </a:tc>
                <a:tc>
                  <a:txBody>
                    <a:bodyPr/>
                    <a:lstStyle/>
                    <a:p>
                      <a:pPr algn="ctr" fontAlgn="b"/>
                      <a:r>
                        <a:rPr lang="it-IT" sz="900" b="1" i="0" u="none" strike="noStrike" dirty="0">
                          <a:latin typeface="+mn-lt"/>
                        </a:rPr>
                        <a:t>9640</a:t>
                      </a:r>
                    </a:p>
                  </a:txBody>
                  <a:tcPr marL="0" marR="0" marT="0" marB="0" anchor="b"/>
                </a:tc>
              </a:tr>
              <a:tr h="179543">
                <a:tc>
                  <a:txBody>
                    <a:bodyPr/>
                    <a:lstStyle/>
                    <a:p>
                      <a:pPr algn="l" fontAlgn="b"/>
                      <a:endParaRPr lang="it-IT" sz="900" b="0" i="0" u="none" strike="noStrike" dirty="0">
                        <a:latin typeface="+mn-lt"/>
                      </a:endParaRPr>
                    </a:p>
                  </a:txBody>
                  <a:tcPr marL="0" marR="0" marT="0" marB="0" anchor="b"/>
                </a:tc>
                <a:tc>
                  <a:txBody>
                    <a:bodyPr/>
                    <a:lstStyle/>
                    <a:p>
                      <a:pPr algn="ctr" fontAlgn="b"/>
                      <a:endParaRPr lang="it-IT" sz="900" b="0" i="0" u="none" strike="noStrike">
                        <a:solidFill>
                          <a:srgbClr val="000000"/>
                        </a:solidFill>
                        <a:latin typeface="+mn-lt"/>
                      </a:endParaRPr>
                    </a:p>
                  </a:txBody>
                  <a:tcPr marL="0" marR="0" marT="0" marB="0" anchor="b"/>
                </a:tc>
                <a:tc>
                  <a:txBody>
                    <a:bodyPr/>
                    <a:lstStyle/>
                    <a:p>
                      <a:pPr algn="ctr" fontAlgn="b"/>
                      <a:endParaRPr lang="it-IT" sz="900" b="0" i="0" u="none" strike="noStrike">
                        <a:solidFill>
                          <a:srgbClr val="000000"/>
                        </a:solidFill>
                        <a:latin typeface="+mn-lt"/>
                      </a:endParaRPr>
                    </a:p>
                  </a:txBody>
                  <a:tcPr marL="0" marR="0" marT="0" marB="0" anchor="b"/>
                </a:tc>
                <a:tc>
                  <a:txBody>
                    <a:bodyPr/>
                    <a:lstStyle/>
                    <a:p>
                      <a:pPr algn="ctr" fontAlgn="b"/>
                      <a:endParaRPr lang="it-IT" sz="900" b="0" i="0" u="none" strike="noStrike">
                        <a:solidFill>
                          <a:srgbClr val="000000"/>
                        </a:solidFill>
                        <a:latin typeface="+mn-lt"/>
                      </a:endParaRPr>
                    </a:p>
                  </a:txBody>
                  <a:tcPr marL="0" marR="0" marT="0" marB="0" anchor="b"/>
                </a:tc>
                <a:tc>
                  <a:txBody>
                    <a:bodyPr/>
                    <a:lstStyle/>
                    <a:p>
                      <a:pPr algn="ctr" fontAlgn="b"/>
                      <a:endParaRPr lang="it-IT" sz="900" b="0" i="0" u="none" strike="noStrike" dirty="0">
                        <a:latin typeface="+mn-lt"/>
                      </a:endParaRPr>
                    </a:p>
                  </a:txBody>
                  <a:tcPr marL="0" marR="0" marT="0" marB="0" anchor="b"/>
                </a:tc>
                <a:tc>
                  <a:txBody>
                    <a:bodyPr/>
                    <a:lstStyle/>
                    <a:p>
                      <a:pPr algn="ctr" fontAlgn="b"/>
                      <a:endParaRPr lang="it-IT" sz="900" b="0" i="0" u="none" strike="noStrike" dirty="0">
                        <a:latin typeface="+mn-lt"/>
                      </a:endParaRPr>
                    </a:p>
                  </a:txBody>
                  <a:tcPr marL="0" marR="0" marT="0" marB="0" anchor="b"/>
                </a:tc>
              </a:tr>
            </a:tbl>
          </a:graphicData>
        </a:graphic>
      </p:graphicFrame>
      <p:graphicFrame>
        <p:nvGraphicFramePr>
          <p:cNvPr id="4" name="Chart 3"/>
          <p:cNvGraphicFramePr/>
          <p:nvPr/>
        </p:nvGraphicFramePr>
        <p:xfrm>
          <a:off x="533400" y="3962400"/>
          <a:ext cx="8839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077200" cy="369277"/>
          </a:xfrm>
        </p:spPr>
        <p:txBody>
          <a:bodyPr>
            <a:normAutofit fontScale="90000"/>
          </a:bodyPr>
          <a:lstStyle/>
          <a:p>
            <a:r>
              <a:rPr lang="it-IT" dirty="0" smtClean="0"/>
              <a:t>SELEZIONE PER PATOLOGIA TRONCHI SOVRA-AORTICI A DESTINO CEREBRALE I (TSA)</a:t>
            </a:r>
            <a:br>
              <a:rPr lang="it-IT" dirty="0" smtClean="0"/>
            </a:br>
            <a:r>
              <a:rPr lang="it-IT" dirty="0" smtClean="0"/>
              <a:t>Morfologia e grado stenosi / Sintomaticità / Shunt</a:t>
            </a:r>
            <a:endParaRPr lang="it-IT" dirty="0"/>
          </a:p>
        </p:txBody>
      </p:sp>
      <p:graphicFrame>
        <p:nvGraphicFramePr>
          <p:cNvPr id="3" name="Table 2"/>
          <p:cNvGraphicFramePr>
            <a:graphicFrameLocks noGrp="1"/>
          </p:cNvGraphicFramePr>
          <p:nvPr/>
        </p:nvGraphicFramePr>
        <p:xfrm>
          <a:off x="533400" y="1066800"/>
          <a:ext cx="8839199" cy="3352992"/>
        </p:xfrm>
        <a:graphic>
          <a:graphicData uri="http://schemas.openxmlformats.org/drawingml/2006/table">
            <a:tbl>
              <a:tblPr firstRow="1" lastRow="1" bandRow="1">
                <a:effectLst>
                  <a:outerShdw blurRad="50800" dist="38100" dir="2700000" algn="tl" rotWithShape="0">
                    <a:prstClr val="black">
                      <a:alpha val="40000"/>
                    </a:prstClr>
                  </a:outerShdw>
                </a:effectLst>
                <a:tableStyleId>{284E427A-3D55-4303-BF80-6455036E1DE7}</a:tableStyleId>
              </a:tblPr>
              <a:tblGrid>
                <a:gridCol w="796977"/>
                <a:gridCol w="4383373"/>
                <a:gridCol w="1195465"/>
                <a:gridCol w="664148"/>
                <a:gridCol w="664148"/>
                <a:gridCol w="1135088"/>
              </a:tblGrid>
              <a:tr h="207399">
                <a:tc gridSpan="2">
                  <a:txBody>
                    <a:bodyPr/>
                    <a:lstStyle/>
                    <a:p>
                      <a:pPr algn="l" fontAlgn="b"/>
                      <a:r>
                        <a:rPr lang="it-IT" sz="900" u="none" strike="noStrike" dirty="0"/>
                        <a:t> </a:t>
                      </a:r>
                      <a:endParaRPr lang="it-IT" sz="900" b="0" i="0" u="none" strike="noStrike" dirty="0">
                        <a:latin typeface="+mj-lt"/>
                      </a:endParaRPr>
                    </a:p>
                  </a:txBody>
                  <a:tcPr marL="5779" marR="5779" marT="5779"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Valida</a:t>
                      </a:r>
                    </a:p>
                    <a:p>
                      <a:pPr algn="ctr" fontAlgn="b"/>
                      <a:r>
                        <a:rPr lang="it-IT" sz="900" u="none" strike="noStrike" dirty="0" smtClean="0"/>
                        <a:t> %</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5779" marB="0" anchor="ctr"/>
                </a:tc>
              </a:tr>
              <a:tr h="117123">
                <a:tc rowSpan="19">
                  <a:txBody>
                    <a:bodyPr/>
                    <a:lstStyle/>
                    <a:p>
                      <a:pPr algn="l" fontAlgn="t"/>
                      <a:r>
                        <a:rPr lang="it-IT" sz="900" u="none" strike="noStrike" dirty="0" smtClean="0"/>
                        <a:t>Validi</a:t>
                      </a:r>
                      <a:endParaRPr lang="it-IT" sz="900" b="0" i="0" u="none" strike="noStrike" dirty="0">
                        <a:latin typeface="+mj-lt"/>
                      </a:endParaRPr>
                    </a:p>
                  </a:txBody>
                  <a:tcPr marL="5779" marR="5779" marT="5779" marB="0" anchor="ctr"/>
                </a:tc>
                <a:tc>
                  <a:txBody>
                    <a:bodyPr/>
                    <a:lstStyle/>
                    <a:p>
                      <a:pPr algn="l" fontAlgn="ctr"/>
                      <a:r>
                        <a:rPr lang="it-IT" sz="900" b="0" i="0" u="none" strike="noStrike">
                          <a:solidFill>
                            <a:srgbClr val="000000"/>
                          </a:solidFill>
                          <a:latin typeface="+mn-lt"/>
                        </a:rPr>
                        <a:t>STENOSI &gt; 70%</a:t>
                      </a:r>
                    </a:p>
                  </a:txBody>
                  <a:tcPr marL="9525" marR="9525" marT="9525" marB="0" anchor="ctr"/>
                </a:tc>
                <a:tc>
                  <a:txBody>
                    <a:bodyPr/>
                    <a:lstStyle/>
                    <a:p>
                      <a:pPr algn="ctr" fontAlgn="b"/>
                      <a:r>
                        <a:rPr lang="it-IT" sz="900" b="0" i="0" u="none" strike="noStrike" dirty="0" smtClean="0">
                          <a:solidFill>
                            <a:srgbClr val="000000"/>
                          </a:solidFill>
                          <a:latin typeface="+mn-lt"/>
                        </a:rPr>
                        <a:t>2.093</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a:solidFill>
                            <a:srgbClr val="000000"/>
                          </a:solidFill>
                          <a:latin typeface="+mn-lt"/>
                        </a:rPr>
                        <a:t>77,6</a:t>
                      </a:r>
                    </a:p>
                  </a:txBody>
                  <a:tcPr marL="9525" marR="9525" marT="9525" marB="0" anchor="b"/>
                </a:tc>
                <a:tc>
                  <a:txBody>
                    <a:bodyPr/>
                    <a:lstStyle/>
                    <a:p>
                      <a:pPr algn="ctr" fontAlgn="b"/>
                      <a:r>
                        <a:rPr lang="it-IT" sz="900" b="0" i="0" u="none" strike="noStrike" dirty="0" smtClean="0">
                          <a:solidFill>
                            <a:srgbClr val="000000"/>
                          </a:solidFill>
                          <a:latin typeface="+mn-lt"/>
                        </a:rPr>
                        <a:t>78,0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smtClean="0">
                          <a:solidFill>
                            <a:srgbClr val="000000"/>
                          </a:solidFill>
                          <a:latin typeface="+mn-lt"/>
                        </a:rPr>
                        <a:t>78,0</a:t>
                      </a:r>
                      <a:endParaRPr lang="it-IT" sz="900" b="0" i="0" u="none" strike="noStrike" dirty="0">
                        <a:solidFill>
                          <a:srgbClr val="000000"/>
                        </a:solidFill>
                        <a:latin typeface="+mn-lt"/>
                      </a:endParaRP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PSEUDO-OCCLUSIONE</a:t>
                      </a:r>
                    </a:p>
                  </a:txBody>
                  <a:tcPr marL="9525" marR="9525" marT="9525" marB="0" anchor="ctr"/>
                </a:tc>
                <a:tc>
                  <a:txBody>
                    <a:bodyPr/>
                    <a:lstStyle/>
                    <a:p>
                      <a:pPr algn="ctr" fontAlgn="b"/>
                      <a:r>
                        <a:rPr lang="it-IT" sz="900" b="0" i="0" u="none" strike="noStrike" dirty="0">
                          <a:solidFill>
                            <a:srgbClr val="000000"/>
                          </a:solidFill>
                          <a:latin typeface="+mn-lt"/>
                        </a:rPr>
                        <a:t>121</a:t>
                      </a:r>
                    </a:p>
                  </a:txBody>
                  <a:tcPr marL="9525" marR="9525" marT="9525" marB="0" anchor="b"/>
                </a:tc>
                <a:tc>
                  <a:txBody>
                    <a:bodyPr/>
                    <a:lstStyle/>
                    <a:p>
                      <a:pPr algn="ctr" fontAlgn="b"/>
                      <a:r>
                        <a:rPr lang="it-IT" sz="900" b="0" i="0" u="none" strike="noStrike">
                          <a:solidFill>
                            <a:srgbClr val="000000"/>
                          </a:solidFill>
                          <a:latin typeface="+mn-lt"/>
                        </a:rPr>
                        <a:t>4,5</a:t>
                      </a:r>
                    </a:p>
                  </a:txBody>
                  <a:tcPr marL="9525" marR="9525" marT="9525" marB="0" anchor="b"/>
                </a:tc>
                <a:tc>
                  <a:txBody>
                    <a:bodyPr/>
                    <a:lstStyle/>
                    <a:p>
                      <a:pPr algn="ctr" fontAlgn="b"/>
                      <a:r>
                        <a:rPr lang="it-IT" sz="900" b="0" i="0" u="none" strike="noStrike">
                          <a:solidFill>
                            <a:srgbClr val="000000"/>
                          </a:solidFill>
                          <a:latin typeface="+mn-lt"/>
                        </a:rPr>
                        <a:t>4,5</a:t>
                      </a:r>
                    </a:p>
                  </a:txBody>
                  <a:tcPr marL="9525" marR="9525" marT="9525" marB="0" anchor="b"/>
                </a:tc>
                <a:tc>
                  <a:txBody>
                    <a:bodyPr/>
                    <a:lstStyle/>
                    <a:p>
                      <a:pPr algn="ctr" fontAlgn="b"/>
                      <a:r>
                        <a:rPr lang="it-IT" sz="900" b="0" i="0" u="none" strike="noStrike">
                          <a:solidFill>
                            <a:srgbClr val="000000"/>
                          </a:solidFill>
                          <a:latin typeface="+mn-lt"/>
                        </a:rPr>
                        <a:t>82,5</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STENOSI &gt; 70% + KINKING</a:t>
                      </a:r>
                    </a:p>
                  </a:txBody>
                  <a:tcPr marL="9525" marR="9525" marT="9525" marB="0" anchor="ctr"/>
                </a:tc>
                <a:tc>
                  <a:txBody>
                    <a:bodyPr/>
                    <a:lstStyle/>
                    <a:p>
                      <a:pPr algn="ctr" fontAlgn="b"/>
                      <a:r>
                        <a:rPr lang="it-IT" sz="900" b="0" i="0" u="none" strike="noStrike" dirty="0">
                          <a:solidFill>
                            <a:srgbClr val="000000"/>
                          </a:solidFill>
                          <a:latin typeface="+mn-lt"/>
                        </a:rPr>
                        <a:t>92</a:t>
                      </a:r>
                    </a:p>
                  </a:txBody>
                  <a:tcPr marL="9525" marR="9525" marT="9525" marB="0" anchor="b"/>
                </a:tc>
                <a:tc>
                  <a:txBody>
                    <a:bodyPr/>
                    <a:lstStyle/>
                    <a:p>
                      <a:pPr algn="ctr" fontAlgn="b"/>
                      <a:r>
                        <a:rPr lang="it-IT" sz="900" b="0" i="0" u="none" strike="noStrike">
                          <a:solidFill>
                            <a:srgbClr val="000000"/>
                          </a:solidFill>
                          <a:latin typeface="+mn-lt"/>
                        </a:rPr>
                        <a:t>3,4</a:t>
                      </a:r>
                    </a:p>
                  </a:txBody>
                  <a:tcPr marL="9525" marR="9525" marT="9525" marB="0" anchor="b"/>
                </a:tc>
                <a:tc>
                  <a:txBody>
                    <a:bodyPr/>
                    <a:lstStyle/>
                    <a:p>
                      <a:pPr algn="ctr" fontAlgn="b"/>
                      <a:r>
                        <a:rPr lang="it-IT" sz="900" b="0" i="0" u="none" strike="noStrike">
                          <a:solidFill>
                            <a:srgbClr val="000000"/>
                          </a:solidFill>
                          <a:latin typeface="+mn-lt"/>
                        </a:rPr>
                        <a:t>3,4</a:t>
                      </a:r>
                    </a:p>
                  </a:txBody>
                  <a:tcPr marL="9525" marR="9525" marT="9525" marB="0" anchor="b"/>
                </a:tc>
                <a:tc>
                  <a:txBody>
                    <a:bodyPr/>
                    <a:lstStyle/>
                    <a:p>
                      <a:pPr algn="ctr" fontAlgn="b"/>
                      <a:r>
                        <a:rPr lang="it-IT" sz="900" b="0" i="0" u="none" strike="noStrike">
                          <a:solidFill>
                            <a:srgbClr val="000000"/>
                          </a:solidFill>
                          <a:latin typeface="+mn-lt"/>
                        </a:rPr>
                        <a:t>85,9</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STENOSI &gt; 70% + OSTRUZ. ICA CONTROLAT.</a:t>
                      </a:r>
                    </a:p>
                  </a:txBody>
                  <a:tcPr marL="9525" marR="9525" marT="9525" marB="0" anchor="ctr"/>
                </a:tc>
                <a:tc>
                  <a:txBody>
                    <a:bodyPr/>
                    <a:lstStyle/>
                    <a:p>
                      <a:pPr algn="ctr" fontAlgn="b"/>
                      <a:r>
                        <a:rPr lang="it-IT" sz="900" b="0" i="0" u="none" strike="noStrike">
                          <a:solidFill>
                            <a:srgbClr val="000000"/>
                          </a:solidFill>
                          <a:latin typeface="+mn-lt"/>
                        </a:rPr>
                        <a:t>92</a:t>
                      </a:r>
                    </a:p>
                  </a:txBody>
                  <a:tcPr marL="9525" marR="9525" marT="9525" marB="0" anchor="b"/>
                </a:tc>
                <a:tc>
                  <a:txBody>
                    <a:bodyPr/>
                    <a:lstStyle/>
                    <a:p>
                      <a:pPr algn="ctr" fontAlgn="b"/>
                      <a:r>
                        <a:rPr lang="it-IT" sz="900" b="0" i="0" u="none" strike="noStrike">
                          <a:solidFill>
                            <a:srgbClr val="000000"/>
                          </a:solidFill>
                          <a:latin typeface="+mn-lt"/>
                        </a:rPr>
                        <a:t>3,4</a:t>
                      </a:r>
                    </a:p>
                  </a:txBody>
                  <a:tcPr marL="9525" marR="9525" marT="9525" marB="0" anchor="b"/>
                </a:tc>
                <a:tc>
                  <a:txBody>
                    <a:bodyPr/>
                    <a:lstStyle/>
                    <a:p>
                      <a:pPr algn="ctr" fontAlgn="b"/>
                      <a:r>
                        <a:rPr lang="it-IT" sz="900" b="0" i="0" u="none" strike="noStrike">
                          <a:solidFill>
                            <a:srgbClr val="000000"/>
                          </a:solidFill>
                          <a:latin typeface="+mn-lt"/>
                        </a:rPr>
                        <a:t>3,4</a:t>
                      </a:r>
                    </a:p>
                  </a:txBody>
                  <a:tcPr marL="9525" marR="9525" marT="9525" marB="0" anchor="b"/>
                </a:tc>
                <a:tc>
                  <a:txBody>
                    <a:bodyPr/>
                    <a:lstStyle/>
                    <a:p>
                      <a:pPr algn="ctr" fontAlgn="b"/>
                      <a:r>
                        <a:rPr lang="it-IT" sz="900" b="0" i="0" u="none" strike="noStrike">
                          <a:solidFill>
                            <a:srgbClr val="000000"/>
                          </a:solidFill>
                          <a:latin typeface="+mn-lt"/>
                        </a:rPr>
                        <a:t>89,4</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PLACCA ULCERATA</a:t>
                      </a:r>
                    </a:p>
                  </a:txBody>
                  <a:tcPr marL="9525" marR="9525" marT="9525" marB="0" anchor="ctr"/>
                </a:tc>
                <a:tc>
                  <a:txBody>
                    <a:bodyPr/>
                    <a:lstStyle/>
                    <a:p>
                      <a:pPr algn="ctr" fontAlgn="b"/>
                      <a:r>
                        <a:rPr lang="it-IT" sz="900" b="0" i="0" u="none" strike="noStrike" dirty="0">
                          <a:solidFill>
                            <a:srgbClr val="000000"/>
                          </a:solidFill>
                          <a:latin typeface="+mn-lt"/>
                        </a:rPr>
                        <a:t>79</a:t>
                      </a:r>
                    </a:p>
                  </a:txBody>
                  <a:tcPr marL="9525" marR="9525" marT="9525" marB="0" anchor="b"/>
                </a:tc>
                <a:tc>
                  <a:txBody>
                    <a:bodyPr/>
                    <a:lstStyle/>
                    <a:p>
                      <a:pPr algn="ctr" fontAlgn="b"/>
                      <a:r>
                        <a:rPr lang="it-IT" sz="900" b="0" i="0" u="none" strike="noStrike">
                          <a:solidFill>
                            <a:srgbClr val="000000"/>
                          </a:solidFill>
                          <a:latin typeface="+mn-lt"/>
                        </a:rPr>
                        <a:t>2,9</a:t>
                      </a:r>
                    </a:p>
                  </a:txBody>
                  <a:tcPr marL="9525" marR="9525" marT="9525" marB="0" anchor="b"/>
                </a:tc>
                <a:tc>
                  <a:txBody>
                    <a:bodyPr/>
                    <a:lstStyle/>
                    <a:p>
                      <a:pPr algn="ctr" fontAlgn="b"/>
                      <a:r>
                        <a:rPr lang="it-IT" sz="900" b="0" i="0" u="none" strike="noStrike">
                          <a:solidFill>
                            <a:srgbClr val="000000"/>
                          </a:solidFill>
                          <a:latin typeface="+mn-lt"/>
                        </a:rPr>
                        <a:t>2,9</a:t>
                      </a:r>
                    </a:p>
                  </a:txBody>
                  <a:tcPr marL="9525" marR="9525" marT="9525" marB="0" anchor="b"/>
                </a:tc>
                <a:tc>
                  <a:txBody>
                    <a:bodyPr/>
                    <a:lstStyle/>
                    <a:p>
                      <a:pPr algn="ctr" fontAlgn="b"/>
                      <a:r>
                        <a:rPr lang="it-IT" sz="900" b="0" i="0" u="none" strike="noStrike">
                          <a:solidFill>
                            <a:srgbClr val="000000"/>
                          </a:solidFill>
                          <a:latin typeface="+mn-lt"/>
                        </a:rPr>
                        <a:t>92,3</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RESTENOSI</a:t>
                      </a:r>
                    </a:p>
                  </a:txBody>
                  <a:tcPr marL="9525" marR="9525" marT="9525" marB="0" anchor="ctr"/>
                </a:tc>
                <a:tc>
                  <a:txBody>
                    <a:bodyPr/>
                    <a:lstStyle/>
                    <a:p>
                      <a:pPr algn="ctr" fontAlgn="b"/>
                      <a:r>
                        <a:rPr lang="it-IT" sz="900" b="0" i="0" u="none" strike="noStrike" dirty="0">
                          <a:solidFill>
                            <a:srgbClr val="000000"/>
                          </a:solidFill>
                          <a:latin typeface="+mn-lt"/>
                        </a:rPr>
                        <a:t>68</a:t>
                      </a:r>
                    </a:p>
                  </a:txBody>
                  <a:tcPr marL="9525" marR="9525" marT="9525" marB="0" anchor="b"/>
                </a:tc>
                <a:tc>
                  <a:txBody>
                    <a:bodyPr/>
                    <a:lstStyle/>
                    <a:p>
                      <a:pPr algn="ctr" fontAlgn="b"/>
                      <a:r>
                        <a:rPr lang="it-IT" sz="900" b="0" i="0" u="none" strike="noStrike">
                          <a:solidFill>
                            <a:srgbClr val="000000"/>
                          </a:solidFill>
                          <a:latin typeface="+mn-lt"/>
                        </a:rPr>
                        <a:t>2,5</a:t>
                      </a:r>
                    </a:p>
                  </a:txBody>
                  <a:tcPr marL="9525" marR="9525" marT="9525" marB="0" anchor="b"/>
                </a:tc>
                <a:tc>
                  <a:txBody>
                    <a:bodyPr/>
                    <a:lstStyle/>
                    <a:p>
                      <a:pPr algn="ctr" fontAlgn="b"/>
                      <a:r>
                        <a:rPr lang="it-IT" sz="900" b="0" i="0" u="none" strike="noStrike">
                          <a:solidFill>
                            <a:srgbClr val="000000"/>
                          </a:solidFill>
                          <a:latin typeface="+mn-lt"/>
                        </a:rPr>
                        <a:t>2,5</a:t>
                      </a:r>
                    </a:p>
                  </a:txBody>
                  <a:tcPr marL="9525" marR="9525" marT="9525" marB="0" anchor="b"/>
                </a:tc>
                <a:tc>
                  <a:txBody>
                    <a:bodyPr/>
                    <a:lstStyle/>
                    <a:p>
                      <a:pPr algn="ctr" fontAlgn="b"/>
                      <a:r>
                        <a:rPr lang="it-IT" sz="900" b="0" i="0" u="none" strike="noStrike">
                          <a:solidFill>
                            <a:srgbClr val="000000"/>
                          </a:solidFill>
                          <a:latin typeface="+mn-lt"/>
                        </a:rPr>
                        <a:t>94,9</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STENOSI &lt; 70%</a:t>
                      </a:r>
                    </a:p>
                  </a:txBody>
                  <a:tcPr marL="9525" marR="9525" marT="9525" marB="0" anchor="ctr"/>
                </a:tc>
                <a:tc>
                  <a:txBody>
                    <a:bodyPr/>
                    <a:lstStyle/>
                    <a:p>
                      <a:pPr algn="ctr" fontAlgn="b"/>
                      <a:r>
                        <a:rPr lang="it-IT" sz="900" b="0" i="0" u="none" strike="noStrike">
                          <a:solidFill>
                            <a:srgbClr val="000000"/>
                          </a:solidFill>
                          <a:latin typeface="+mn-lt"/>
                        </a:rPr>
                        <a:t>51</a:t>
                      </a:r>
                    </a:p>
                  </a:txBody>
                  <a:tcPr marL="9525" marR="9525" marT="9525" marB="0" anchor="b"/>
                </a:tc>
                <a:tc>
                  <a:txBody>
                    <a:bodyPr/>
                    <a:lstStyle/>
                    <a:p>
                      <a:pPr algn="ctr" fontAlgn="b"/>
                      <a:r>
                        <a:rPr lang="it-IT" sz="900" b="0" i="0" u="none" strike="noStrike">
                          <a:solidFill>
                            <a:srgbClr val="000000"/>
                          </a:solidFill>
                          <a:latin typeface="+mn-lt"/>
                        </a:rPr>
                        <a:t>1,9</a:t>
                      </a:r>
                    </a:p>
                  </a:txBody>
                  <a:tcPr marL="9525" marR="9525" marT="9525" marB="0" anchor="b"/>
                </a:tc>
                <a:tc>
                  <a:txBody>
                    <a:bodyPr/>
                    <a:lstStyle/>
                    <a:p>
                      <a:pPr algn="ctr" fontAlgn="b"/>
                      <a:r>
                        <a:rPr lang="it-IT" sz="900" b="0" i="0" u="none" strike="noStrike">
                          <a:solidFill>
                            <a:srgbClr val="000000"/>
                          </a:solidFill>
                          <a:latin typeface="+mn-lt"/>
                        </a:rPr>
                        <a:t>1,9</a:t>
                      </a:r>
                    </a:p>
                  </a:txBody>
                  <a:tcPr marL="9525" marR="9525" marT="9525" marB="0" anchor="b"/>
                </a:tc>
                <a:tc>
                  <a:txBody>
                    <a:bodyPr/>
                    <a:lstStyle/>
                    <a:p>
                      <a:pPr algn="ctr" fontAlgn="b"/>
                      <a:r>
                        <a:rPr lang="it-IT" sz="900" b="0" i="0" u="none" strike="noStrike">
                          <a:solidFill>
                            <a:srgbClr val="000000"/>
                          </a:solidFill>
                          <a:latin typeface="+mn-lt"/>
                        </a:rPr>
                        <a:t>96,8</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KINKING</a:t>
                      </a:r>
                    </a:p>
                  </a:txBody>
                  <a:tcPr marL="9525" marR="9525" marT="9525" marB="0" anchor="ctr"/>
                </a:tc>
                <a:tc>
                  <a:txBody>
                    <a:bodyPr/>
                    <a:lstStyle/>
                    <a:p>
                      <a:pPr algn="ctr" fontAlgn="b"/>
                      <a:r>
                        <a:rPr lang="it-IT" sz="900" b="0" i="0" u="none" strike="noStrike" dirty="0">
                          <a:solidFill>
                            <a:srgbClr val="000000"/>
                          </a:solidFill>
                          <a:latin typeface="+mn-lt"/>
                        </a:rPr>
                        <a:t>27</a:t>
                      </a:r>
                    </a:p>
                  </a:txBody>
                  <a:tcPr marL="9525" marR="9525" marT="9525" marB="0" anchor="b"/>
                </a:tc>
                <a:tc>
                  <a:txBody>
                    <a:bodyPr/>
                    <a:lstStyle/>
                    <a:p>
                      <a:pPr algn="ctr" fontAlgn="b"/>
                      <a:r>
                        <a:rPr lang="it-IT" sz="900" b="0" i="0" u="none" strike="noStrike" dirty="0" smtClean="0">
                          <a:solidFill>
                            <a:srgbClr val="000000"/>
                          </a:solidFill>
                          <a:latin typeface="+mn-lt"/>
                        </a:rPr>
                        <a:t>1,0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smtClean="0">
                          <a:solidFill>
                            <a:srgbClr val="000000"/>
                          </a:solidFill>
                          <a:latin typeface="+mn-lt"/>
                        </a:rPr>
                        <a:t>1,0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a:solidFill>
                            <a:srgbClr val="000000"/>
                          </a:solidFill>
                          <a:latin typeface="+mn-lt"/>
                        </a:rPr>
                        <a:t>97,8</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OSTRUZIONE</a:t>
                      </a:r>
                    </a:p>
                  </a:txBody>
                  <a:tcPr marL="9525" marR="9525" marT="9525" marB="0" anchor="ctr"/>
                </a:tc>
                <a:tc>
                  <a:txBody>
                    <a:bodyPr/>
                    <a:lstStyle/>
                    <a:p>
                      <a:pPr algn="ctr" fontAlgn="b"/>
                      <a:r>
                        <a:rPr lang="it-IT" sz="900" b="0" i="0" u="none" strike="noStrike" dirty="0">
                          <a:solidFill>
                            <a:srgbClr val="000000"/>
                          </a:solidFill>
                          <a:latin typeface="+mn-lt"/>
                        </a:rPr>
                        <a:t>18</a:t>
                      </a:r>
                    </a:p>
                  </a:txBody>
                  <a:tcPr marL="9525" marR="9525" marT="9525" marB="0" anchor="b"/>
                </a:tc>
                <a:tc>
                  <a:txBody>
                    <a:bodyPr/>
                    <a:lstStyle/>
                    <a:p>
                      <a:pPr algn="ctr" fontAlgn="b"/>
                      <a:r>
                        <a:rPr lang="it-IT" sz="900" b="0" i="0" u="none" strike="noStrike">
                          <a:solidFill>
                            <a:srgbClr val="000000"/>
                          </a:solidFill>
                          <a:latin typeface="+mn-lt"/>
                        </a:rPr>
                        <a:t>0,7</a:t>
                      </a:r>
                    </a:p>
                  </a:txBody>
                  <a:tcPr marL="9525" marR="9525" marT="9525" marB="0" anchor="b"/>
                </a:tc>
                <a:tc>
                  <a:txBody>
                    <a:bodyPr/>
                    <a:lstStyle/>
                    <a:p>
                      <a:pPr algn="ctr" fontAlgn="b"/>
                      <a:r>
                        <a:rPr lang="it-IT" sz="900" b="0" i="0" u="none" strike="noStrike">
                          <a:solidFill>
                            <a:srgbClr val="000000"/>
                          </a:solidFill>
                          <a:latin typeface="+mn-lt"/>
                        </a:rPr>
                        <a:t>0,7</a:t>
                      </a:r>
                    </a:p>
                  </a:txBody>
                  <a:tcPr marL="9525" marR="9525" marT="9525" marB="0" anchor="b"/>
                </a:tc>
                <a:tc>
                  <a:txBody>
                    <a:bodyPr/>
                    <a:lstStyle/>
                    <a:p>
                      <a:pPr algn="ctr" fontAlgn="b"/>
                      <a:r>
                        <a:rPr lang="it-IT" sz="900" b="0" i="0" u="none" strike="noStrike">
                          <a:solidFill>
                            <a:srgbClr val="000000"/>
                          </a:solidFill>
                          <a:latin typeface="+mn-lt"/>
                        </a:rPr>
                        <a:t>98,4</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STENOSI &lt; 70% + KINKING</a:t>
                      </a:r>
                    </a:p>
                  </a:txBody>
                  <a:tcPr marL="9525" marR="9525" marT="9525" marB="0" anchor="ctr"/>
                </a:tc>
                <a:tc>
                  <a:txBody>
                    <a:bodyPr/>
                    <a:lstStyle/>
                    <a:p>
                      <a:pPr algn="ctr" fontAlgn="b"/>
                      <a:r>
                        <a:rPr lang="it-IT" sz="900" b="0" i="0" u="none" strike="noStrike">
                          <a:solidFill>
                            <a:srgbClr val="000000"/>
                          </a:solidFill>
                          <a:latin typeface="+mn-lt"/>
                        </a:rPr>
                        <a:t>15</a:t>
                      </a:r>
                    </a:p>
                  </a:txBody>
                  <a:tcPr marL="9525" marR="9525" marT="9525" marB="0" anchor="b"/>
                </a:tc>
                <a:tc>
                  <a:txBody>
                    <a:bodyPr/>
                    <a:lstStyle/>
                    <a:p>
                      <a:pPr algn="ctr" fontAlgn="b"/>
                      <a:r>
                        <a:rPr lang="it-IT" sz="900" b="0" i="0" u="none" strike="noStrike">
                          <a:solidFill>
                            <a:srgbClr val="000000"/>
                          </a:solidFill>
                          <a:latin typeface="+mn-lt"/>
                        </a:rPr>
                        <a:t>0,6</a:t>
                      </a:r>
                    </a:p>
                  </a:txBody>
                  <a:tcPr marL="9525" marR="9525" marT="9525" marB="0" anchor="b"/>
                </a:tc>
                <a:tc>
                  <a:txBody>
                    <a:bodyPr/>
                    <a:lstStyle/>
                    <a:p>
                      <a:pPr algn="ctr" fontAlgn="b"/>
                      <a:r>
                        <a:rPr lang="it-IT" sz="900" b="0" i="0" u="none" strike="noStrike">
                          <a:solidFill>
                            <a:srgbClr val="000000"/>
                          </a:solidFill>
                          <a:latin typeface="+mn-lt"/>
                        </a:rPr>
                        <a:t>0,6</a:t>
                      </a:r>
                    </a:p>
                  </a:txBody>
                  <a:tcPr marL="9525" marR="9525" marT="9525" marB="0" anchor="b"/>
                </a:tc>
                <a:tc>
                  <a:txBody>
                    <a:bodyPr/>
                    <a:lstStyle/>
                    <a:p>
                      <a:pPr algn="ctr" fontAlgn="b"/>
                      <a:r>
                        <a:rPr lang="it-IT" sz="900" b="0" i="0" u="none" strike="noStrike" dirty="0" smtClean="0">
                          <a:solidFill>
                            <a:srgbClr val="000000"/>
                          </a:solidFill>
                          <a:latin typeface="+mn-lt"/>
                        </a:rPr>
                        <a:t>99,0</a:t>
                      </a:r>
                      <a:endParaRPr lang="it-IT" sz="900" b="0" i="0" u="none" strike="noStrike" dirty="0">
                        <a:solidFill>
                          <a:srgbClr val="000000"/>
                        </a:solidFill>
                        <a:latin typeface="+mn-lt"/>
                      </a:endParaRP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TUMORE GLOMICO</a:t>
                      </a:r>
                    </a:p>
                  </a:txBody>
                  <a:tcPr marL="9525" marR="9525" marT="9525" marB="0" anchor="ctr"/>
                </a:tc>
                <a:tc>
                  <a:txBody>
                    <a:bodyPr/>
                    <a:lstStyle/>
                    <a:p>
                      <a:pPr algn="ctr" fontAlgn="b"/>
                      <a:r>
                        <a:rPr lang="it-IT" sz="900" b="0" i="0" u="none" strike="noStrike">
                          <a:solidFill>
                            <a:srgbClr val="000000"/>
                          </a:solidFill>
                          <a:latin typeface="+mn-lt"/>
                        </a:rPr>
                        <a:t>9</a:t>
                      </a:r>
                    </a:p>
                  </a:txBody>
                  <a:tcPr marL="9525" marR="9525" marT="9525" marB="0" anchor="b"/>
                </a:tc>
                <a:tc>
                  <a:txBody>
                    <a:bodyPr/>
                    <a:lstStyle/>
                    <a:p>
                      <a:pPr algn="ctr" fontAlgn="b"/>
                      <a:r>
                        <a:rPr lang="it-IT" sz="900" b="0" i="0" u="none" strike="noStrike">
                          <a:solidFill>
                            <a:srgbClr val="000000"/>
                          </a:solidFill>
                          <a:latin typeface="+mn-lt"/>
                        </a:rPr>
                        <a:t>0,3</a:t>
                      </a:r>
                    </a:p>
                  </a:txBody>
                  <a:tcPr marL="9525" marR="9525" marT="9525" marB="0" anchor="b"/>
                </a:tc>
                <a:tc>
                  <a:txBody>
                    <a:bodyPr/>
                    <a:lstStyle/>
                    <a:p>
                      <a:pPr algn="ctr" fontAlgn="b"/>
                      <a:r>
                        <a:rPr lang="it-IT" sz="900" b="0" i="0" u="none" strike="noStrike">
                          <a:solidFill>
                            <a:srgbClr val="000000"/>
                          </a:solidFill>
                          <a:latin typeface="+mn-lt"/>
                        </a:rPr>
                        <a:t>0,3</a:t>
                      </a:r>
                    </a:p>
                  </a:txBody>
                  <a:tcPr marL="9525" marR="9525" marT="9525" marB="0" anchor="b"/>
                </a:tc>
                <a:tc>
                  <a:txBody>
                    <a:bodyPr/>
                    <a:lstStyle/>
                    <a:p>
                      <a:pPr algn="ctr" fontAlgn="b"/>
                      <a:r>
                        <a:rPr lang="it-IT" sz="900" b="0" i="0" u="none" strike="noStrike">
                          <a:solidFill>
                            <a:srgbClr val="000000"/>
                          </a:solidFill>
                          <a:latin typeface="+mn-lt"/>
                        </a:rPr>
                        <a:t>99,3</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ANEURISMA</a:t>
                      </a:r>
                    </a:p>
                  </a:txBody>
                  <a:tcPr marL="9525" marR="9525" marT="9525" marB="0" anchor="ctr"/>
                </a:tc>
                <a:tc>
                  <a:txBody>
                    <a:bodyPr/>
                    <a:lstStyle/>
                    <a:p>
                      <a:pPr algn="ctr" fontAlgn="b"/>
                      <a:r>
                        <a:rPr lang="it-IT" sz="900" b="0" i="0" u="none" strike="noStrike">
                          <a:solidFill>
                            <a:srgbClr val="000000"/>
                          </a:solidFill>
                          <a:latin typeface="+mn-lt"/>
                        </a:rPr>
                        <a:t>5</a:t>
                      </a:r>
                    </a:p>
                  </a:txBody>
                  <a:tcPr marL="9525" marR="9525" marT="9525" marB="0" anchor="b"/>
                </a:tc>
                <a:tc>
                  <a:txBody>
                    <a:bodyPr/>
                    <a:lstStyle/>
                    <a:p>
                      <a:pPr algn="ctr" fontAlgn="b"/>
                      <a:r>
                        <a:rPr lang="it-IT" sz="900" b="0" i="0" u="none" strike="noStrike">
                          <a:solidFill>
                            <a:srgbClr val="000000"/>
                          </a:solidFill>
                          <a:latin typeface="+mn-lt"/>
                        </a:rPr>
                        <a:t>0,2</a:t>
                      </a:r>
                    </a:p>
                  </a:txBody>
                  <a:tcPr marL="9525" marR="9525" marT="9525" marB="0" anchor="b"/>
                </a:tc>
                <a:tc>
                  <a:txBody>
                    <a:bodyPr/>
                    <a:lstStyle/>
                    <a:p>
                      <a:pPr algn="ctr" fontAlgn="b"/>
                      <a:r>
                        <a:rPr lang="it-IT" sz="900" b="0" i="0" u="none" strike="noStrike">
                          <a:solidFill>
                            <a:srgbClr val="000000"/>
                          </a:solidFill>
                          <a:latin typeface="+mn-lt"/>
                        </a:rPr>
                        <a:t>0,2</a:t>
                      </a:r>
                    </a:p>
                  </a:txBody>
                  <a:tcPr marL="9525" marR="9525" marT="9525" marB="0" anchor="b"/>
                </a:tc>
                <a:tc>
                  <a:txBody>
                    <a:bodyPr/>
                    <a:lstStyle/>
                    <a:p>
                      <a:pPr algn="ctr" fontAlgn="b"/>
                      <a:r>
                        <a:rPr lang="it-IT" sz="900" b="0" i="0" u="none" strike="noStrike">
                          <a:solidFill>
                            <a:srgbClr val="000000"/>
                          </a:solidFill>
                          <a:latin typeface="+mn-lt"/>
                        </a:rPr>
                        <a:t>99,5</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STENOSI &lt; 70% + OSTRUZ. ICA CONTROLAT.</a:t>
                      </a:r>
                    </a:p>
                  </a:txBody>
                  <a:tcPr marL="9525" marR="9525" marT="9525" marB="0" anchor="ctr"/>
                </a:tc>
                <a:tc>
                  <a:txBody>
                    <a:bodyPr/>
                    <a:lstStyle/>
                    <a:p>
                      <a:pPr algn="ctr" fontAlgn="b"/>
                      <a:r>
                        <a:rPr lang="it-IT" sz="900" b="0" i="0" u="none" strike="noStrike" dirty="0">
                          <a:solidFill>
                            <a:srgbClr val="000000"/>
                          </a:solidFill>
                          <a:latin typeface="+mn-lt"/>
                        </a:rPr>
                        <a:t>4</a:t>
                      </a:r>
                    </a:p>
                  </a:txBody>
                  <a:tcPr marL="9525" marR="9525" marT="9525" marB="0" anchor="b"/>
                </a:tc>
                <a:tc>
                  <a:txBody>
                    <a:bodyPr/>
                    <a:lstStyle/>
                    <a:p>
                      <a:pPr algn="ctr" fontAlgn="b"/>
                      <a:r>
                        <a:rPr lang="it-IT" sz="900" b="0" i="0" u="none" strike="noStrike" dirty="0">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99,7</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TROMBOSI ACUTA POSTCHIRURGICA</a:t>
                      </a:r>
                    </a:p>
                  </a:txBody>
                  <a:tcPr marL="9525" marR="9525" marT="9525" marB="0" anchor="ctr"/>
                </a:tc>
                <a:tc>
                  <a:txBody>
                    <a:bodyPr/>
                    <a:lstStyle/>
                    <a:p>
                      <a:pPr algn="ctr" fontAlgn="b"/>
                      <a:r>
                        <a:rPr lang="it-IT" sz="900" b="0" i="0" u="none" strike="noStrike">
                          <a:solidFill>
                            <a:srgbClr val="000000"/>
                          </a:solidFill>
                          <a:latin typeface="+mn-lt"/>
                        </a:rPr>
                        <a:t>3</a:t>
                      </a:r>
                    </a:p>
                  </a:txBody>
                  <a:tcPr marL="9525" marR="9525" marT="9525" marB="0" anchor="b"/>
                </a:tc>
                <a:tc>
                  <a:txBody>
                    <a:bodyPr/>
                    <a:lstStyle/>
                    <a:p>
                      <a:pPr algn="ctr" fontAlgn="b"/>
                      <a:r>
                        <a:rPr lang="it-IT" sz="900" b="0" i="0" u="none" strike="noStrike" dirty="0">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99,8</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ANEURISMA ANASTOMOTICO</a:t>
                      </a:r>
                    </a:p>
                  </a:txBody>
                  <a:tcPr marL="9525" marR="9525" marT="9525" marB="0" anchor="ctr"/>
                </a:tc>
                <a:tc>
                  <a:txBody>
                    <a:bodyPr/>
                    <a:lstStyle/>
                    <a:p>
                      <a:pPr algn="ctr" fontAlgn="b"/>
                      <a:r>
                        <a:rPr lang="it-IT" sz="900" b="0" i="0" u="none" strike="noStrike">
                          <a:solidFill>
                            <a:srgbClr val="000000"/>
                          </a:solidFill>
                          <a:latin typeface="+mn-lt"/>
                        </a:rPr>
                        <a:t>2</a:t>
                      </a:r>
                    </a:p>
                  </a:txBody>
                  <a:tcPr marL="9525" marR="9525" marT="9525" marB="0" anchor="b"/>
                </a:tc>
                <a:tc>
                  <a:txBody>
                    <a:bodyPr/>
                    <a:lstStyle/>
                    <a:p>
                      <a:pPr algn="ctr" fontAlgn="b"/>
                      <a:r>
                        <a:rPr lang="it-IT" sz="900" b="0" i="0" u="none" strike="noStrike" dirty="0">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99,9</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TROMBO FLOTTANTE</a:t>
                      </a:r>
                    </a:p>
                  </a:txBody>
                  <a:tcPr marL="9525" marR="9525" marT="9525" marB="0" anchor="ctr"/>
                </a:tc>
                <a:tc>
                  <a:txBody>
                    <a:bodyPr/>
                    <a:lstStyle/>
                    <a:p>
                      <a:pPr algn="ctr" fontAlgn="b"/>
                      <a:r>
                        <a:rPr lang="it-IT" sz="900" b="0" i="0" u="none" strike="noStrike">
                          <a:solidFill>
                            <a:srgbClr val="000000"/>
                          </a:solidFill>
                          <a:latin typeface="+mn-lt"/>
                        </a:rPr>
                        <a:t>2</a:t>
                      </a:r>
                    </a:p>
                  </a:txBody>
                  <a:tcPr marL="9525" marR="9525" marT="9525" marB="0" anchor="b"/>
                </a:tc>
                <a:tc>
                  <a:txBody>
                    <a:bodyPr/>
                    <a:lstStyle/>
                    <a:p>
                      <a:pPr algn="ctr" fontAlgn="b"/>
                      <a:r>
                        <a:rPr lang="it-IT" sz="900" b="0" i="0" u="none" strike="noStrike">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0,1</a:t>
                      </a:r>
                    </a:p>
                  </a:txBody>
                  <a:tcPr marL="9525" marR="9525" marT="9525" marB="0" anchor="b"/>
                </a:tc>
                <a:tc>
                  <a:txBody>
                    <a:bodyPr/>
                    <a:lstStyle/>
                    <a:p>
                      <a:pPr algn="ctr" fontAlgn="b"/>
                      <a:r>
                        <a:rPr lang="it-IT" sz="900" b="0" i="0" u="none" strike="noStrike">
                          <a:solidFill>
                            <a:srgbClr val="000000"/>
                          </a:solidFill>
                          <a:latin typeface="+mn-lt"/>
                        </a:rPr>
                        <a:t>99,9</a:t>
                      </a: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ANEURISMA ATEROSCLEROTICO</a:t>
                      </a:r>
                    </a:p>
                  </a:txBody>
                  <a:tcPr marL="9525" marR="9525" marT="9525" marB="0" anchor="ctr"/>
                </a:tc>
                <a:tc>
                  <a:txBody>
                    <a:bodyPr/>
                    <a:lstStyle/>
                    <a:p>
                      <a:pPr algn="ctr" fontAlgn="b"/>
                      <a:r>
                        <a:rPr lang="it-IT" sz="900" b="0" i="0" u="none" strike="noStrike">
                          <a:solidFill>
                            <a:srgbClr val="000000"/>
                          </a:solidFill>
                          <a:latin typeface="+mn-lt"/>
                        </a:rPr>
                        <a:t>1</a:t>
                      </a:r>
                    </a:p>
                  </a:txBody>
                  <a:tcPr marL="9525" marR="9525" marT="9525" marB="0" anchor="b"/>
                </a:tc>
                <a:tc>
                  <a:txBody>
                    <a:bodyPr/>
                    <a:lstStyle/>
                    <a:p>
                      <a:pPr algn="ctr" fontAlgn="b"/>
                      <a:r>
                        <a:rPr lang="it-IT" sz="900" b="0" i="0" u="none" strike="noStrike" dirty="0" smtClean="0">
                          <a:solidFill>
                            <a:srgbClr val="000000"/>
                          </a:solidFill>
                          <a:latin typeface="+mn-lt"/>
                        </a:rPr>
                        <a:t>0,0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smtClean="0">
                          <a:solidFill>
                            <a:srgbClr val="000000"/>
                          </a:solidFill>
                          <a:latin typeface="+mn-lt"/>
                        </a:rPr>
                        <a:t>0,0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smtClean="0">
                          <a:solidFill>
                            <a:srgbClr val="000000"/>
                          </a:solidFill>
                          <a:latin typeface="+mn-lt"/>
                        </a:rPr>
                        <a:t>100,0</a:t>
                      </a:r>
                      <a:endParaRPr lang="it-IT" sz="900" b="0" i="0" u="none" strike="noStrike" dirty="0">
                        <a:solidFill>
                          <a:srgbClr val="000000"/>
                        </a:solidFill>
                        <a:latin typeface="+mn-lt"/>
                      </a:endParaRPr>
                    </a:p>
                  </a:txBody>
                  <a:tcPr marL="9525" marR="9525" marT="9525" marB="0" anchor="b"/>
                </a:tc>
              </a:tr>
              <a:tr h="117123">
                <a:tc vMerge="1">
                  <a:txBody>
                    <a:bodyPr/>
                    <a:lstStyle/>
                    <a:p>
                      <a:endParaRPr lang="it-IT"/>
                    </a:p>
                  </a:txBody>
                  <a:tcPr/>
                </a:tc>
                <a:tc>
                  <a:txBody>
                    <a:bodyPr/>
                    <a:lstStyle/>
                    <a:p>
                      <a:pPr algn="l" fontAlgn="ctr"/>
                      <a:r>
                        <a:rPr lang="it-IT" sz="900" b="0" i="0" u="none" strike="noStrike">
                          <a:solidFill>
                            <a:srgbClr val="000000"/>
                          </a:solidFill>
                          <a:latin typeface="+mn-lt"/>
                        </a:rPr>
                        <a:t>DISSEZIONE</a:t>
                      </a:r>
                    </a:p>
                  </a:txBody>
                  <a:tcPr marL="9525" marR="9525" marT="9525" marB="0" anchor="ctr"/>
                </a:tc>
                <a:tc>
                  <a:txBody>
                    <a:bodyPr/>
                    <a:lstStyle/>
                    <a:p>
                      <a:pPr algn="ctr" fontAlgn="b"/>
                      <a:r>
                        <a:rPr lang="it-IT" sz="900" b="0" i="0" u="none" strike="noStrike">
                          <a:solidFill>
                            <a:srgbClr val="000000"/>
                          </a:solidFill>
                          <a:latin typeface="+mn-lt"/>
                        </a:rPr>
                        <a:t>1</a:t>
                      </a:r>
                    </a:p>
                  </a:txBody>
                  <a:tcPr marL="9525" marR="9525" marT="9525" marB="0" anchor="b"/>
                </a:tc>
                <a:tc>
                  <a:txBody>
                    <a:bodyPr/>
                    <a:lstStyle/>
                    <a:p>
                      <a:pPr algn="ctr" fontAlgn="b"/>
                      <a:r>
                        <a:rPr lang="it-IT" sz="900" b="0" i="0" u="none" strike="noStrike" dirty="0" smtClean="0">
                          <a:solidFill>
                            <a:srgbClr val="000000"/>
                          </a:solidFill>
                          <a:latin typeface="+mn-lt"/>
                        </a:rPr>
                        <a:t>0,0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smtClean="0">
                          <a:solidFill>
                            <a:srgbClr val="000000"/>
                          </a:solidFill>
                          <a:latin typeface="+mn-lt"/>
                        </a:rPr>
                        <a:t>0,0</a:t>
                      </a:r>
                      <a:endParaRPr lang="it-IT" sz="900" b="0"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smtClean="0">
                          <a:solidFill>
                            <a:srgbClr val="000000"/>
                          </a:solidFill>
                          <a:latin typeface="+mn-lt"/>
                        </a:rPr>
                        <a:t>100,0</a:t>
                      </a:r>
                      <a:endParaRPr lang="it-IT" sz="900" b="0" i="0" u="none" strike="noStrike" dirty="0">
                        <a:solidFill>
                          <a:srgbClr val="000000"/>
                        </a:solidFill>
                        <a:latin typeface="+mn-lt"/>
                      </a:endParaRPr>
                    </a:p>
                  </a:txBody>
                  <a:tcPr marL="9525" marR="9525" marT="9525" marB="0" anchor="b"/>
                </a:tc>
              </a:tr>
              <a:tr h="117123">
                <a:tc vMerge="1">
                  <a:txBody>
                    <a:bodyPr/>
                    <a:lstStyle/>
                    <a:p>
                      <a:endParaRPr lang="it-IT"/>
                    </a:p>
                  </a:txBody>
                  <a:tcPr/>
                </a:tc>
                <a:tc>
                  <a:txBody>
                    <a:bodyPr/>
                    <a:lstStyle/>
                    <a:p>
                      <a:pPr algn="l" fontAlgn="ctr"/>
                      <a:r>
                        <a:rPr lang="it-IT" sz="900" b="1" i="0" u="none" strike="noStrike" dirty="0" smtClean="0">
                          <a:solidFill>
                            <a:srgbClr val="000000"/>
                          </a:solidFill>
                          <a:latin typeface="+mn-lt"/>
                        </a:rPr>
                        <a:t>Totale</a:t>
                      </a:r>
                      <a:endParaRPr lang="it-IT" sz="900" b="1" i="0" u="none" strike="noStrike" dirty="0">
                        <a:solidFill>
                          <a:srgbClr val="000000"/>
                        </a:solidFill>
                        <a:latin typeface="+mn-lt"/>
                      </a:endParaRPr>
                    </a:p>
                  </a:txBody>
                  <a:tcPr marL="9525" marR="9525" marT="9525" marB="0" anchor="ctr"/>
                </a:tc>
                <a:tc>
                  <a:txBody>
                    <a:bodyPr/>
                    <a:lstStyle/>
                    <a:p>
                      <a:pPr algn="ctr" fontAlgn="b"/>
                      <a:r>
                        <a:rPr lang="it-IT" sz="900" b="1" i="0" u="none" strike="noStrike" dirty="0" smtClean="0">
                          <a:solidFill>
                            <a:srgbClr val="000000"/>
                          </a:solidFill>
                          <a:latin typeface="+mn-lt"/>
                        </a:rPr>
                        <a:t>2.683</a:t>
                      </a:r>
                      <a:endParaRPr lang="it-IT" sz="900" b="1" i="0" u="none" strike="noStrike" dirty="0">
                        <a:solidFill>
                          <a:srgbClr val="000000"/>
                        </a:solidFill>
                        <a:latin typeface="+mn-lt"/>
                      </a:endParaRPr>
                    </a:p>
                  </a:txBody>
                  <a:tcPr marL="9525" marR="9525" marT="9525" marB="0" anchor="b"/>
                </a:tc>
                <a:tc>
                  <a:txBody>
                    <a:bodyPr/>
                    <a:lstStyle/>
                    <a:p>
                      <a:pPr algn="ctr" fontAlgn="b"/>
                      <a:r>
                        <a:rPr lang="it-IT" sz="900" b="1" i="0" u="none" strike="noStrike">
                          <a:solidFill>
                            <a:srgbClr val="000000"/>
                          </a:solidFill>
                          <a:latin typeface="+mn-lt"/>
                        </a:rPr>
                        <a:t>99,4</a:t>
                      </a:r>
                    </a:p>
                  </a:txBody>
                  <a:tcPr marL="9525" marR="9525" marT="9525" marB="0" anchor="b"/>
                </a:tc>
                <a:tc>
                  <a:txBody>
                    <a:bodyPr/>
                    <a:lstStyle/>
                    <a:p>
                      <a:pPr algn="ctr" fontAlgn="b"/>
                      <a:r>
                        <a:rPr lang="it-IT" sz="900" b="1" i="0" u="none" strike="noStrike" dirty="0" smtClean="0">
                          <a:solidFill>
                            <a:srgbClr val="000000"/>
                          </a:solidFill>
                          <a:latin typeface="+mn-lt"/>
                        </a:rPr>
                        <a:t>100,0</a:t>
                      </a:r>
                      <a:endParaRPr lang="it-IT" sz="900" b="1" i="0" u="none" strike="noStrike" dirty="0">
                        <a:solidFill>
                          <a:srgbClr val="000000"/>
                        </a:solidFill>
                        <a:latin typeface="+mn-lt"/>
                      </a:endParaRPr>
                    </a:p>
                  </a:txBody>
                  <a:tcPr marL="9525" marR="9525" marT="9525" marB="0" anchor="b"/>
                </a:tc>
                <a:tc>
                  <a:txBody>
                    <a:bodyPr/>
                    <a:lstStyle/>
                    <a:p>
                      <a:pPr algn="ctr" fontAlgn="b"/>
                      <a:r>
                        <a:rPr lang="it-IT" sz="900" b="0" i="0" u="none" strike="noStrike" dirty="0">
                          <a:solidFill>
                            <a:srgbClr val="000000"/>
                          </a:solidFill>
                          <a:latin typeface="+mn-lt"/>
                        </a:rPr>
                        <a:t> </a:t>
                      </a:r>
                    </a:p>
                  </a:txBody>
                  <a:tcPr marL="9525" marR="9525" marT="9525" marB="0" anchor="b"/>
                </a:tc>
              </a:tr>
              <a:tr h="117123">
                <a:tc>
                  <a:txBody>
                    <a:bodyPr/>
                    <a:lstStyle/>
                    <a:p>
                      <a:pPr algn="l" fontAlgn="t"/>
                      <a:r>
                        <a:rPr lang="it-IT" sz="900" u="none" strike="noStrike" dirty="0" smtClean="0"/>
                        <a:t>Mancanti</a:t>
                      </a:r>
                      <a:endParaRPr lang="it-IT" sz="900" b="0" i="0" u="none" strike="noStrike" dirty="0">
                        <a:latin typeface="+mj-lt"/>
                      </a:endParaRPr>
                    </a:p>
                  </a:txBody>
                  <a:tcPr marL="5779" marR="5779" marT="5779" marB="0" anchor="ctr"/>
                </a:tc>
                <a:tc>
                  <a:txBody>
                    <a:bodyPr/>
                    <a:lstStyle/>
                    <a:p>
                      <a:pPr algn="l" fontAlgn="t"/>
                      <a:r>
                        <a:rPr lang="it-IT" sz="900" u="none" strike="noStrike"/>
                        <a:t>1</a:t>
                      </a:r>
                      <a:endParaRPr lang="it-IT" sz="900" b="0" i="0" u="none" strike="noStrike">
                        <a:latin typeface="+mj-lt"/>
                      </a:endParaRPr>
                    </a:p>
                  </a:txBody>
                  <a:tcPr marL="5779" marR="5779" marT="5779" marB="0" anchor="ctr"/>
                </a:tc>
                <a:tc>
                  <a:txBody>
                    <a:bodyPr/>
                    <a:lstStyle/>
                    <a:p>
                      <a:pPr algn="ctr" fontAlgn="ctr"/>
                      <a:r>
                        <a:rPr lang="it-IT" sz="900" u="none" strike="noStrike" dirty="0" smtClean="0"/>
                        <a:t>15</a:t>
                      </a:r>
                      <a:endParaRPr lang="it-IT" sz="900" b="0" i="0" u="none" strike="noStrike" dirty="0">
                        <a:latin typeface="+mj-lt"/>
                      </a:endParaRPr>
                    </a:p>
                  </a:txBody>
                  <a:tcPr marL="5779" marR="5779" marT="5779" marB="0" anchor="ctr"/>
                </a:tc>
                <a:tc>
                  <a:txBody>
                    <a:bodyPr/>
                    <a:lstStyle/>
                    <a:p>
                      <a:pPr algn="ctr" fontAlgn="ctr"/>
                      <a:r>
                        <a:rPr lang="it-IT" sz="900" u="none" strike="noStrike" dirty="0" smtClean="0"/>
                        <a:t>0,6</a:t>
                      </a:r>
                      <a:endParaRPr lang="it-IT" sz="900" b="0" i="0" u="none" strike="noStrike" dirty="0">
                        <a:latin typeface="+mj-lt"/>
                      </a:endParaRPr>
                    </a:p>
                  </a:txBody>
                  <a:tcPr marL="5779" marR="5779" marT="5779" marB="0" anchor="ctr"/>
                </a:tc>
                <a:tc>
                  <a:txBody>
                    <a:bodyPr/>
                    <a:lstStyle/>
                    <a:p>
                      <a:pPr algn="ctr" fontAlgn="ctr"/>
                      <a:r>
                        <a:rPr lang="it-IT" sz="900" u="none" strike="noStrike"/>
                        <a:t> </a:t>
                      </a:r>
                      <a:endParaRPr lang="it-IT" sz="900" b="0" i="0" u="none" strike="noStrike">
                        <a:latin typeface="+mj-lt"/>
                      </a:endParaRPr>
                    </a:p>
                  </a:txBody>
                  <a:tcPr marL="5779" marR="5779" marT="5779" marB="0" anchor="ctr"/>
                </a:tc>
                <a:tc>
                  <a:txBody>
                    <a:bodyPr/>
                    <a:lstStyle/>
                    <a:p>
                      <a:pPr algn="ctr" fontAlgn="ctr"/>
                      <a:r>
                        <a:rPr lang="it-IT" sz="900" u="none" strike="noStrike" dirty="0"/>
                        <a:t> </a:t>
                      </a:r>
                      <a:endParaRPr lang="it-IT" sz="900" b="0" i="0" u="none" strike="noStrike" dirty="0">
                        <a:latin typeface="+mj-lt"/>
                      </a:endParaRPr>
                    </a:p>
                  </a:txBody>
                  <a:tcPr marL="5779" marR="5779" marT="5779" marB="0" anchor="ctr"/>
                </a:tc>
              </a:tr>
              <a:tr h="117123">
                <a:tc gridSpan="2">
                  <a:txBody>
                    <a:bodyPr/>
                    <a:lstStyle/>
                    <a:p>
                      <a:pPr algn="l" fontAlgn="t"/>
                      <a:r>
                        <a:rPr lang="it-IT" sz="900" u="none" strike="noStrike" dirty="0" smtClean="0"/>
                        <a:t>Totale</a:t>
                      </a:r>
                      <a:endParaRPr lang="it-IT" sz="900" b="0" i="0" u="none" strike="noStrike" dirty="0">
                        <a:latin typeface="+mj-lt"/>
                      </a:endParaRPr>
                    </a:p>
                  </a:txBody>
                  <a:tcPr marL="5779" marR="5779" marT="5779" marB="0" anchor="ctr"/>
                </a:tc>
                <a:tc hMerge="1">
                  <a:txBody>
                    <a:bodyPr/>
                    <a:lstStyle/>
                    <a:p>
                      <a:endParaRPr lang="it-IT"/>
                    </a:p>
                  </a:txBody>
                  <a:tcPr/>
                </a:tc>
                <a:tc>
                  <a:txBody>
                    <a:bodyPr/>
                    <a:lstStyle/>
                    <a:p>
                      <a:pPr algn="ctr" fontAlgn="ctr"/>
                      <a:r>
                        <a:rPr lang="it-IT" sz="900" b="1" i="0" u="none" strike="noStrike" dirty="0" smtClean="0">
                          <a:latin typeface="+mn-lt"/>
                        </a:rPr>
                        <a:t>2.698</a:t>
                      </a:r>
                      <a:endParaRPr lang="it-IT" sz="900" b="0" i="0" u="none" strike="noStrike" dirty="0">
                        <a:latin typeface="+mj-lt"/>
                      </a:endParaRPr>
                    </a:p>
                  </a:txBody>
                  <a:tcPr marL="5779" marR="5779" marT="5779" marB="0" anchor="ctr"/>
                </a:tc>
                <a:tc>
                  <a:txBody>
                    <a:bodyPr/>
                    <a:lstStyle/>
                    <a:p>
                      <a:pPr algn="ctr" fontAlgn="ctr"/>
                      <a:r>
                        <a:rPr lang="it-IT" sz="900" u="none" strike="noStrike"/>
                        <a:t>100,0</a:t>
                      </a:r>
                      <a:endParaRPr lang="it-IT" sz="900" b="0" i="0" u="none" strike="noStrike">
                        <a:latin typeface="+mj-lt"/>
                      </a:endParaRPr>
                    </a:p>
                  </a:txBody>
                  <a:tcPr marL="5779" marR="5779" marT="5779" marB="0" anchor="ctr"/>
                </a:tc>
                <a:tc>
                  <a:txBody>
                    <a:bodyPr/>
                    <a:lstStyle/>
                    <a:p>
                      <a:pPr algn="ctr" fontAlgn="ctr"/>
                      <a:r>
                        <a:rPr lang="it-IT" sz="900" u="none" strike="noStrike"/>
                        <a:t> </a:t>
                      </a:r>
                      <a:endParaRPr lang="it-IT" sz="900" b="0" i="0" u="none" strike="noStrike">
                        <a:latin typeface="+mj-lt"/>
                      </a:endParaRPr>
                    </a:p>
                  </a:txBody>
                  <a:tcPr marL="5779" marR="5779" marT="5779" marB="0" anchor="ctr"/>
                </a:tc>
                <a:tc>
                  <a:txBody>
                    <a:bodyPr/>
                    <a:lstStyle/>
                    <a:p>
                      <a:pPr algn="ctr" fontAlgn="ctr"/>
                      <a:r>
                        <a:rPr lang="it-IT" sz="900" u="none" strike="noStrike" dirty="0"/>
                        <a:t> </a:t>
                      </a:r>
                      <a:endParaRPr lang="it-IT" sz="900" b="0" i="0" u="none" strike="noStrike" dirty="0">
                        <a:latin typeface="+mj-lt"/>
                      </a:endParaRPr>
                    </a:p>
                  </a:txBody>
                  <a:tcPr marL="5779" marR="5779" marT="5779" marB="0" anchor="ctr"/>
                </a:tc>
              </a:tr>
            </a:tbl>
          </a:graphicData>
        </a:graphic>
      </p:graphicFrame>
      <p:sp>
        <p:nvSpPr>
          <p:cNvPr id="4" name="Rectangle 3"/>
          <p:cNvSpPr/>
          <p:nvPr/>
        </p:nvSpPr>
        <p:spPr>
          <a:xfrm>
            <a:off x="1219200" y="1066800"/>
            <a:ext cx="1569660" cy="261610"/>
          </a:xfrm>
          <a:prstGeom prst="rect">
            <a:avLst/>
          </a:prstGeom>
        </p:spPr>
        <p:txBody>
          <a:bodyPr wrap="none">
            <a:spAutoFit/>
          </a:bodyPr>
          <a:lstStyle/>
          <a:p>
            <a:r>
              <a:rPr lang="it-IT" sz="1100" b="1" dirty="0" smtClean="0"/>
              <a:t>Morfologia delle lesioni</a:t>
            </a:r>
            <a:endParaRPr lang="it-IT" sz="1100" dirty="0"/>
          </a:p>
        </p:txBody>
      </p:sp>
      <p:graphicFrame>
        <p:nvGraphicFramePr>
          <p:cNvPr id="5" name="Chart 4"/>
          <p:cNvGraphicFramePr/>
          <p:nvPr/>
        </p:nvGraphicFramePr>
        <p:xfrm>
          <a:off x="533400" y="4495800"/>
          <a:ext cx="8839200" cy="22098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7772400" y="4724400"/>
            <a:ext cx="1371600" cy="1200329"/>
          </a:xfrm>
          <a:prstGeom prst="rect">
            <a:avLst/>
          </a:prstGeom>
        </p:spPr>
        <p:txBody>
          <a:bodyPr wrap="square">
            <a:spAutoFit/>
          </a:bodyPr>
          <a:lstStyle/>
          <a:p>
            <a:pPr algn="ctr"/>
            <a:r>
              <a:rPr lang="it-IT" sz="1200" dirty="0" smtClean="0"/>
              <a:t>Dai dati sopra riportati, si evidenzia una netta prevalenza delle “stenosi &gt; del 70%” (77,6%)</a:t>
            </a:r>
            <a:endParaRPr lang="it-IT" sz="1200" dirty="0"/>
          </a:p>
        </p:txBody>
      </p:sp>
      <p:sp>
        <p:nvSpPr>
          <p:cNvPr id="7" name="Rectangle 6"/>
          <p:cNvSpPr/>
          <p:nvPr/>
        </p:nvSpPr>
        <p:spPr>
          <a:xfrm>
            <a:off x="6400800" y="6248400"/>
            <a:ext cx="1569660" cy="261610"/>
          </a:xfrm>
          <a:prstGeom prst="rect">
            <a:avLst/>
          </a:prstGeom>
        </p:spPr>
        <p:txBody>
          <a:bodyPr wrap="none">
            <a:spAutoFit/>
          </a:bodyPr>
          <a:lstStyle/>
          <a:p>
            <a:r>
              <a:rPr lang="it-IT" sz="1100" b="1" dirty="0" smtClean="0"/>
              <a:t>Morfologia delle lesioni</a:t>
            </a:r>
            <a:endParaRPr lang="it-IT"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762000"/>
            <a:ext cx="1320800" cy="369277"/>
          </a:xfrm>
        </p:spPr>
        <p:txBody>
          <a:bodyPr/>
          <a:lstStyle/>
          <a:p>
            <a:r>
              <a:rPr lang="it-IT" b="1" dirty="0" smtClean="0"/>
              <a:t>Sintomaticità</a:t>
            </a:r>
            <a:endParaRPr lang="it-IT" b="1" dirty="0"/>
          </a:p>
        </p:txBody>
      </p:sp>
      <p:graphicFrame>
        <p:nvGraphicFramePr>
          <p:cNvPr id="3" name="Table 2"/>
          <p:cNvGraphicFramePr>
            <a:graphicFrameLocks noGrp="1"/>
          </p:cNvGraphicFramePr>
          <p:nvPr/>
        </p:nvGraphicFramePr>
        <p:xfrm>
          <a:off x="609600" y="1143000"/>
          <a:ext cx="8915400" cy="1209356"/>
        </p:xfrm>
        <a:graphic>
          <a:graphicData uri="http://schemas.openxmlformats.org/drawingml/2006/table">
            <a:tbl>
              <a:tblPr firstRow="1" lastRow="1" bandRow="1">
                <a:tableStyleId>{284E427A-3D55-4303-BF80-6455036E1DE7}</a:tableStyleId>
              </a:tblPr>
              <a:tblGrid>
                <a:gridCol w="685800"/>
                <a:gridCol w="4800600"/>
                <a:gridCol w="685800"/>
                <a:gridCol w="914400"/>
                <a:gridCol w="953839"/>
                <a:gridCol w="874961"/>
              </a:tblGrid>
              <a:tr h="304800">
                <a:tc gridSpan="2">
                  <a:txBody>
                    <a:bodyPr/>
                    <a:lstStyle/>
                    <a:p>
                      <a:pPr algn="l" fontAlgn="b"/>
                      <a:r>
                        <a:rPr lang="it-IT" sz="1100" u="none" strike="noStrike" dirty="0"/>
                        <a:t> </a:t>
                      </a:r>
                      <a:endParaRPr lang="it-IT" sz="1100" b="0" i="0" u="none" strike="noStrike" dirty="0">
                        <a:latin typeface="+mj-lt"/>
                      </a:endParaRPr>
                    </a:p>
                  </a:txBody>
                  <a:tcPr marL="5779" marR="5779" marT="5779" marB="0" anchor="ctr"/>
                </a:tc>
                <a:tc hMerge="1">
                  <a:txBody>
                    <a:bodyPr/>
                    <a:lstStyle/>
                    <a:p>
                      <a:endParaRPr lang="it-IT"/>
                    </a:p>
                  </a:txBody>
                  <a:tcPr/>
                </a:tc>
                <a:tc>
                  <a:txBody>
                    <a:bodyPr/>
                    <a:lstStyle/>
                    <a:p>
                      <a:pPr algn="ctr" fontAlgn="b"/>
                      <a:r>
                        <a:rPr lang="it-IT" sz="1100" u="none" strike="noStrike" dirty="0" smtClean="0"/>
                        <a:t>Frequenza</a:t>
                      </a:r>
                      <a:endParaRPr lang="it-IT" sz="1100" b="0" i="0" u="none" strike="noStrike" dirty="0">
                        <a:latin typeface="+mj-lt"/>
                      </a:endParaRPr>
                    </a:p>
                  </a:txBody>
                  <a:tcPr marL="5779" marR="5779" marT="5779" marB="0" anchor="ctr"/>
                </a:tc>
                <a:tc>
                  <a:txBody>
                    <a:bodyPr/>
                    <a:lstStyle/>
                    <a:p>
                      <a:pPr algn="ctr" fontAlgn="b"/>
                      <a:r>
                        <a:rPr lang="it-IT" sz="1100" u="none" strike="noStrike" dirty="0" smtClean="0"/>
                        <a:t>%</a:t>
                      </a:r>
                      <a:endParaRPr lang="it-IT" sz="1100" b="0" i="0" u="none" strike="noStrike" dirty="0">
                        <a:latin typeface="+mj-lt"/>
                      </a:endParaRPr>
                    </a:p>
                  </a:txBody>
                  <a:tcPr marL="5779" marR="5779" marT="5779" marB="0" anchor="ctr"/>
                </a:tc>
                <a:tc>
                  <a:txBody>
                    <a:bodyPr/>
                    <a:lstStyle/>
                    <a:p>
                      <a:pPr algn="ctr" fontAlgn="b"/>
                      <a:r>
                        <a:rPr lang="it-IT" sz="1100" u="none" strike="noStrike" dirty="0" smtClean="0"/>
                        <a:t>Valida</a:t>
                      </a:r>
                    </a:p>
                    <a:p>
                      <a:pPr algn="ctr" fontAlgn="b"/>
                      <a:r>
                        <a:rPr lang="it-IT" sz="1100" b="0" i="0" u="none" strike="noStrike" dirty="0" smtClean="0">
                          <a:latin typeface="+mj-lt"/>
                        </a:rPr>
                        <a:t>%</a:t>
                      </a:r>
                      <a:endParaRPr lang="it-IT" sz="1100" b="0" i="0" u="none" strike="noStrike" dirty="0">
                        <a:latin typeface="+mj-lt"/>
                      </a:endParaRPr>
                    </a:p>
                  </a:txBody>
                  <a:tcPr marL="5779" marR="5779" marT="5779" marB="0" anchor="ctr"/>
                </a:tc>
                <a:tc>
                  <a:txBody>
                    <a:bodyPr/>
                    <a:lstStyle/>
                    <a:p>
                      <a:pPr algn="ctr" fontAlgn="b"/>
                      <a:r>
                        <a:rPr lang="it-IT" sz="1100" u="none" strike="noStrike" dirty="0" smtClean="0"/>
                        <a:t>Cumulativa</a:t>
                      </a:r>
                    </a:p>
                    <a:p>
                      <a:pPr algn="ctr" fontAlgn="b"/>
                      <a:r>
                        <a:rPr lang="it-IT" sz="1100" u="none" strike="noStrike" dirty="0" smtClean="0"/>
                        <a:t> %</a:t>
                      </a:r>
                      <a:endParaRPr lang="it-IT" sz="1100" b="0" i="0" u="none" strike="noStrike" dirty="0">
                        <a:latin typeface="+mj-lt"/>
                      </a:endParaRPr>
                    </a:p>
                  </a:txBody>
                  <a:tcPr marL="5779" marR="5779" marT="5779" marB="0" anchor="ctr"/>
                </a:tc>
              </a:tr>
              <a:tr h="218756">
                <a:tc rowSpan="2">
                  <a:txBody>
                    <a:bodyPr/>
                    <a:lstStyle/>
                    <a:p>
                      <a:pPr algn="l" fontAlgn="t"/>
                      <a:r>
                        <a:rPr lang="it-IT" sz="1100" u="none" strike="noStrike" dirty="0" smtClean="0"/>
                        <a:t>Validi</a:t>
                      </a:r>
                      <a:endParaRPr lang="it-IT" sz="1100" b="0" i="0" u="none" strike="noStrike" dirty="0">
                        <a:latin typeface="+mj-lt"/>
                      </a:endParaRPr>
                    </a:p>
                  </a:txBody>
                  <a:tcPr marL="5779" marR="5779" marT="5779" marB="0" anchor="ctr"/>
                </a:tc>
                <a:tc>
                  <a:txBody>
                    <a:bodyPr/>
                    <a:lstStyle/>
                    <a:p>
                      <a:pPr algn="l" fontAlgn="ctr"/>
                      <a:r>
                        <a:rPr lang="it-IT" sz="1100" b="1" i="0" u="none" strike="noStrike">
                          <a:solidFill>
                            <a:srgbClr val="000000"/>
                          </a:solidFill>
                          <a:latin typeface="+mn-lt"/>
                        </a:rPr>
                        <a:t>ASINTOMATICO</a:t>
                      </a:r>
                    </a:p>
                  </a:txBody>
                  <a:tcPr marL="9525" marR="9525" marT="9525" marB="0" anchor="ctr"/>
                </a:tc>
                <a:tc>
                  <a:txBody>
                    <a:bodyPr/>
                    <a:lstStyle/>
                    <a:p>
                      <a:pPr algn="ctr" fontAlgn="b"/>
                      <a:r>
                        <a:rPr lang="it-IT" sz="1100" b="0" i="0" u="none" strike="noStrike" dirty="0" smtClean="0">
                          <a:solidFill>
                            <a:srgbClr val="000000"/>
                          </a:solidFill>
                          <a:latin typeface="+mn-lt"/>
                        </a:rPr>
                        <a:t>1.831</a:t>
                      </a:r>
                      <a:endParaRPr lang="it-IT" sz="1100" b="0" i="0" u="none" strike="noStrike" dirty="0">
                        <a:solidFill>
                          <a:srgbClr val="000000"/>
                        </a:solidFill>
                        <a:latin typeface="+mn-lt"/>
                      </a:endParaRPr>
                    </a:p>
                  </a:txBody>
                  <a:tcPr marL="9525" marR="9525" marT="9525" marB="0" anchor="b"/>
                </a:tc>
                <a:tc>
                  <a:txBody>
                    <a:bodyPr/>
                    <a:lstStyle/>
                    <a:p>
                      <a:pPr algn="ctr" fontAlgn="b"/>
                      <a:r>
                        <a:rPr lang="it-IT" sz="1100" b="0" i="0" u="none" strike="noStrike">
                          <a:solidFill>
                            <a:srgbClr val="000000"/>
                          </a:solidFill>
                          <a:latin typeface="+mn-lt"/>
                        </a:rPr>
                        <a:t>67,9</a:t>
                      </a:r>
                    </a:p>
                  </a:txBody>
                  <a:tcPr marL="9525" marR="9525" marT="9525" marB="0" anchor="b"/>
                </a:tc>
                <a:tc>
                  <a:txBody>
                    <a:bodyPr/>
                    <a:lstStyle/>
                    <a:p>
                      <a:pPr algn="ctr" fontAlgn="b"/>
                      <a:r>
                        <a:rPr lang="it-IT" sz="1100" b="0" i="0" u="none" strike="noStrike">
                          <a:solidFill>
                            <a:srgbClr val="000000"/>
                          </a:solidFill>
                          <a:latin typeface="+mn-lt"/>
                        </a:rPr>
                        <a:t>70,6</a:t>
                      </a:r>
                    </a:p>
                  </a:txBody>
                  <a:tcPr marL="9525" marR="9525" marT="9525" marB="0" anchor="b"/>
                </a:tc>
                <a:tc>
                  <a:txBody>
                    <a:bodyPr/>
                    <a:lstStyle/>
                    <a:p>
                      <a:pPr algn="ctr" fontAlgn="b"/>
                      <a:r>
                        <a:rPr lang="it-IT" sz="1100" b="0" i="0" u="none" strike="noStrike">
                          <a:solidFill>
                            <a:srgbClr val="000000"/>
                          </a:solidFill>
                          <a:latin typeface="+mn-lt"/>
                        </a:rPr>
                        <a:t>70,6</a:t>
                      </a:r>
                    </a:p>
                  </a:txBody>
                  <a:tcPr marL="9525" marR="9525" marT="9525" marB="0" anchor="b"/>
                </a:tc>
              </a:tr>
              <a:tr h="218756">
                <a:tc vMerge="1">
                  <a:txBody>
                    <a:bodyPr/>
                    <a:lstStyle/>
                    <a:p>
                      <a:endParaRPr lang="it-IT"/>
                    </a:p>
                  </a:txBody>
                  <a:tcPr/>
                </a:tc>
                <a:tc>
                  <a:txBody>
                    <a:bodyPr/>
                    <a:lstStyle/>
                    <a:p>
                      <a:pPr algn="l" fontAlgn="ctr"/>
                      <a:r>
                        <a:rPr lang="it-IT" sz="1100" b="1" i="0" u="none" strike="noStrike">
                          <a:solidFill>
                            <a:srgbClr val="000000"/>
                          </a:solidFill>
                          <a:latin typeface="+mn-lt"/>
                        </a:rPr>
                        <a:t>SINTOMATICO</a:t>
                      </a:r>
                    </a:p>
                  </a:txBody>
                  <a:tcPr marL="9525" marR="9525" marT="9525" marB="0" anchor="ctr"/>
                </a:tc>
                <a:tc>
                  <a:txBody>
                    <a:bodyPr/>
                    <a:lstStyle/>
                    <a:p>
                      <a:pPr algn="ctr" fontAlgn="b"/>
                      <a:r>
                        <a:rPr lang="it-IT" sz="1100" b="0" i="0" u="none" strike="noStrike">
                          <a:solidFill>
                            <a:srgbClr val="000000"/>
                          </a:solidFill>
                          <a:latin typeface="+mn-lt"/>
                        </a:rPr>
                        <a:t>763</a:t>
                      </a:r>
                    </a:p>
                  </a:txBody>
                  <a:tcPr marL="9525" marR="9525" marT="9525" marB="0" anchor="b"/>
                </a:tc>
                <a:tc>
                  <a:txBody>
                    <a:bodyPr/>
                    <a:lstStyle/>
                    <a:p>
                      <a:pPr algn="ctr" fontAlgn="b"/>
                      <a:r>
                        <a:rPr lang="it-IT" sz="1100" b="0" i="0" u="none" strike="noStrike" dirty="0">
                          <a:solidFill>
                            <a:srgbClr val="000000"/>
                          </a:solidFill>
                          <a:latin typeface="+mn-lt"/>
                        </a:rPr>
                        <a:t>28,3</a:t>
                      </a:r>
                    </a:p>
                  </a:txBody>
                  <a:tcPr marL="9525" marR="9525" marT="9525" marB="0" anchor="b"/>
                </a:tc>
                <a:tc>
                  <a:txBody>
                    <a:bodyPr/>
                    <a:lstStyle/>
                    <a:p>
                      <a:pPr algn="ctr" fontAlgn="b"/>
                      <a:r>
                        <a:rPr lang="it-IT" sz="1100" b="0" i="0" u="none" strike="noStrike">
                          <a:solidFill>
                            <a:srgbClr val="000000"/>
                          </a:solidFill>
                          <a:latin typeface="+mn-lt"/>
                        </a:rPr>
                        <a:t>29,4</a:t>
                      </a:r>
                    </a:p>
                  </a:txBody>
                  <a:tcPr marL="9525" marR="9525" marT="9525" marB="0" anchor="b"/>
                </a:tc>
                <a:tc>
                  <a:txBody>
                    <a:bodyPr/>
                    <a:lstStyle/>
                    <a:p>
                      <a:pPr algn="ctr" fontAlgn="b"/>
                      <a:r>
                        <a:rPr lang="it-IT" sz="1100" b="0" i="0" u="none" strike="noStrike" dirty="0" smtClean="0">
                          <a:solidFill>
                            <a:srgbClr val="000000"/>
                          </a:solidFill>
                          <a:latin typeface="+mn-lt"/>
                        </a:rPr>
                        <a:t>100,0</a:t>
                      </a:r>
                      <a:endParaRPr lang="it-IT" sz="1100" b="0" i="0" u="none" strike="noStrike" dirty="0">
                        <a:solidFill>
                          <a:srgbClr val="000000"/>
                        </a:solidFill>
                        <a:latin typeface="+mn-lt"/>
                      </a:endParaRPr>
                    </a:p>
                  </a:txBody>
                  <a:tcPr marL="9525" marR="9525" marT="9525" marB="0" anchor="b"/>
                </a:tc>
              </a:tr>
              <a:tr h="212029">
                <a:tc>
                  <a:txBody>
                    <a:bodyPr/>
                    <a:lstStyle/>
                    <a:p>
                      <a:pPr algn="l" fontAlgn="t"/>
                      <a:r>
                        <a:rPr lang="it-IT" sz="1100" u="none" strike="noStrike" dirty="0" smtClean="0"/>
                        <a:t>Mancanti</a:t>
                      </a:r>
                      <a:endParaRPr lang="it-IT" sz="1100" b="0" i="0" u="none" strike="noStrike" dirty="0">
                        <a:latin typeface="+mj-lt"/>
                      </a:endParaRPr>
                    </a:p>
                  </a:txBody>
                  <a:tcPr marL="5779" marR="5779" marT="577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sz="1100" b="1" i="0" u="none" strike="noStrike" dirty="0" smtClean="0">
                          <a:solidFill>
                            <a:srgbClr val="000000"/>
                          </a:solidFill>
                          <a:latin typeface="+mn-lt"/>
                        </a:rPr>
                        <a:t>1</a:t>
                      </a:r>
                      <a:endParaRPr lang="it-IT" sz="1100" b="1" i="0" u="none" strike="noStrike" dirty="0">
                        <a:solidFill>
                          <a:srgbClr val="000000"/>
                        </a:solidFill>
                        <a:latin typeface="+mn-lt"/>
                      </a:endParaRPr>
                    </a:p>
                  </a:txBody>
                  <a:tcPr marL="9525" marR="9525" marT="9525" marB="0" anchor="ctr"/>
                </a:tc>
                <a:tc>
                  <a:txBody>
                    <a:bodyPr/>
                    <a:lstStyle/>
                    <a:p>
                      <a:pPr algn="ctr" fontAlgn="b"/>
                      <a:r>
                        <a:rPr lang="it-IT" sz="1100" b="0" i="0" u="none" strike="noStrike" dirty="0" smtClean="0">
                          <a:solidFill>
                            <a:srgbClr val="000000"/>
                          </a:solidFill>
                          <a:latin typeface="+mn-lt"/>
                        </a:rPr>
                        <a:t>104</a:t>
                      </a:r>
                      <a:endParaRPr lang="it-IT" sz="1100" b="0" i="0" u="none" strike="noStrike" dirty="0">
                        <a:solidFill>
                          <a:srgbClr val="000000"/>
                        </a:solidFill>
                        <a:latin typeface="+mn-lt"/>
                      </a:endParaRPr>
                    </a:p>
                  </a:txBody>
                  <a:tcPr marL="9525" marR="9525" marT="9525" marB="0" anchor="b"/>
                </a:tc>
                <a:tc>
                  <a:txBody>
                    <a:bodyPr/>
                    <a:lstStyle/>
                    <a:p>
                      <a:pPr algn="ctr" fontAlgn="b"/>
                      <a:r>
                        <a:rPr lang="it-IT" sz="1100" b="0" i="0" u="none" strike="noStrike" dirty="0" smtClean="0">
                          <a:solidFill>
                            <a:srgbClr val="000000"/>
                          </a:solidFill>
                          <a:latin typeface="+mn-lt"/>
                        </a:rPr>
                        <a:t>3,9</a:t>
                      </a:r>
                      <a:endParaRPr lang="it-IT" sz="1100" b="0" i="0" u="none" strike="noStrike" dirty="0">
                        <a:solidFill>
                          <a:srgbClr val="000000"/>
                        </a:solidFill>
                        <a:latin typeface="+mn-lt"/>
                      </a:endParaRPr>
                    </a:p>
                  </a:txBody>
                  <a:tcPr marL="9525" marR="9525" marT="9525" marB="0" anchor="b"/>
                </a:tc>
                <a:tc>
                  <a:txBody>
                    <a:bodyPr/>
                    <a:lstStyle/>
                    <a:p>
                      <a:pPr algn="ctr" fontAlgn="b"/>
                      <a:endParaRPr lang="it-IT" sz="1100" b="0" i="0" u="none" strike="noStrike">
                        <a:solidFill>
                          <a:srgbClr val="000000"/>
                        </a:solidFill>
                        <a:latin typeface="+mn-lt"/>
                      </a:endParaRPr>
                    </a:p>
                  </a:txBody>
                  <a:tcPr marL="9525" marR="9525" marT="9525" marB="0" anchor="b"/>
                </a:tc>
                <a:tc>
                  <a:txBody>
                    <a:bodyPr/>
                    <a:lstStyle/>
                    <a:p>
                      <a:pPr algn="ctr" fontAlgn="b"/>
                      <a:endParaRPr lang="it-IT" sz="1100" b="0" i="0" u="none" strike="noStrike" dirty="0">
                        <a:solidFill>
                          <a:srgbClr val="000000"/>
                        </a:solidFill>
                        <a:latin typeface="+mn-lt"/>
                      </a:endParaRPr>
                    </a:p>
                  </a:txBody>
                  <a:tcPr marL="9525" marR="9525" marT="9525" marB="0" anchor="b"/>
                </a:tc>
              </a:tr>
              <a:tr h="218756">
                <a:tc gridSpan="2">
                  <a:txBody>
                    <a:bodyPr/>
                    <a:lstStyle/>
                    <a:p>
                      <a:pPr algn="l" fontAlgn="t"/>
                      <a:r>
                        <a:rPr lang="it-IT" sz="1100" b="1" u="none" strike="noStrike" dirty="0" smtClean="0"/>
                        <a:t>Totale</a:t>
                      </a:r>
                      <a:endParaRPr lang="it-IT" sz="1100" b="1" i="0" u="none" strike="noStrike" dirty="0">
                        <a:latin typeface="+mj-lt"/>
                      </a:endParaRPr>
                    </a:p>
                  </a:txBody>
                  <a:tcPr marL="5779" marR="5779" marT="5779" marB="0" anchor="ctr"/>
                </a:tc>
                <a:tc hMerge="1">
                  <a:txBody>
                    <a:bodyPr/>
                    <a:lstStyle/>
                    <a:p>
                      <a:endParaRPr lang="it-IT"/>
                    </a:p>
                  </a:txBody>
                  <a:tcPr/>
                </a:tc>
                <a:tc>
                  <a:txBody>
                    <a:bodyPr/>
                    <a:lstStyle/>
                    <a:p>
                      <a:pPr algn="ctr" fontAlgn="b"/>
                      <a:r>
                        <a:rPr lang="it-IT" sz="1100" b="1" i="0" u="none" strike="noStrike" dirty="0" smtClean="0">
                          <a:solidFill>
                            <a:srgbClr val="000000"/>
                          </a:solidFill>
                          <a:latin typeface="+mn-lt"/>
                        </a:rPr>
                        <a:t>2.698</a:t>
                      </a:r>
                      <a:endParaRPr lang="it-IT" sz="1100" b="1" i="0" u="none" strike="noStrike" dirty="0">
                        <a:solidFill>
                          <a:srgbClr val="000000"/>
                        </a:solidFill>
                        <a:latin typeface="+mn-lt"/>
                      </a:endParaRPr>
                    </a:p>
                  </a:txBody>
                  <a:tcPr marL="9525" marR="9525" marT="9525" marB="0" anchor="b"/>
                </a:tc>
                <a:tc>
                  <a:txBody>
                    <a:bodyPr/>
                    <a:lstStyle/>
                    <a:p>
                      <a:pPr algn="ctr" fontAlgn="b"/>
                      <a:r>
                        <a:rPr lang="it-IT" sz="1100" b="1" i="0" u="none" strike="noStrike" dirty="0">
                          <a:solidFill>
                            <a:srgbClr val="000000"/>
                          </a:solidFill>
                          <a:latin typeface="+mn-lt"/>
                        </a:rPr>
                        <a:t>100</a:t>
                      </a:r>
                    </a:p>
                  </a:txBody>
                  <a:tcPr marL="9525" marR="9525" marT="9525" marB="0" anchor="b"/>
                </a:tc>
                <a:tc>
                  <a:txBody>
                    <a:bodyPr/>
                    <a:lstStyle/>
                    <a:p>
                      <a:pPr algn="ctr" fontAlgn="ctr"/>
                      <a:r>
                        <a:rPr lang="it-IT" sz="1100" u="none" strike="noStrike" dirty="0"/>
                        <a:t> </a:t>
                      </a:r>
                      <a:endParaRPr lang="it-IT" sz="1100" b="0" i="0" u="none" strike="noStrike" dirty="0">
                        <a:latin typeface="+mj-lt"/>
                      </a:endParaRPr>
                    </a:p>
                  </a:txBody>
                  <a:tcPr marL="5779" marR="5779" marT="5779" marB="0" anchor="ctr"/>
                </a:tc>
                <a:tc>
                  <a:txBody>
                    <a:bodyPr/>
                    <a:lstStyle/>
                    <a:p>
                      <a:pPr algn="ctr" fontAlgn="ctr"/>
                      <a:r>
                        <a:rPr lang="it-IT" sz="1100" u="none" strike="noStrike" dirty="0"/>
                        <a:t> </a:t>
                      </a:r>
                      <a:endParaRPr lang="it-IT" sz="1100" b="0" i="0" u="none" strike="noStrike" dirty="0">
                        <a:latin typeface="+mj-lt"/>
                      </a:endParaRPr>
                    </a:p>
                  </a:txBody>
                  <a:tcPr marL="5779" marR="5779" marT="5779" marB="0" anchor="ctr"/>
                </a:tc>
              </a:tr>
            </a:tbl>
          </a:graphicData>
        </a:graphic>
      </p:graphicFrame>
      <p:graphicFrame>
        <p:nvGraphicFramePr>
          <p:cNvPr id="4" name="Chart 3"/>
          <p:cNvGraphicFramePr/>
          <p:nvPr/>
        </p:nvGraphicFramePr>
        <p:xfrm>
          <a:off x="609600" y="2819400"/>
          <a:ext cx="8915400" cy="3505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762000" y="2971800"/>
            <a:ext cx="1320800" cy="36927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smtClean="0">
                <a:ln>
                  <a:noFill/>
                </a:ln>
                <a:solidFill>
                  <a:schemeClr val="tx1"/>
                </a:solidFill>
                <a:effectLst/>
                <a:uLnTx/>
                <a:uFillTx/>
                <a:latin typeface="+mj-lt"/>
                <a:ea typeface="+mj-ea"/>
                <a:cs typeface="+mj-cs"/>
              </a:rPr>
              <a:t>Sintomaticità</a:t>
            </a:r>
            <a:endParaRPr kumimoji="0" lang="it-IT" sz="1400" b="1" i="0" u="none" strike="noStrike" kern="1200" cap="none" spc="0" normalizeH="0" baseline="0" noProof="0" dirty="0">
              <a:ln>
                <a:noFill/>
              </a:ln>
              <a:solidFill>
                <a:schemeClr val="tx1"/>
              </a:solidFill>
              <a:effectLst/>
              <a:uLnTx/>
              <a:uFillTx/>
              <a:latin typeface="+mj-lt"/>
              <a:ea typeface="+mj-ea"/>
              <a:cs typeface="+mj-cs"/>
            </a:endParaRPr>
          </a:p>
        </p:txBody>
      </p:sp>
      <p:sp>
        <p:nvSpPr>
          <p:cNvPr id="12289" name="Rectangle 1"/>
          <p:cNvSpPr>
            <a:spLocks noChangeArrowheads="1"/>
          </p:cNvSpPr>
          <p:nvPr/>
        </p:nvSpPr>
        <p:spPr bwMode="auto">
          <a:xfrm>
            <a:off x="762000" y="5486400"/>
            <a:ext cx="2362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smtClean="0">
                <a:ln>
                  <a:noFill/>
                </a:ln>
                <a:solidFill>
                  <a:srgbClr val="000000"/>
                </a:solidFill>
                <a:effectLst/>
                <a:latin typeface="Calibri" pitchFamily="34" charset="0"/>
                <a:ea typeface="+mn-ea"/>
                <a:cs typeface="Calibri" pitchFamily="34" charset="0"/>
              </a:rPr>
              <a:t>Tra i dati Validi, risulta prevalente l’asintomaticità 67,9% rispetto alla sintomaticità 28,3%.</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762000"/>
            <a:ext cx="1320800" cy="369277"/>
          </a:xfrm>
        </p:spPr>
        <p:txBody>
          <a:bodyPr/>
          <a:lstStyle/>
          <a:p>
            <a:r>
              <a:rPr lang="it-IT" b="1" dirty="0" smtClean="0"/>
              <a:t>Shunt</a:t>
            </a:r>
            <a:endParaRPr lang="it-IT" b="1" dirty="0"/>
          </a:p>
        </p:txBody>
      </p:sp>
      <p:graphicFrame>
        <p:nvGraphicFramePr>
          <p:cNvPr id="6" name="Table 5"/>
          <p:cNvGraphicFramePr>
            <a:graphicFrameLocks noGrp="1"/>
          </p:cNvGraphicFramePr>
          <p:nvPr/>
        </p:nvGraphicFramePr>
        <p:xfrm>
          <a:off x="1371601" y="1143000"/>
          <a:ext cx="7010399" cy="1123513"/>
        </p:xfrm>
        <a:graphic>
          <a:graphicData uri="http://schemas.openxmlformats.org/drawingml/2006/table">
            <a:tbl>
              <a:tblPr firstRow="1" lastRow="1" bandRow="1">
                <a:tableStyleId>{284E427A-3D55-4303-BF80-6455036E1DE7}</a:tableStyleId>
              </a:tblPr>
              <a:tblGrid>
                <a:gridCol w="761999"/>
                <a:gridCol w="3492174"/>
                <a:gridCol w="659097"/>
                <a:gridCol w="599180"/>
                <a:gridCol w="809945"/>
                <a:gridCol w="688004"/>
              </a:tblGrid>
              <a:tr h="304800">
                <a:tc gridSpan="2">
                  <a:txBody>
                    <a:bodyPr/>
                    <a:lstStyle/>
                    <a:p>
                      <a:pPr algn="l" fontAlgn="b"/>
                      <a:r>
                        <a:rPr lang="it-IT" sz="1100" u="none" strike="noStrike" dirty="0"/>
                        <a:t> </a:t>
                      </a:r>
                      <a:endParaRPr lang="it-IT" sz="1100" b="0" i="0" u="none" strike="noStrike" dirty="0">
                        <a:latin typeface="+mj-lt"/>
                      </a:endParaRPr>
                    </a:p>
                  </a:txBody>
                  <a:tcPr marL="5779" marR="5779" marT="5779" marB="0" anchor="ctr"/>
                </a:tc>
                <a:tc hMerge="1">
                  <a:txBody>
                    <a:bodyPr/>
                    <a:lstStyle/>
                    <a:p>
                      <a:endParaRPr lang="it-IT"/>
                    </a:p>
                  </a:txBody>
                  <a:tcPr/>
                </a:tc>
                <a:tc>
                  <a:txBody>
                    <a:bodyPr/>
                    <a:lstStyle/>
                    <a:p>
                      <a:pPr algn="ctr" fontAlgn="b"/>
                      <a:r>
                        <a:rPr lang="it-IT" sz="1100" u="none" strike="noStrike" dirty="0" smtClean="0"/>
                        <a:t>Frequenza</a:t>
                      </a:r>
                      <a:endParaRPr lang="it-IT" sz="1100" b="0" i="0" u="none" strike="noStrike" dirty="0">
                        <a:latin typeface="+mj-lt"/>
                      </a:endParaRPr>
                    </a:p>
                  </a:txBody>
                  <a:tcPr marL="5779" marR="5779" marT="5779" marB="0" anchor="ctr"/>
                </a:tc>
                <a:tc>
                  <a:txBody>
                    <a:bodyPr/>
                    <a:lstStyle/>
                    <a:p>
                      <a:pPr algn="ctr" fontAlgn="b"/>
                      <a:r>
                        <a:rPr lang="it-IT" sz="1100" u="none" strike="noStrike" dirty="0" smtClean="0"/>
                        <a:t>%</a:t>
                      </a:r>
                      <a:endParaRPr lang="it-IT" sz="1100" b="0" i="0" u="none" strike="noStrike" dirty="0">
                        <a:latin typeface="+mj-lt"/>
                      </a:endParaRPr>
                    </a:p>
                  </a:txBody>
                  <a:tcPr marL="5779" marR="5779" marT="5779" marB="0" anchor="ctr"/>
                </a:tc>
                <a:tc>
                  <a:txBody>
                    <a:bodyPr/>
                    <a:lstStyle/>
                    <a:p>
                      <a:pPr algn="ctr" fontAlgn="b"/>
                      <a:r>
                        <a:rPr lang="it-IT" sz="1100" u="none" strike="noStrike" dirty="0" smtClean="0"/>
                        <a:t>Valida</a:t>
                      </a:r>
                    </a:p>
                    <a:p>
                      <a:pPr algn="ctr" fontAlgn="b"/>
                      <a:r>
                        <a:rPr lang="it-IT" sz="1100" b="0" i="0" u="none" strike="noStrike" dirty="0" smtClean="0">
                          <a:latin typeface="+mj-lt"/>
                        </a:rPr>
                        <a:t>%</a:t>
                      </a:r>
                      <a:endParaRPr lang="it-IT" sz="1100" b="0" i="0" u="none" strike="noStrike" dirty="0">
                        <a:latin typeface="+mj-lt"/>
                      </a:endParaRPr>
                    </a:p>
                  </a:txBody>
                  <a:tcPr marL="5779" marR="5779" marT="5779" marB="0" anchor="ctr"/>
                </a:tc>
                <a:tc>
                  <a:txBody>
                    <a:bodyPr/>
                    <a:lstStyle/>
                    <a:p>
                      <a:pPr algn="ctr" fontAlgn="b"/>
                      <a:r>
                        <a:rPr lang="it-IT" sz="1100" u="none" strike="noStrike" dirty="0" smtClean="0"/>
                        <a:t>Cumulativa</a:t>
                      </a:r>
                    </a:p>
                    <a:p>
                      <a:pPr algn="ctr" fontAlgn="b"/>
                      <a:r>
                        <a:rPr lang="it-IT" sz="1100" u="none" strike="noStrike" dirty="0" smtClean="0"/>
                        <a:t> %</a:t>
                      </a:r>
                      <a:endParaRPr lang="it-IT" sz="1100" b="0" i="0" u="none" strike="noStrike" dirty="0">
                        <a:latin typeface="+mj-lt"/>
                      </a:endParaRPr>
                    </a:p>
                  </a:txBody>
                  <a:tcPr marL="5779" marR="5779" marT="5779" marB="0" anchor="ctr"/>
                </a:tc>
              </a:tr>
              <a:tr h="260818">
                <a:tc rowSpan="3">
                  <a:txBody>
                    <a:bodyPr/>
                    <a:lstStyle/>
                    <a:p>
                      <a:pPr algn="l" fontAlgn="t"/>
                      <a:r>
                        <a:rPr lang="it-IT" sz="1100" u="none" strike="noStrike" dirty="0" smtClean="0"/>
                        <a:t>Validi</a:t>
                      </a:r>
                      <a:endParaRPr lang="it-IT" sz="1100" b="0" i="0" u="none" strike="noStrike" dirty="0">
                        <a:latin typeface="+mj-lt"/>
                      </a:endParaRPr>
                    </a:p>
                  </a:txBody>
                  <a:tcPr marL="5779" marR="5779" marT="5779" marB="0" anchor="ctr"/>
                </a:tc>
                <a:tc>
                  <a:txBody>
                    <a:bodyPr/>
                    <a:lstStyle/>
                    <a:p>
                      <a:pPr algn="l" fontAlgn="ctr"/>
                      <a:r>
                        <a:rPr lang="it-IT" sz="1100" b="0" i="0" u="none" strike="noStrike" dirty="0">
                          <a:solidFill>
                            <a:srgbClr val="000000"/>
                          </a:solidFill>
                          <a:latin typeface="+mn-lt"/>
                        </a:rPr>
                        <a:t>NO</a:t>
                      </a:r>
                    </a:p>
                  </a:txBody>
                  <a:tcPr marL="9525" marR="9525" marT="9525" marB="0" anchor="ctr"/>
                </a:tc>
                <a:tc>
                  <a:txBody>
                    <a:bodyPr/>
                    <a:lstStyle/>
                    <a:p>
                      <a:pPr algn="ctr" fontAlgn="b"/>
                      <a:r>
                        <a:rPr lang="it-IT" sz="1100" b="0" i="0" u="none" strike="noStrike" dirty="0" smtClean="0">
                          <a:solidFill>
                            <a:srgbClr val="000000"/>
                          </a:solidFill>
                          <a:latin typeface="+mn-lt"/>
                        </a:rPr>
                        <a:t>2.456</a:t>
                      </a:r>
                      <a:endParaRPr lang="it-IT" sz="1100" b="0" i="0" u="none" strike="noStrike" dirty="0">
                        <a:solidFill>
                          <a:srgbClr val="000000"/>
                        </a:solidFill>
                        <a:latin typeface="+mn-lt"/>
                      </a:endParaRPr>
                    </a:p>
                  </a:txBody>
                  <a:tcPr marL="9525" marR="9525" marT="9525" marB="0" anchor="b"/>
                </a:tc>
                <a:tc>
                  <a:txBody>
                    <a:bodyPr/>
                    <a:lstStyle/>
                    <a:p>
                      <a:pPr algn="ctr" fontAlgn="b"/>
                      <a:r>
                        <a:rPr lang="it-IT" sz="1100" b="0" i="0" u="none" strike="noStrike" dirty="0">
                          <a:solidFill>
                            <a:srgbClr val="000000"/>
                          </a:solidFill>
                          <a:latin typeface="+mn-lt"/>
                        </a:rPr>
                        <a:t>91</a:t>
                      </a:r>
                    </a:p>
                  </a:txBody>
                  <a:tcPr marL="9525" marR="9525" marT="9525" marB="0" anchor="b"/>
                </a:tc>
                <a:tc>
                  <a:txBody>
                    <a:bodyPr/>
                    <a:lstStyle/>
                    <a:p>
                      <a:pPr algn="ctr" fontAlgn="b"/>
                      <a:r>
                        <a:rPr lang="it-IT" sz="1100" b="0" i="0" u="none" strike="noStrike">
                          <a:solidFill>
                            <a:srgbClr val="000000"/>
                          </a:solidFill>
                          <a:latin typeface="+mn-lt"/>
                        </a:rPr>
                        <a:t>91</a:t>
                      </a:r>
                    </a:p>
                  </a:txBody>
                  <a:tcPr marL="9525" marR="9525" marT="9525" marB="0" anchor="b"/>
                </a:tc>
                <a:tc>
                  <a:txBody>
                    <a:bodyPr/>
                    <a:lstStyle/>
                    <a:p>
                      <a:pPr algn="ctr" fontAlgn="b"/>
                      <a:r>
                        <a:rPr lang="it-IT" sz="1100" b="0" i="0" u="none" strike="noStrike">
                          <a:solidFill>
                            <a:srgbClr val="000000"/>
                          </a:solidFill>
                          <a:latin typeface="+mn-lt"/>
                        </a:rPr>
                        <a:t>91</a:t>
                      </a:r>
                    </a:p>
                  </a:txBody>
                  <a:tcPr marL="9525" marR="9525" marT="9525" marB="0" anchor="b"/>
                </a:tc>
              </a:tr>
              <a:tr h="260818">
                <a:tc vMerge="1">
                  <a:txBody>
                    <a:bodyPr/>
                    <a:lstStyle/>
                    <a:p>
                      <a:endParaRPr lang="it-IT"/>
                    </a:p>
                  </a:txBody>
                  <a:tcPr/>
                </a:tc>
                <a:tc>
                  <a:txBody>
                    <a:bodyPr/>
                    <a:lstStyle/>
                    <a:p>
                      <a:pPr algn="l" fontAlgn="ctr"/>
                      <a:r>
                        <a:rPr lang="it-IT" sz="1100" b="0" i="0" u="none" strike="noStrike" dirty="0">
                          <a:solidFill>
                            <a:srgbClr val="000000"/>
                          </a:solidFill>
                          <a:latin typeface="+mn-lt"/>
                        </a:rPr>
                        <a:t>SI</a:t>
                      </a:r>
                    </a:p>
                  </a:txBody>
                  <a:tcPr marL="9525" marR="9525" marT="9525" marB="0" anchor="ctr"/>
                </a:tc>
                <a:tc>
                  <a:txBody>
                    <a:bodyPr/>
                    <a:lstStyle/>
                    <a:p>
                      <a:pPr algn="ctr" fontAlgn="b"/>
                      <a:r>
                        <a:rPr lang="it-IT" sz="1100" b="0" i="0" u="none" strike="noStrike">
                          <a:solidFill>
                            <a:srgbClr val="000000"/>
                          </a:solidFill>
                          <a:latin typeface="+mn-lt"/>
                        </a:rPr>
                        <a:t>242</a:t>
                      </a:r>
                    </a:p>
                  </a:txBody>
                  <a:tcPr marL="9525" marR="9525" marT="9525" marB="0" anchor="b"/>
                </a:tc>
                <a:tc>
                  <a:txBody>
                    <a:bodyPr/>
                    <a:lstStyle/>
                    <a:p>
                      <a:pPr algn="ctr" fontAlgn="b"/>
                      <a:r>
                        <a:rPr lang="it-IT" sz="1100" b="0" i="0" u="none" strike="noStrike" dirty="0">
                          <a:solidFill>
                            <a:srgbClr val="000000"/>
                          </a:solidFill>
                          <a:latin typeface="+mn-lt"/>
                        </a:rPr>
                        <a:t>9</a:t>
                      </a:r>
                    </a:p>
                  </a:txBody>
                  <a:tcPr marL="9525" marR="9525" marT="9525" marB="0" anchor="b"/>
                </a:tc>
                <a:tc>
                  <a:txBody>
                    <a:bodyPr/>
                    <a:lstStyle/>
                    <a:p>
                      <a:pPr algn="ctr" fontAlgn="b"/>
                      <a:r>
                        <a:rPr lang="it-IT" sz="1100" b="0" i="0" u="none" strike="noStrike" dirty="0">
                          <a:solidFill>
                            <a:srgbClr val="000000"/>
                          </a:solidFill>
                          <a:latin typeface="+mn-lt"/>
                        </a:rPr>
                        <a:t>9</a:t>
                      </a:r>
                    </a:p>
                  </a:txBody>
                  <a:tcPr marL="9525" marR="9525" marT="9525" marB="0" anchor="b"/>
                </a:tc>
                <a:tc>
                  <a:txBody>
                    <a:bodyPr/>
                    <a:lstStyle/>
                    <a:p>
                      <a:pPr algn="ctr" fontAlgn="b"/>
                      <a:r>
                        <a:rPr lang="it-IT" sz="1100" b="0" i="0" u="none" strike="noStrike" dirty="0">
                          <a:solidFill>
                            <a:srgbClr val="000000"/>
                          </a:solidFill>
                          <a:latin typeface="+mn-lt"/>
                        </a:rPr>
                        <a:t>100</a:t>
                      </a:r>
                    </a:p>
                  </a:txBody>
                  <a:tcPr marL="9525" marR="9525" marT="9525" marB="0" anchor="b"/>
                </a:tc>
              </a:tr>
              <a:tr h="260818">
                <a:tc vMerge="1">
                  <a:txBody>
                    <a:bodyPr/>
                    <a:lstStyle/>
                    <a:p>
                      <a:endParaRPr lang="it-IT"/>
                    </a:p>
                  </a:txBody>
                  <a:tcPr/>
                </a:tc>
                <a:tc>
                  <a:txBody>
                    <a:bodyPr/>
                    <a:lstStyle/>
                    <a:p>
                      <a:pPr algn="l" fontAlgn="ctr"/>
                      <a:r>
                        <a:rPr lang="it-IT" sz="1100" b="1" i="0" u="none" strike="noStrike" dirty="0">
                          <a:solidFill>
                            <a:srgbClr val="000000"/>
                          </a:solidFill>
                          <a:latin typeface="+mn-lt"/>
                        </a:rPr>
                        <a:t>Total</a:t>
                      </a:r>
                    </a:p>
                  </a:txBody>
                  <a:tcPr marL="9525" marR="9525" marT="9525" marB="0" anchor="ctr"/>
                </a:tc>
                <a:tc>
                  <a:txBody>
                    <a:bodyPr/>
                    <a:lstStyle/>
                    <a:p>
                      <a:pPr algn="ctr" fontAlgn="b"/>
                      <a:r>
                        <a:rPr lang="it-IT" sz="1100" b="1" i="0" u="none" strike="noStrike" dirty="0" smtClean="0">
                          <a:solidFill>
                            <a:srgbClr val="000000"/>
                          </a:solidFill>
                          <a:latin typeface="+mn-lt"/>
                        </a:rPr>
                        <a:t>2.698</a:t>
                      </a:r>
                      <a:endParaRPr lang="it-IT" sz="1100" b="1" i="0" u="none" strike="noStrike" dirty="0">
                        <a:solidFill>
                          <a:srgbClr val="000000"/>
                        </a:solidFill>
                        <a:latin typeface="+mn-lt"/>
                      </a:endParaRPr>
                    </a:p>
                  </a:txBody>
                  <a:tcPr marL="9525" marR="9525" marT="9525" marB="0" anchor="b"/>
                </a:tc>
                <a:tc>
                  <a:txBody>
                    <a:bodyPr/>
                    <a:lstStyle/>
                    <a:p>
                      <a:pPr algn="ctr" fontAlgn="b"/>
                      <a:r>
                        <a:rPr lang="it-IT" sz="1100" b="1" i="0" u="none" strike="noStrike" dirty="0">
                          <a:solidFill>
                            <a:srgbClr val="000000"/>
                          </a:solidFill>
                          <a:latin typeface="+mn-lt"/>
                        </a:rPr>
                        <a:t>100</a:t>
                      </a:r>
                    </a:p>
                  </a:txBody>
                  <a:tcPr marL="9525" marR="9525" marT="9525" marB="0" anchor="b"/>
                </a:tc>
                <a:tc>
                  <a:txBody>
                    <a:bodyPr/>
                    <a:lstStyle/>
                    <a:p>
                      <a:pPr algn="ctr" fontAlgn="b"/>
                      <a:r>
                        <a:rPr lang="it-IT" sz="1100" b="1" i="0" u="none" strike="noStrike" dirty="0">
                          <a:solidFill>
                            <a:srgbClr val="000000"/>
                          </a:solidFill>
                          <a:latin typeface="+mn-lt"/>
                        </a:rPr>
                        <a:t>100</a:t>
                      </a:r>
                    </a:p>
                  </a:txBody>
                  <a:tcPr marL="9525" marR="9525" marT="9525" marB="0" anchor="b"/>
                </a:tc>
                <a:tc>
                  <a:txBody>
                    <a:bodyPr/>
                    <a:lstStyle/>
                    <a:p>
                      <a:pPr algn="ctr" fontAlgn="b"/>
                      <a:r>
                        <a:rPr lang="it-IT" sz="1100" b="1" i="0" u="none" strike="noStrike" dirty="0">
                          <a:solidFill>
                            <a:srgbClr val="000000"/>
                          </a:solidFill>
                          <a:latin typeface="+mn-lt"/>
                        </a:rPr>
                        <a:t> </a:t>
                      </a:r>
                    </a:p>
                  </a:txBody>
                  <a:tcPr marL="9525" marR="9525" marT="9525" marB="0" anchor="b"/>
                </a:tc>
              </a:tr>
            </a:tbl>
          </a:graphicData>
        </a:graphic>
      </p:graphicFrame>
      <p:graphicFrame>
        <p:nvGraphicFramePr>
          <p:cNvPr id="7" name="Chart 6"/>
          <p:cNvGraphicFramePr/>
          <p:nvPr/>
        </p:nvGraphicFramePr>
        <p:xfrm>
          <a:off x="1371600" y="2895600"/>
          <a:ext cx="70104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2438400" y="3048000"/>
            <a:ext cx="1320800" cy="36927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smtClean="0">
                <a:ln>
                  <a:noFill/>
                </a:ln>
                <a:solidFill>
                  <a:schemeClr val="tx1"/>
                </a:solidFill>
                <a:effectLst/>
                <a:uLnTx/>
                <a:uFillTx/>
                <a:latin typeface="+mj-lt"/>
                <a:ea typeface="+mj-ea"/>
                <a:cs typeface="+mj-cs"/>
              </a:rPr>
              <a:t>Shunt</a:t>
            </a:r>
            <a:endParaRPr kumimoji="0" lang="it-IT" sz="1400" b="1"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4419600" y="2618601"/>
            <a:ext cx="4191000" cy="276999"/>
          </a:xfrm>
          <a:prstGeom prst="rect">
            <a:avLst/>
          </a:prstGeom>
        </p:spPr>
        <p:txBody>
          <a:bodyPr wrap="square">
            <a:spAutoFit/>
          </a:bodyPr>
          <a:lstStyle/>
          <a:p>
            <a:r>
              <a:rPr lang="it-IT" sz="1200" dirty="0" smtClean="0"/>
              <a:t>L’utilizzo dello shunt è stato necessario nel 9% dei casi trattati.</a:t>
            </a:r>
            <a:endParaRPr lang="it-IT"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915400" cy="369277"/>
          </a:xfrm>
        </p:spPr>
        <p:txBody>
          <a:bodyPr>
            <a:normAutofit fontScale="90000"/>
          </a:bodyPr>
          <a:lstStyle/>
          <a:p>
            <a:r>
              <a:rPr lang="it-IT" sz="1800" dirty="0" smtClean="0"/>
              <a:t>TRATTAMENTI ENDOVASCOLARI</a:t>
            </a:r>
            <a:r>
              <a:rPr lang="it-IT" dirty="0" smtClean="0"/>
              <a:t/>
            </a:r>
            <a:br>
              <a:rPr lang="it-IT" dirty="0" smtClean="0"/>
            </a:br>
            <a:r>
              <a:rPr lang="it-IT" dirty="0" smtClean="0"/>
              <a:t> </a:t>
            </a:r>
            <a:br>
              <a:rPr lang="it-IT" dirty="0" smtClean="0"/>
            </a:br>
            <a:r>
              <a:rPr lang="it-IT" sz="1300" dirty="0" smtClean="0"/>
              <a:t>SELEZIONE PER PATOLOGIA TSA</a:t>
            </a:r>
            <a:r>
              <a:rPr lang="it-IT" dirty="0" smtClean="0"/>
              <a:t/>
            </a:r>
            <a:br>
              <a:rPr lang="it-IT" dirty="0" smtClean="0"/>
            </a:br>
            <a:endParaRPr lang="it-IT" dirty="0"/>
          </a:p>
        </p:txBody>
      </p:sp>
      <p:graphicFrame>
        <p:nvGraphicFramePr>
          <p:cNvPr id="3" name="Table 2"/>
          <p:cNvGraphicFramePr>
            <a:graphicFrameLocks noGrp="1"/>
          </p:cNvGraphicFramePr>
          <p:nvPr/>
        </p:nvGraphicFramePr>
        <p:xfrm>
          <a:off x="381000" y="1676400"/>
          <a:ext cx="4489049" cy="4800600"/>
        </p:xfrm>
        <a:graphic>
          <a:graphicData uri="http://schemas.openxmlformats.org/drawingml/2006/table">
            <a:tbl>
              <a:tblPr firstRow="1" lastRow="1" bandRow="1">
                <a:tableStyleId>{284E427A-3D55-4303-BF80-6455036E1DE7}</a:tableStyleId>
              </a:tblPr>
              <a:tblGrid>
                <a:gridCol w="457200"/>
                <a:gridCol w="1644588"/>
                <a:gridCol w="641412"/>
                <a:gridCol w="502330"/>
                <a:gridCol w="624993"/>
                <a:gridCol w="618526"/>
              </a:tblGrid>
              <a:tr h="315111">
                <a:tc gridSpan="2">
                  <a:txBody>
                    <a:bodyPr/>
                    <a:lstStyle/>
                    <a:p>
                      <a:pPr>
                        <a:spcAft>
                          <a:spcPts val="0"/>
                        </a:spcAft>
                      </a:pPr>
                      <a:r>
                        <a:rPr lang="it-IT" sz="1000" dirty="0"/>
                        <a:t> </a:t>
                      </a:r>
                      <a:endParaRPr lang="it-IT" sz="1000" dirty="0">
                        <a:latin typeface="+mj-lt"/>
                        <a:ea typeface="Times New Roman"/>
                        <a:cs typeface="Times New Roman"/>
                      </a:endParaRPr>
                    </a:p>
                  </a:txBody>
                  <a:tcPr marL="42960" marR="42960" marT="0" marB="0" anchor="ctr"/>
                </a:tc>
                <a:tc hMerge="1">
                  <a:txBody>
                    <a:bodyPr/>
                    <a:lstStyle/>
                    <a:p>
                      <a:endParaRPr lang="it-IT"/>
                    </a:p>
                  </a:txBody>
                  <a:tcPr/>
                </a:tc>
                <a:tc>
                  <a:txBody>
                    <a:bodyPr/>
                    <a:lstStyle/>
                    <a:p>
                      <a:pPr algn="ctr" fontAlgn="b"/>
                      <a:r>
                        <a:rPr lang="it-IT" sz="900" u="none" strike="noStrike" dirty="0" smtClean="0">
                          <a:latin typeface="+mj-lt"/>
                        </a:rPr>
                        <a:t>Frequenza</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latin typeface="+mj-lt"/>
                        </a:rPr>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latin typeface="+mj-lt"/>
                        </a:rPr>
                        <a:t>Valida</a:t>
                      </a:r>
                    </a:p>
                    <a:p>
                      <a:pPr algn="ctr" fontAlgn="b"/>
                      <a:r>
                        <a:rPr lang="it-IT" sz="900" b="0" i="0" u="none" strike="noStrike" dirty="0" smtClean="0">
                          <a:latin typeface="+mj-lt"/>
                        </a:rPr>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latin typeface="+mj-lt"/>
                        </a:rPr>
                        <a:t>Cumulativa</a:t>
                      </a:r>
                    </a:p>
                    <a:p>
                      <a:pPr algn="ctr" fontAlgn="b"/>
                      <a:r>
                        <a:rPr lang="it-IT" sz="900" u="none" strike="noStrike" dirty="0" smtClean="0">
                          <a:latin typeface="+mj-lt"/>
                        </a:rPr>
                        <a:t> %</a:t>
                      </a:r>
                      <a:endParaRPr lang="it-IT" sz="900" b="0" i="0" u="none" strike="noStrike" dirty="0">
                        <a:latin typeface="+mj-lt"/>
                      </a:endParaRPr>
                    </a:p>
                  </a:txBody>
                  <a:tcPr marL="5779" marR="5779" marT="5779" marB="0" anchor="ctr"/>
                </a:tc>
              </a:tr>
              <a:tr h="411581">
                <a:tc rowSpan="13">
                  <a:txBody>
                    <a:bodyPr/>
                    <a:lstStyle/>
                    <a:p>
                      <a:pPr>
                        <a:spcAft>
                          <a:spcPts val="0"/>
                        </a:spcAft>
                      </a:pPr>
                      <a:r>
                        <a:rPr lang="it-IT" sz="1000" dirty="0" smtClean="0"/>
                        <a:t>Validi</a:t>
                      </a:r>
                      <a:endParaRPr lang="it-IT" sz="1000" dirty="0">
                        <a:latin typeface="+mj-lt"/>
                        <a:ea typeface="Times New Roman"/>
                        <a:cs typeface="Times New Roman"/>
                      </a:endParaRPr>
                    </a:p>
                  </a:txBody>
                  <a:tcPr marL="42960" marR="42960" marT="0" marB="0" anchor="ctr"/>
                </a:tc>
                <a:tc>
                  <a:txBody>
                    <a:bodyPr/>
                    <a:lstStyle/>
                    <a:p>
                      <a:pPr algn="l" fontAlgn="ctr"/>
                      <a:r>
                        <a:rPr lang="it-IT" sz="1000" b="0" i="0" u="none" strike="noStrike">
                          <a:solidFill>
                            <a:srgbClr val="000000"/>
                          </a:solidFill>
                          <a:latin typeface="+mn-lt"/>
                        </a:rPr>
                        <a:t>TEA CAROTIDEA E SUTURA CON PATCH</a:t>
                      </a:r>
                    </a:p>
                  </a:txBody>
                  <a:tcPr marL="9525" marR="9525" marT="9525" marB="0" anchor="ctr"/>
                </a:tc>
                <a:tc>
                  <a:txBody>
                    <a:bodyPr/>
                    <a:lstStyle/>
                    <a:p>
                      <a:pPr algn="ctr" fontAlgn="b"/>
                      <a:r>
                        <a:rPr lang="it-IT" sz="1000" b="0" i="0" u="none" strike="noStrike" dirty="0">
                          <a:solidFill>
                            <a:srgbClr val="000000"/>
                          </a:solidFill>
                          <a:latin typeface="+mn-lt"/>
                        </a:rPr>
                        <a:t>1053</a:t>
                      </a:r>
                    </a:p>
                  </a:txBody>
                  <a:tcPr marL="9525" marR="9525" marT="9525" marB="0" anchor="ctr"/>
                </a:tc>
                <a:tc>
                  <a:txBody>
                    <a:bodyPr/>
                    <a:lstStyle/>
                    <a:p>
                      <a:pPr algn="ctr" fontAlgn="b"/>
                      <a:r>
                        <a:rPr lang="it-IT" sz="1000" b="0" i="0" u="none" strike="noStrike">
                          <a:solidFill>
                            <a:srgbClr val="000000"/>
                          </a:solidFill>
                          <a:latin typeface="+mn-lt"/>
                        </a:rPr>
                        <a:t>39</a:t>
                      </a:r>
                    </a:p>
                  </a:txBody>
                  <a:tcPr marL="9525" marR="9525" marT="9525" marB="0" anchor="ctr"/>
                </a:tc>
                <a:tc>
                  <a:txBody>
                    <a:bodyPr/>
                    <a:lstStyle/>
                    <a:p>
                      <a:pPr algn="ctr" fontAlgn="b"/>
                      <a:r>
                        <a:rPr lang="it-IT" sz="1000" b="0" i="0" u="none" strike="noStrike">
                          <a:solidFill>
                            <a:srgbClr val="000000"/>
                          </a:solidFill>
                          <a:latin typeface="+mn-lt"/>
                        </a:rPr>
                        <a:t>39</a:t>
                      </a:r>
                    </a:p>
                  </a:txBody>
                  <a:tcPr marL="9525" marR="9525" marT="9525" marB="0" anchor="ctr"/>
                </a:tc>
                <a:tc>
                  <a:txBody>
                    <a:bodyPr/>
                    <a:lstStyle/>
                    <a:p>
                      <a:pPr algn="ctr" fontAlgn="b"/>
                      <a:r>
                        <a:rPr lang="it-IT" sz="1000" b="0" i="0" u="none" strike="noStrike">
                          <a:solidFill>
                            <a:srgbClr val="000000"/>
                          </a:solidFill>
                          <a:latin typeface="+mn-lt"/>
                        </a:rPr>
                        <a:t>39</a:t>
                      </a:r>
                    </a:p>
                  </a:txBody>
                  <a:tcPr marL="9525" marR="9525" marT="9525" marB="0" anchor="ctr"/>
                </a:tc>
              </a:tr>
              <a:tr h="411581">
                <a:tc vMerge="1">
                  <a:txBody>
                    <a:bodyPr/>
                    <a:lstStyle/>
                    <a:p>
                      <a:endParaRPr lang="it-IT"/>
                    </a:p>
                  </a:txBody>
                  <a:tcPr/>
                </a:tc>
                <a:tc>
                  <a:txBody>
                    <a:bodyPr/>
                    <a:lstStyle/>
                    <a:p>
                      <a:pPr algn="l" fontAlgn="ctr"/>
                      <a:r>
                        <a:rPr lang="it-IT" sz="1000" b="0" i="0" u="none" strike="noStrike">
                          <a:solidFill>
                            <a:srgbClr val="000000"/>
                          </a:solidFill>
                          <a:latin typeface="+mn-lt"/>
                        </a:rPr>
                        <a:t>TEA PER EVERSIONE CON REIMPIANTO ICA</a:t>
                      </a:r>
                    </a:p>
                  </a:txBody>
                  <a:tcPr marL="9525" marR="9525" marT="9525" marB="0" anchor="ctr"/>
                </a:tc>
                <a:tc>
                  <a:txBody>
                    <a:bodyPr/>
                    <a:lstStyle/>
                    <a:p>
                      <a:pPr algn="ctr" fontAlgn="b"/>
                      <a:r>
                        <a:rPr lang="it-IT" sz="1000" b="0" i="0" u="none" strike="noStrike" dirty="0">
                          <a:solidFill>
                            <a:srgbClr val="000000"/>
                          </a:solidFill>
                          <a:latin typeface="+mn-lt"/>
                        </a:rPr>
                        <a:t>686</a:t>
                      </a:r>
                    </a:p>
                  </a:txBody>
                  <a:tcPr marL="9525" marR="9525" marT="9525" marB="0" anchor="ctr"/>
                </a:tc>
                <a:tc>
                  <a:txBody>
                    <a:bodyPr/>
                    <a:lstStyle/>
                    <a:p>
                      <a:pPr algn="ctr" fontAlgn="b"/>
                      <a:r>
                        <a:rPr lang="it-IT" sz="1000" b="0" i="0" u="none" strike="noStrike" dirty="0">
                          <a:solidFill>
                            <a:srgbClr val="000000"/>
                          </a:solidFill>
                          <a:latin typeface="+mn-lt"/>
                        </a:rPr>
                        <a:t>25,4</a:t>
                      </a:r>
                    </a:p>
                  </a:txBody>
                  <a:tcPr marL="9525" marR="9525" marT="9525" marB="0" anchor="ctr"/>
                </a:tc>
                <a:tc>
                  <a:txBody>
                    <a:bodyPr/>
                    <a:lstStyle/>
                    <a:p>
                      <a:pPr algn="ctr" fontAlgn="b"/>
                      <a:r>
                        <a:rPr lang="it-IT" sz="1000" b="0" i="0" u="none" strike="noStrike">
                          <a:solidFill>
                            <a:srgbClr val="000000"/>
                          </a:solidFill>
                          <a:latin typeface="+mn-lt"/>
                        </a:rPr>
                        <a:t>25,4</a:t>
                      </a:r>
                    </a:p>
                  </a:txBody>
                  <a:tcPr marL="9525" marR="9525" marT="9525" marB="0" anchor="ctr"/>
                </a:tc>
                <a:tc>
                  <a:txBody>
                    <a:bodyPr/>
                    <a:lstStyle/>
                    <a:p>
                      <a:pPr algn="ctr" fontAlgn="b"/>
                      <a:r>
                        <a:rPr lang="it-IT" sz="1000" b="0" i="0" u="none" strike="noStrike">
                          <a:solidFill>
                            <a:srgbClr val="000000"/>
                          </a:solidFill>
                          <a:latin typeface="+mn-lt"/>
                        </a:rPr>
                        <a:t>64,5</a:t>
                      </a:r>
                    </a:p>
                  </a:txBody>
                  <a:tcPr marL="9525" marR="9525" marT="9525" marB="0" anchor="ctr"/>
                </a:tc>
              </a:tr>
              <a:tr h="404776">
                <a:tc vMerge="1">
                  <a:txBody>
                    <a:bodyPr/>
                    <a:lstStyle/>
                    <a:p>
                      <a:endParaRPr lang="it-IT"/>
                    </a:p>
                  </a:txBody>
                  <a:tcPr/>
                </a:tc>
                <a:tc>
                  <a:txBody>
                    <a:bodyPr/>
                    <a:lstStyle/>
                    <a:p>
                      <a:pPr algn="l" fontAlgn="ctr"/>
                      <a:r>
                        <a:rPr lang="it-IT" sz="1000" b="0" i="0" u="none" strike="noStrike">
                          <a:solidFill>
                            <a:srgbClr val="000000"/>
                          </a:solidFill>
                          <a:latin typeface="+mn-lt"/>
                        </a:rPr>
                        <a:t>TEA CAROTIDEA CON SUTURA DIRETTA</a:t>
                      </a:r>
                    </a:p>
                  </a:txBody>
                  <a:tcPr marL="9525" marR="9525" marT="9525" marB="0" anchor="ctr"/>
                </a:tc>
                <a:tc>
                  <a:txBody>
                    <a:bodyPr/>
                    <a:lstStyle/>
                    <a:p>
                      <a:pPr algn="ctr" fontAlgn="b"/>
                      <a:r>
                        <a:rPr lang="it-IT" sz="1000" b="0" i="0" u="none" strike="noStrike">
                          <a:solidFill>
                            <a:srgbClr val="000000"/>
                          </a:solidFill>
                          <a:latin typeface="+mn-lt"/>
                        </a:rPr>
                        <a:t>444</a:t>
                      </a:r>
                    </a:p>
                  </a:txBody>
                  <a:tcPr marL="9525" marR="9525" marT="9525" marB="0" anchor="ctr"/>
                </a:tc>
                <a:tc>
                  <a:txBody>
                    <a:bodyPr/>
                    <a:lstStyle/>
                    <a:p>
                      <a:pPr algn="ctr" fontAlgn="b"/>
                      <a:r>
                        <a:rPr lang="it-IT" sz="1000" b="0" i="0" u="none" strike="noStrike" dirty="0">
                          <a:solidFill>
                            <a:srgbClr val="000000"/>
                          </a:solidFill>
                          <a:latin typeface="+mn-lt"/>
                        </a:rPr>
                        <a:t>16,5</a:t>
                      </a:r>
                    </a:p>
                  </a:txBody>
                  <a:tcPr marL="9525" marR="9525" marT="9525" marB="0" anchor="ctr"/>
                </a:tc>
                <a:tc>
                  <a:txBody>
                    <a:bodyPr/>
                    <a:lstStyle/>
                    <a:p>
                      <a:pPr algn="ctr" fontAlgn="b"/>
                      <a:r>
                        <a:rPr lang="it-IT" sz="1000" b="0" i="0" u="none" strike="noStrike">
                          <a:solidFill>
                            <a:srgbClr val="000000"/>
                          </a:solidFill>
                          <a:latin typeface="+mn-lt"/>
                        </a:rPr>
                        <a:t>16,5</a:t>
                      </a:r>
                    </a:p>
                  </a:txBody>
                  <a:tcPr marL="9525" marR="9525" marT="9525" marB="0" anchor="ctr"/>
                </a:tc>
                <a:tc>
                  <a:txBody>
                    <a:bodyPr/>
                    <a:lstStyle/>
                    <a:p>
                      <a:pPr algn="ctr" fontAlgn="b"/>
                      <a:r>
                        <a:rPr lang="it-IT" sz="1000" b="0" i="0" u="none" strike="noStrike">
                          <a:solidFill>
                            <a:srgbClr val="000000"/>
                          </a:solidFill>
                          <a:latin typeface="+mn-lt"/>
                        </a:rPr>
                        <a:t>80,9</a:t>
                      </a:r>
                    </a:p>
                  </a:txBody>
                  <a:tcPr marL="9525" marR="9525" marT="9525" marB="0" anchor="ctr"/>
                </a:tc>
              </a:tr>
              <a:tr h="411581">
                <a:tc vMerge="1">
                  <a:txBody>
                    <a:bodyPr/>
                    <a:lstStyle/>
                    <a:p>
                      <a:endParaRPr lang="it-IT"/>
                    </a:p>
                  </a:txBody>
                  <a:tcPr/>
                </a:tc>
                <a:tc>
                  <a:txBody>
                    <a:bodyPr/>
                    <a:lstStyle/>
                    <a:p>
                      <a:pPr algn="l" fontAlgn="ctr"/>
                      <a:r>
                        <a:rPr lang="it-IT" sz="1000" b="0" i="0" u="none" strike="noStrike" dirty="0">
                          <a:solidFill>
                            <a:schemeClr val="tx1"/>
                          </a:solidFill>
                          <a:latin typeface="+mn-lt"/>
                        </a:rPr>
                        <a:t>PTA E STENTING (CON SIST. DI PROTEZ. CEREBRALE)</a:t>
                      </a:r>
                    </a:p>
                  </a:txBody>
                  <a:tcPr marL="9525" marR="9525" marT="9525" marB="0" anchor="ctr">
                    <a:solidFill>
                      <a:srgbClr val="92D050"/>
                    </a:solidFill>
                  </a:tcPr>
                </a:tc>
                <a:tc>
                  <a:txBody>
                    <a:bodyPr/>
                    <a:lstStyle/>
                    <a:p>
                      <a:pPr algn="ctr" fontAlgn="b"/>
                      <a:r>
                        <a:rPr lang="it-IT" sz="1000" b="0" i="0" u="none" strike="noStrike" dirty="0">
                          <a:solidFill>
                            <a:schemeClr val="tx1"/>
                          </a:solidFill>
                          <a:latin typeface="+mn-lt"/>
                        </a:rPr>
                        <a:t>323</a:t>
                      </a:r>
                    </a:p>
                  </a:txBody>
                  <a:tcPr marL="9525" marR="9525" marT="9525" marB="0" anchor="ctr">
                    <a:solidFill>
                      <a:srgbClr val="92D050"/>
                    </a:solidFill>
                  </a:tcPr>
                </a:tc>
                <a:tc>
                  <a:txBody>
                    <a:bodyPr/>
                    <a:lstStyle/>
                    <a:p>
                      <a:pPr algn="ctr" fontAlgn="b"/>
                      <a:r>
                        <a:rPr lang="it-IT" sz="1000" b="0" i="0" u="none" strike="noStrike" dirty="0">
                          <a:solidFill>
                            <a:schemeClr val="tx1"/>
                          </a:solidFill>
                          <a:latin typeface="+mn-lt"/>
                        </a:rPr>
                        <a:t>12</a:t>
                      </a:r>
                    </a:p>
                  </a:txBody>
                  <a:tcPr marL="9525" marR="9525" marT="9525" marB="0" anchor="ctr">
                    <a:solidFill>
                      <a:srgbClr val="92D050"/>
                    </a:solidFill>
                  </a:tcPr>
                </a:tc>
                <a:tc>
                  <a:txBody>
                    <a:bodyPr/>
                    <a:lstStyle/>
                    <a:p>
                      <a:pPr algn="ctr" fontAlgn="b"/>
                      <a:r>
                        <a:rPr lang="it-IT" sz="1000" b="0" i="0" u="none" strike="noStrike" dirty="0">
                          <a:solidFill>
                            <a:schemeClr val="tx1"/>
                          </a:solidFill>
                          <a:latin typeface="+mn-lt"/>
                        </a:rPr>
                        <a:t>12</a:t>
                      </a:r>
                    </a:p>
                  </a:txBody>
                  <a:tcPr marL="9525" marR="9525" marT="9525" marB="0" anchor="ctr">
                    <a:solidFill>
                      <a:srgbClr val="92D050"/>
                    </a:solidFill>
                  </a:tcPr>
                </a:tc>
                <a:tc>
                  <a:txBody>
                    <a:bodyPr/>
                    <a:lstStyle/>
                    <a:p>
                      <a:pPr algn="ctr" fontAlgn="b"/>
                      <a:r>
                        <a:rPr lang="it-IT" sz="1000" b="0" i="0" u="none" strike="noStrike" dirty="0">
                          <a:solidFill>
                            <a:schemeClr val="tx1"/>
                          </a:solidFill>
                          <a:latin typeface="+mn-lt"/>
                        </a:rPr>
                        <a:t>92,9</a:t>
                      </a:r>
                    </a:p>
                  </a:txBody>
                  <a:tcPr marL="9525" marR="9525" marT="9525" marB="0" anchor="ctr">
                    <a:solidFill>
                      <a:srgbClr val="92D050"/>
                    </a:solidFill>
                  </a:tcPr>
                </a:tc>
              </a:tr>
              <a:tr h="359944">
                <a:tc vMerge="1">
                  <a:txBody>
                    <a:bodyPr/>
                    <a:lstStyle/>
                    <a:p>
                      <a:endParaRPr lang="it-IT"/>
                    </a:p>
                  </a:txBody>
                  <a:tcPr/>
                </a:tc>
                <a:tc>
                  <a:txBody>
                    <a:bodyPr/>
                    <a:lstStyle/>
                    <a:p>
                      <a:pPr algn="l" fontAlgn="ctr"/>
                      <a:r>
                        <a:rPr lang="it-IT" sz="1000" b="0" i="0" u="none" strike="noStrike" dirty="0">
                          <a:solidFill>
                            <a:schemeClr val="tx1"/>
                          </a:solidFill>
                          <a:latin typeface="+mn-lt"/>
                        </a:rPr>
                        <a:t>PTA ISOLATA</a:t>
                      </a:r>
                    </a:p>
                  </a:txBody>
                  <a:tcPr marL="9525" marR="9525" marT="9525" marB="0" anchor="ctr">
                    <a:solidFill>
                      <a:srgbClr val="FFFF00">
                        <a:alpha val="40000"/>
                      </a:srgbClr>
                    </a:solidFill>
                  </a:tcPr>
                </a:tc>
                <a:tc>
                  <a:txBody>
                    <a:bodyPr/>
                    <a:lstStyle/>
                    <a:p>
                      <a:pPr algn="ctr" fontAlgn="b"/>
                      <a:r>
                        <a:rPr lang="it-IT" sz="1000" b="0" i="0" u="none" strike="noStrike" dirty="0">
                          <a:solidFill>
                            <a:schemeClr val="tx1"/>
                          </a:solidFill>
                          <a:latin typeface="+mn-lt"/>
                        </a:rPr>
                        <a:t>102</a:t>
                      </a:r>
                    </a:p>
                  </a:txBody>
                  <a:tcPr marL="9525" marR="9525" marT="9525" marB="0" anchor="ctr">
                    <a:solidFill>
                      <a:srgbClr val="FFFF00">
                        <a:alpha val="40000"/>
                      </a:srgbClr>
                    </a:solidFill>
                  </a:tcPr>
                </a:tc>
                <a:tc>
                  <a:txBody>
                    <a:bodyPr/>
                    <a:lstStyle/>
                    <a:p>
                      <a:pPr algn="ctr" fontAlgn="b"/>
                      <a:r>
                        <a:rPr lang="it-IT" sz="1000" b="0" i="0" u="none" strike="noStrike" dirty="0">
                          <a:solidFill>
                            <a:schemeClr val="tx1"/>
                          </a:solidFill>
                          <a:latin typeface="+mn-lt"/>
                        </a:rPr>
                        <a:t>3,8</a:t>
                      </a:r>
                    </a:p>
                  </a:txBody>
                  <a:tcPr marL="9525" marR="9525" marT="9525" marB="0" anchor="ctr">
                    <a:solidFill>
                      <a:srgbClr val="FFFF00">
                        <a:alpha val="40000"/>
                      </a:srgbClr>
                    </a:solidFill>
                  </a:tcPr>
                </a:tc>
                <a:tc>
                  <a:txBody>
                    <a:bodyPr/>
                    <a:lstStyle/>
                    <a:p>
                      <a:pPr algn="ctr" fontAlgn="b"/>
                      <a:r>
                        <a:rPr lang="it-IT" sz="1000" b="0" i="0" u="none" strike="noStrike" dirty="0">
                          <a:solidFill>
                            <a:schemeClr val="tx1"/>
                          </a:solidFill>
                          <a:latin typeface="+mn-lt"/>
                        </a:rPr>
                        <a:t>3,8</a:t>
                      </a:r>
                    </a:p>
                  </a:txBody>
                  <a:tcPr marL="9525" marR="9525" marT="9525" marB="0" anchor="ctr">
                    <a:solidFill>
                      <a:srgbClr val="FFFF00">
                        <a:alpha val="40000"/>
                      </a:srgbClr>
                    </a:solidFill>
                  </a:tcPr>
                </a:tc>
                <a:tc>
                  <a:txBody>
                    <a:bodyPr/>
                    <a:lstStyle/>
                    <a:p>
                      <a:pPr algn="ctr" fontAlgn="b"/>
                      <a:r>
                        <a:rPr lang="it-IT" sz="1000" b="0" i="0" u="none" strike="noStrike" dirty="0">
                          <a:solidFill>
                            <a:schemeClr val="tx1"/>
                          </a:solidFill>
                          <a:latin typeface="+mn-lt"/>
                        </a:rPr>
                        <a:t>96,7</a:t>
                      </a:r>
                    </a:p>
                  </a:txBody>
                  <a:tcPr marL="9525" marR="9525" marT="9525" marB="0" anchor="ctr">
                    <a:solidFill>
                      <a:srgbClr val="FFFF00">
                        <a:alpha val="40000"/>
                      </a:srgbClr>
                    </a:solidFill>
                  </a:tcPr>
                </a:tc>
              </a:tr>
              <a:tr h="411581">
                <a:tc vMerge="1">
                  <a:txBody>
                    <a:bodyPr/>
                    <a:lstStyle/>
                    <a:p>
                      <a:endParaRPr lang="it-IT"/>
                    </a:p>
                  </a:txBody>
                  <a:tcPr/>
                </a:tc>
                <a:tc>
                  <a:txBody>
                    <a:bodyPr/>
                    <a:lstStyle/>
                    <a:p>
                      <a:pPr algn="l" fontAlgn="ctr"/>
                      <a:r>
                        <a:rPr lang="it-IT" sz="1000" b="0" i="0" u="none" strike="noStrike">
                          <a:solidFill>
                            <a:srgbClr val="000000"/>
                          </a:solidFill>
                          <a:latin typeface="+mn-lt"/>
                        </a:rPr>
                        <a:t>REIMPIANTO CAROTIDEO PER KINKING</a:t>
                      </a:r>
                    </a:p>
                  </a:txBody>
                  <a:tcPr marL="9525" marR="9525" marT="9525" marB="0" anchor="ctr"/>
                </a:tc>
                <a:tc>
                  <a:txBody>
                    <a:bodyPr/>
                    <a:lstStyle/>
                    <a:p>
                      <a:pPr algn="ctr" fontAlgn="b"/>
                      <a:r>
                        <a:rPr lang="it-IT" sz="1000" b="0" i="0" u="none" strike="noStrike" dirty="0">
                          <a:solidFill>
                            <a:srgbClr val="000000"/>
                          </a:solidFill>
                          <a:latin typeface="+mn-lt"/>
                        </a:rPr>
                        <a:t>26</a:t>
                      </a:r>
                    </a:p>
                  </a:txBody>
                  <a:tcPr marL="9525" marR="9525" marT="9525" marB="0" anchor="ctr"/>
                </a:tc>
                <a:tc>
                  <a:txBody>
                    <a:bodyPr/>
                    <a:lstStyle/>
                    <a:p>
                      <a:pPr algn="ctr" fontAlgn="b"/>
                      <a:r>
                        <a:rPr lang="it-IT" sz="1000" b="0" i="0" u="none" strike="noStrike">
                          <a:solidFill>
                            <a:srgbClr val="000000"/>
                          </a:solidFill>
                          <a:latin typeface="+mn-lt"/>
                        </a:rPr>
                        <a:t>1</a:t>
                      </a:r>
                    </a:p>
                  </a:txBody>
                  <a:tcPr marL="9525" marR="9525" marT="9525" marB="0" anchor="ctr"/>
                </a:tc>
                <a:tc>
                  <a:txBody>
                    <a:bodyPr/>
                    <a:lstStyle/>
                    <a:p>
                      <a:pPr algn="ctr" fontAlgn="b"/>
                      <a:r>
                        <a:rPr lang="it-IT" sz="1000" b="0" i="0" u="none" strike="noStrike" dirty="0">
                          <a:solidFill>
                            <a:srgbClr val="000000"/>
                          </a:solidFill>
                          <a:latin typeface="+mn-lt"/>
                        </a:rPr>
                        <a:t>1</a:t>
                      </a:r>
                    </a:p>
                  </a:txBody>
                  <a:tcPr marL="9525" marR="9525" marT="9525" marB="0" anchor="ctr"/>
                </a:tc>
                <a:tc>
                  <a:txBody>
                    <a:bodyPr/>
                    <a:lstStyle/>
                    <a:p>
                      <a:pPr algn="ctr" fontAlgn="b"/>
                      <a:r>
                        <a:rPr lang="it-IT" sz="1000" b="0" i="0" u="none" strike="noStrike">
                          <a:solidFill>
                            <a:srgbClr val="000000"/>
                          </a:solidFill>
                          <a:latin typeface="+mn-lt"/>
                        </a:rPr>
                        <a:t>97,6</a:t>
                      </a:r>
                    </a:p>
                  </a:txBody>
                  <a:tcPr marL="9525" marR="9525" marT="9525" marB="0" anchor="ctr"/>
                </a:tc>
              </a:tr>
              <a:tr h="359944">
                <a:tc vMerge="1">
                  <a:txBody>
                    <a:bodyPr/>
                    <a:lstStyle/>
                    <a:p>
                      <a:endParaRPr lang="it-IT"/>
                    </a:p>
                  </a:txBody>
                  <a:tcPr/>
                </a:tc>
                <a:tc>
                  <a:txBody>
                    <a:bodyPr/>
                    <a:lstStyle/>
                    <a:p>
                      <a:pPr algn="l" fontAlgn="ctr"/>
                      <a:r>
                        <a:rPr lang="it-IT" sz="1000" b="0" i="0" u="none" strike="noStrike">
                          <a:solidFill>
                            <a:srgbClr val="000000"/>
                          </a:solidFill>
                          <a:latin typeface="+mn-lt"/>
                        </a:rPr>
                        <a:t>RESEZIONE ED INNESTO CCA - ICA</a:t>
                      </a:r>
                    </a:p>
                  </a:txBody>
                  <a:tcPr marL="9525" marR="9525" marT="9525" marB="0" anchor="ctr"/>
                </a:tc>
                <a:tc>
                  <a:txBody>
                    <a:bodyPr/>
                    <a:lstStyle/>
                    <a:p>
                      <a:pPr algn="ctr" fontAlgn="b"/>
                      <a:r>
                        <a:rPr lang="it-IT" sz="1000" b="0" i="0" u="none" strike="noStrike">
                          <a:solidFill>
                            <a:srgbClr val="000000"/>
                          </a:solidFill>
                          <a:latin typeface="+mn-lt"/>
                        </a:rPr>
                        <a:t>22</a:t>
                      </a:r>
                    </a:p>
                  </a:txBody>
                  <a:tcPr marL="9525" marR="9525" marT="9525" marB="0" anchor="ctr"/>
                </a:tc>
                <a:tc>
                  <a:txBody>
                    <a:bodyPr/>
                    <a:lstStyle/>
                    <a:p>
                      <a:pPr algn="ctr" fontAlgn="b"/>
                      <a:r>
                        <a:rPr lang="it-IT" sz="1000" b="0" i="0" u="none" strike="noStrike">
                          <a:solidFill>
                            <a:srgbClr val="000000"/>
                          </a:solidFill>
                          <a:latin typeface="+mn-lt"/>
                        </a:rPr>
                        <a:t>0,8</a:t>
                      </a:r>
                    </a:p>
                  </a:txBody>
                  <a:tcPr marL="9525" marR="9525" marT="9525" marB="0" anchor="ctr"/>
                </a:tc>
                <a:tc>
                  <a:txBody>
                    <a:bodyPr/>
                    <a:lstStyle/>
                    <a:p>
                      <a:pPr algn="ctr" fontAlgn="b"/>
                      <a:r>
                        <a:rPr lang="it-IT" sz="1000" b="0" i="0" u="none" strike="noStrike">
                          <a:solidFill>
                            <a:srgbClr val="000000"/>
                          </a:solidFill>
                          <a:latin typeface="+mn-lt"/>
                        </a:rPr>
                        <a:t>0,8</a:t>
                      </a:r>
                    </a:p>
                  </a:txBody>
                  <a:tcPr marL="9525" marR="9525" marT="9525" marB="0" anchor="ctr"/>
                </a:tc>
                <a:tc>
                  <a:txBody>
                    <a:bodyPr/>
                    <a:lstStyle/>
                    <a:p>
                      <a:pPr algn="ctr" fontAlgn="b"/>
                      <a:r>
                        <a:rPr lang="it-IT" sz="1000" b="0" i="0" u="none" strike="noStrike" dirty="0">
                          <a:solidFill>
                            <a:srgbClr val="000000"/>
                          </a:solidFill>
                          <a:latin typeface="+mn-lt"/>
                        </a:rPr>
                        <a:t>98,4</a:t>
                      </a:r>
                    </a:p>
                  </a:txBody>
                  <a:tcPr marL="9525" marR="9525" marT="9525" marB="0" anchor="ctr"/>
                </a:tc>
              </a:tr>
              <a:tr h="353616">
                <a:tc vMerge="1">
                  <a:txBody>
                    <a:bodyPr/>
                    <a:lstStyle/>
                    <a:p>
                      <a:endParaRPr lang="it-IT"/>
                    </a:p>
                  </a:txBody>
                  <a:tcPr/>
                </a:tc>
                <a:tc>
                  <a:txBody>
                    <a:bodyPr/>
                    <a:lstStyle/>
                    <a:p>
                      <a:pPr algn="l" fontAlgn="ctr"/>
                      <a:r>
                        <a:rPr lang="it-IT" sz="1000" b="0" i="0" u="none" strike="noStrike">
                          <a:solidFill>
                            <a:srgbClr val="000000"/>
                          </a:solidFill>
                          <a:latin typeface="+mn-lt"/>
                        </a:rPr>
                        <a:t>PTA E STENTING (SENZA SIST. DI PROTEZ. CEREBRALE)</a:t>
                      </a:r>
                    </a:p>
                  </a:txBody>
                  <a:tcPr marL="9525" marR="9525" marT="9525" marB="0" anchor="ctr">
                    <a:solidFill>
                      <a:srgbClr val="B5F1FD"/>
                    </a:solidFill>
                  </a:tcPr>
                </a:tc>
                <a:tc>
                  <a:txBody>
                    <a:bodyPr/>
                    <a:lstStyle/>
                    <a:p>
                      <a:pPr algn="ctr" fontAlgn="b"/>
                      <a:r>
                        <a:rPr lang="it-IT" sz="1000" b="0" i="0" u="none" strike="noStrike">
                          <a:solidFill>
                            <a:srgbClr val="000000"/>
                          </a:solidFill>
                          <a:latin typeface="+mn-lt"/>
                        </a:rPr>
                        <a:t>14</a:t>
                      </a:r>
                    </a:p>
                  </a:txBody>
                  <a:tcPr marL="9525" marR="9525" marT="9525" marB="0" anchor="ctr">
                    <a:solidFill>
                      <a:srgbClr val="B5F1FD"/>
                    </a:solidFill>
                  </a:tcPr>
                </a:tc>
                <a:tc>
                  <a:txBody>
                    <a:bodyPr/>
                    <a:lstStyle/>
                    <a:p>
                      <a:pPr algn="ctr" fontAlgn="b"/>
                      <a:r>
                        <a:rPr lang="it-IT" sz="1000" b="0" i="0" u="none" strike="noStrike">
                          <a:solidFill>
                            <a:srgbClr val="000000"/>
                          </a:solidFill>
                          <a:latin typeface="+mn-lt"/>
                        </a:rPr>
                        <a:t>0,5</a:t>
                      </a:r>
                    </a:p>
                  </a:txBody>
                  <a:tcPr marL="9525" marR="9525" marT="9525" marB="0" anchor="ctr">
                    <a:solidFill>
                      <a:srgbClr val="B5F1FD"/>
                    </a:solidFill>
                  </a:tcPr>
                </a:tc>
                <a:tc>
                  <a:txBody>
                    <a:bodyPr/>
                    <a:lstStyle/>
                    <a:p>
                      <a:pPr algn="ctr" fontAlgn="b"/>
                      <a:r>
                        <a:rPr lang="it-IT" sz="1000" b="0" i="0" u="none" strike="noStrike">
                          <a:solidFill>
                            <a:srgbClr val="000000"/>
                          </a:solidFill>
                          <a:latin typeface="+mn-lt"/>
                        </a:rPr>
                        <a:t>0,5</a:t>
                      </a:r>
                    </a:p>
                  </a:txBody>
                  <a:tcPr marL="9525" marR="9525" marT="9525" marB="0" anchor="ctr">
                    <a:solidFill>
                      <a:srgbClr val="B5F1FD"/>
                    </a:solidFill>
                  </a:tcPr>
                </a:tc>
                <a:tc>
                  <a:txBody>
                    <a:bodyPr/>
                    <a:lstStyle/>
                    <a:p>
                      <a:pPr algn="ctr" fontAlgn="b"/>
                      <a:r>
                        <a:rPr lang="it-IT" sz="1000" b="0" i="0" u="none" strike="noStrike" dirty="0">
                          <a:solidFill>
                            <a:srgbClr val="000000"/>
                          </a:solidFill>
                          <a:latin typeface="+mn-lt"/>
                        </a:rPr>
                        <a:t>99</a:t>
                      </a:r>
                    </a:p>
                  </a:txBody>
                  <a:tcPr marL="9525" marR="9525" marT="9525" marB="0" anchor="ctr">
                    <a:solidFill>
                      <a:srgbClr val="B5F1FD"/>
                    </a:solidFill>
                  </a:tcPr>
                </a:tc>
              </a:tr>
              <a:tr h="257175">
                <a:tc vMerge="1">
                  <a:txBody>
                    <a:bodyPr/>
                    <a:lstStyle/>
                    <a:p>
                      <a:endParaRPr lang="it-IT"/>
                    </a:p>
                  </a:txBody>
                  <a:tcPr/>
                </a:tc>
                <a:tc>
                  <a:txBody>
                    <a:bodyPr/>
                    <a:lstStyle/>
                    <a:p>
                      <a:pPr algn="l" fontAlgn="ctr"/>
                      <a:r>
                        <a:rPr lang="it-IT" sz="1000" b="0" i="0" u="none" strike="noStrike">
                          <a:solidFill>
                            <a:srgbClr val="000000"/>
                          </a:solidFill>
                          <a:latin typeface="+mn-lt"/>
                        </a:rPr>
                        <a:t>INTERVENTO ESPLORATIVO</a:t>
                      </a:r>
                    </a:p>
                  </a:txBody>
                  <a:tcPr marL="9525" marR="9525" marT="9525" marB="0" anchor="ctr"/>
                </a:tc>
                <a:tc>
                  <a:txBody>
                    <a:bodyPr/>
                    <a:lstStyle/>
                    <a:p>
                      <a:pPr algn="ctr" fontAlgn="b"/>
                      <a:r>
                        <a:rPr lang="it-IT" sz="1000" b="0" i="0" u="none" strike="noStrike" dirty="0">
                          <a:solidFill>
                            <a:srgbClr val="000000"/>
                          </a:solidFill>
                          <a:latin typeface="+mn-lt"/>
                        </a:rPr>
                        <a:t>11</a:t>
                      </a:r>
                    </a:p>
                  </a:txBody>
                  <a:tcPr marL="9525" marR="9525" marT="9525" marB="0" anchor="ctr"/>
                </a:tc>
                <a:tc>
                  <a:txBody>
                    <a:bodyPr/>
                    <a:lstStyle/>
                    <a:p>
                      <a:pPr algn="ctr" fontAlgn="b"/>
                      <a:r>
                        <a:rPr lang="it-IT" sz="1000" b="0" i="0" u="none" strike="noStrike">
                          <a:solidFill>
                            <a:srgbClr val="000000"/>
                          </a:solidFill>
                          <a:latin typeface="+mn-lt"/>
                        </a:rPr>
                        <a:t>0,4</a:t>
                      </a:r>
                    </a:p>
                  </a:txBody>
                  <a:tcPr marL="9525" marR="9525" marT="9525" marB="0" anchor="ctr"/>
                </a:tc>
                <a:tc>
                  <a:txBody>
                    <a:bodyPr/>
                    <a:lstStyle/>
                    <a:p>
                      <a:pPr algn="ctr" fontAlgn="b"/>
                      <a:r>
                        <a:rPr lang="it-IT" sz="1000" b="0" i="0" u="none" strike="noStrike" dirty="0">
                          <a:solidFill>
                            <a:srgbClr val="000000"/>
                          </a:solidFill>
                          <a:latin typeface="+mn-lt"/>
                        </a:rPr>
                        <a:t>0,4</a:t>
                      </a:r>
                    </a:p>
                  </a:txBody>
                  <a:tcPr marL="9525" marR="9525" marT="9525" marB="0" anchor="ctr"/>
                </a:tc>
                <a:tc>
                  <a:txBody>
                    <a:bodyPr/>
                    <a:lstStyle/>
                    <a:p>
                      <a:pPr algn="ctr" fontAlgn="b"/>
                      <a:r>
                        <a:rPr lang="it-IT" sz="1000" b="0" i="0" u="none" strike="noStrike" dirty="0">
                          <a:solidFill>
                            <a:srgbClr val="000000"/>
                          </a:solidFill>
                          <a:latin typeface="+mn-lt"/>
                        </a:rPr>
                        <a:t>99,4</a:t>
                      </a:r>
                    </a:p>
                  </a:txBody>
                  <a:tcPr marL="9525" marR="9525" marT="9525" marB="0" anchor="ctr"/>
                </a:tc>
              </a:tr>
              <a:tr h="274388">
                <a:tc vMerge="1">
                  <a:txBody>
                    <a:bodyPr/>
                    <a:lstStyle/>
                    <a:p>
                      <a:endParaRPr lang="it-IT"/>
                    </a:p>
                  </a:txBody>
                  <a:tcPr/>
                </a:tc>
                <a:tc>
                  <a:txBody>
                    <a:bodyPr/>
                    <a:lstStyle/>
                    <a:p>
                      <a:pPr algn="l" fontAlgn="ctr"/>
                      <a:r>
                        <a:rPr lang="it-IT" sz="1000" b="0" i="0" u="none" strike="noStrike">
                          <a:solidFill>
                            <a:srgbClr val="000000"/>
                          </a:solidFill>
                          <a:latin typeface="+mn-lt"/>
                        </a:rPr>
                        <a:t>EXERESI DI TUMORE GLOMICO</a:t>
                      </a:r>
                    </a:p>
                  </a:txBody>
                  <a:tcPr marL="9525" marR="9525" marT="9525" marB="0" anchor="ctr"/>
                </a:tc>
                <a:tc>
                  <a:txBody>
                    <a:bodyPr/>
                    <a:lstStyle/>
                    <a:p>
                      <a:pPr algn="ctr" fontAlgn="b"/>
                      <a:r>
                        <a:rPr lang="it-IT" sz="1000" b="0" i="0" u="none" strike="noStrike">
                          <a:solidFill>
                            <a:srgbClr val="000000"/>
                          </a:solidFill>
                          <a:latin typeface="+mn-lt"/>
                        </a:rPr>
                        <a:t>8</a:t>
                      </a:r>
                    </a:p>
                  </a:txBody>
                  <a:tcPr marL="9525" marR="9525" marT="9525" marB="0" anchor="ctr"/>
                </a:tc>
                <a:tc>
                  <a:txBody>
                    <a:bodyPr/>
                    <a:lstStyle/>
                    <a:p>
                      <a:pPr algn="ctr" fontAlgn="b"/>
                      <a:r>
                        <a:rPr lang="it-IT" sz="1000" b="0" i="0" u="none" strike="noStrike">
                          <a:solidFill>
                            <a:srgbClr val="000000"/>
                          </a:solidFill>
                          <a:latin typeface="+mn-lt"/>
                        </a:rPr>
                        <a:t>0,3</a:t>
                      </a:r>
                    </a:p>
                  </a:txBody>
                  <a:tcPr marL="9525" marR="9525" marT="9525" marB="0" anchor="ctr"/>
                </a:tc>
                <a:tc>
                  <a:txBody>
                    <a:bodyPr/>
                    <a:lstStyle/>
                    <a:p>
                      <a:pPr algn="ctr" fontAlgn="b"/>
                      <a:r>
                        <a:rPr lang="it-IT" sz="1000" b="0" i="0" u="none" strike="noStrike">
                          <a:solidFill>
                            <a:srgbClr val="000000"/>
                          </a:solidFill>
                          <a:latin typeface="+mn-lt"/>
                        </a:rPr>
                        <a:t>0,3</a:t>
                      </a:r>
                    </a:p>
                  </a:txBody>
                  <a:tcPr marL="9525" marR="9525" marT="9525" marB="0" anchor="ctr"/>
                </a:tc>
                <a:tc>
                  <a:txBody>
                    <a:bodyPr/>
                    <a:lstStyle/>
                    <a:p>
                      <a:pPr algn="ctr" fontAlgn="b"/>
                      <a:r>
                        <a:rPr lang="it-IT" sz="1000" b="0" i="0" u="none" strike="noStrike" dirty="0">
                          <a:solidFill>
                            <a:srgbClr val="000000"/>
                          </a:solidFill>
                          <a:latin typeface="+mn-lt"/>
                        </a:rPr>
                        <a:t>99,7</a:t>
                      </a:r>
                    </a:p>
                  </a:txBody>
                  <a:tcPr marL="9525" marR="9525" marT="9525" marB="0" anchor="ctr"/>
                </a:tc>
              </a:tr>
              <a:tr h="353616">
                <a:tc vMerge="1">
                  <a:txBody>
                    <a:bodyPr/>
                    <a:lstStyle/>
                    <a:p>
                      <a:endParaRPr lang="it-IT"/>
                    </a:p>
                  </a:txBody>
                  <a:tcPr/>
                </a:tc>
                <a:tc>
                  <a:txBody>
                    <a:bodyPr/>
                    <a:lstStyle/>
                    <a:p>
                      <a:pPr algn="l" fontAlgn="ctr"/>
                      <a:r>
                        <a:rPr lang="it-IT" sz="1000" b="0" i="0" u="none" strike="noStrike">
                          <a:solidFill>
                            <a:srgbClr val="000000"/>
                          </a:solidFill>
                          <a:latin typeface="+mn-lt"/>
                        </a:rPr>
                        <a:t>BY-PASS SUCCLAVIO - CAROTIDEO</a:t>
                      </a:r>
                    </a:p>
                  </a:txBody>
                  <a:tcPr marL="9525" marR="9525" marT="9525" marB="0" anchor="ctr"/>
                </a:tc>
                <a:tc>
                  <a:txBody>
                    <a:bodyPr/>
                    <a:lstStyle/>
                    <a:p>
                      <a:pPr algn="ctr" fontAlgn="b"/>
                      <a:r>
                        <a:rPr lang="it-IT" sz="1000" b="0" i="0" u="none" strike="noStrike">
                          <a:solidFill>
                            <a:srgbClr val="000000"/>
                          </a:solidFill>
                          <a:latin typeface="+mn-lt"/>
                        </a:rPr>
                        <a:t>6</a:t>
                      </a:r>
                    </a:p>
                  </a:txBody>
                  <a:tcPr marL="9525" marR="9525" marT="9525" marB="0" anchor="ctr"/>
                </a:tc>
                <a:tc>
                  <a:txBody>
                    <a:bodyPr/>
                    <a:lstStyle/>
                    <a:p>
                      <a:pPr algn="ctr" fontAlgn="b"/>
                      <a:r>
                        <a:rPr lang="it-IT" sz="1000" b="0" i="0" u="none" strike="noStrike">
                          <a:solidFill>
                            <a:srgbClr val="000000"/>
                          </a:solidFill>
                          <a:latin typeface="+mn-lt"/>
                        </a:rPr>
                        <a:t>0,2</a:t>
                      </a:r>
                    </a:p>
                  </a:txBody>
                  <a:tcPr marL="9525" marR="9525" marT="9525" marB="0" anchor="ctr"/>
                </a:tc>
                <a:tc>
                  <a:txBody>
                    <a:bodyPr/>
                    <a:lstStyle/>
                    <a:p>
                      <a:pPr algn="ctr" fontAlgn="b"/>
                      <a:r>
                        <a:rPr lang="it-IT" sz="1000" b="0" i="0" u="none" strike="noStrike">
                          <a:solidFill>
                            <a:srgbClr val="000000"/>
                          </a:solidFill>
                          <a:latin typeface="+mn-lt"/>
                        </a:rPr>
                        <a:t>0,2</a:t>
                      </a:r>
                    </a:p>
                  </a:txBody>
                  <a:tcPr marL="9525" marR="9525" marT="9525" marB="0" anchor="ctr"/>
                </a:tc>
                <a:tc>
                  <a:txBody>
                    <a:bodyPr/>
                    <a:lstStyle/>
                    <a:p>
                      <a:pPr algn="ctr" fontAlgn="b"/>
                      <a:r>
                        <a:rPr lang="it-IT" sz="1000" b="0" i="0" u="none" strike="noStrike" dirty="0">
                          <a:solidFill>
                            <a:srgbClr val="000000"/>
                          </a:solidFill>
                          <a:latin typeface="+mn-lt"/>
                        </a:rPr>
                        <a:t>99,9</a:t>
                      </a:r>
                    </a:p>
                  </a:txBody>
                  <a:tcPr marL="9525" marR="9525" marT="9525" marB="0" anchor="ctr"/>
                </a:tc>
              </a:tr>
              <a:tr h="304256">
                <a:tc vMerge="1">
                  <a:txBody>
                    <a:bodyPr/>
                    <a:lstStyle/>
                    <a:p>
                      <a:endParaRPr lang="it-IT"/>
                    </a:p>
                  </a:txBody>
                  <a:tcPr/>
                </a:tc>
                <a:tc>
                  <a:txBody>
                    <a:bodyPr/>
                    <a:lstStyle/>
                    <a:p>
                      <a:pPr algn="l" fontAlgn="ctr"/>
                      <a:r>
                        <a:rPr lang="it-IT" sz="1000" b="0" i="0" u="none" strike="noStrike">
                          <a:solidFill>
                            <a:srgbClr val="000000"/>
                          </a:solidFill>
                          <a:latin typeface="+mn-lt"/>
                        </a:rPr>
                        <a:t>....</a:t>
                      </a:r>
                    </a:p>
                  </a:txBody>
                  <a:tcPr marL="9525" marR="9525" marT="9525" marB="0" anchor="ctr"/>
                </a:tc>
                <a:tc>
                  <a:txBody>
                    <a:bodyPr/>
                    <a:lstStyle/>
                    <a:p>
                      <a:pPr algn="ctr" fontAlgn="b"/>
                      <a:r>
                        <a:rPr lang="it-IT" sz="1000" b="0" i="0" u="none" strike="noStrike">
                          <a:solidFill>
                            <a:srgbClr val="000000"/>
                          </a:solidFill>
                          <a:latin typeface="+mn-lt"/>
                        </a:rPr>
                        <a:t>....</a:t>
                      </a:r>
                    </a:p>
                  </a:txBody>
                  <a:tcPr marL="9525" marR="9525" marT="9525" marB="0" anchor="ctr"/>
                </a:tc>
                <a:tc>
                  <a:txBody>
                    <a:bodyPr/>
                    <a:lstStyle/>
                    <a:p>
                      <a:pPr algn="ctr" fontAlgn="b"/>
                      <a:r>
                        <a:rPr lang="it-IT" sz="1000" b="0" i="0" u="none" strike="noStrike">
                          <a:solidFill>
                            <a:srgbClr val="000000"/>
                          </a:solidFill>
                          <a:latin typeface="+mn-lt"/>
                        </a:rPr>
                        <a:t>....</a:t>
                      </a:r>
                    </a:p>
                  </a:txBody>
                  <a:tcPr marL="9525" marR="9525" marT="9525" marB="0" anchor="ctr"/>
                </a:tc>
                <a:tc>
                  <a:txBody>
                    <a:bodyPr/>
                    <a:lstStyle/>
                    <a:p>
                      <a:pPr algn="ctr" fontAlgn="b"/>
                      <a:r>
                        <a:rPr lang="it-IT" sz="1000" b="0" i="0" u="none" strike="noStrike">
                          <a:solidFill>
                            <a:srgbClr val="000000"/>
                          </a:solidFill>
                          <a:latin typeface="+mn-lt"/>
                        </a:rPr>
                        <a:t>....</a:t>
                      </a:r>
                    </a:p>
                  </a:txBody>
                  <a:tcPr marL="9525" marR="9525" marT="9525" marB="0" anchor="ctr"/>
                </a:tc>
                <a:tc>
                  <a:txBody>
                    <a:bodyPr/>
                    <a:lstStyle/>
                    <a:p>
                      <a:pPr algn="ctr" fontAlgn="b"/>
                      <a:r>
                        <a:rPr lang="it-IT" sz="1000" b="0" i="0" u="none" strike="noStrike" dirty="0">
                          <a:solidFill>
                            <a:srgbClr val="000000"/>
                          </a:solidFill>
                          <a:latin typeface="+mn-lt"/>
                        </a:rPr>
                        <a:t>100</a:t>
                      </a:r>
                    </a:p>
                  </a:txBody>
                  <a:tcPr marL="9525" marR="9525" marT="9525" marB="0" anchor="ctr"/>
                </a:tc>
              </a:tr>
              <a:tr h="171450">
                <a:tc vMerge="1">
                  <a:txBody>
                    <a:bodyPr/>
                    <a:lstStyle/>
                    <a:p>
                      <a:endParaRPr lang="it-IT"/>
                    </a:p>
                  </a:txBody>
                  <a:tcPr/>
                </a:tc>
                <a:tc>
                  <a:txBody>
                    <a:bodyPr/>
                    <a:lstStyle/>
                    <a:p>
                      <a:r>
                        <a:rPr lang="it-IT" sz="1000" dirty="0" smtClean="0"/>
                        <a:t>Totale</a:t>
                      </a:r>
                      <a:endParaRPr lang="it-IT" sz="1000" dirty="0">
                        <a:latin typeface="+mj-lt"/>
                        <a:ea typeface="Times New Roman"/>
                        <a:cs typeface="Times New Roman"/>
                      </a:endParaRPr>
                    </a:p>
                  </a:txBody>
                  <a:tcPr marL="42960" marR="42960" marT="0" marB="0" anchor="ctr"/>
                </a:tc>
                <a:tc>
                  <a:txBody>
                    <a:bodyPr/>
                    <a:lstStyle/>
                    <a:p>
                      <a:pPr algn="r">
                        <a:spcAft>
                          <a:spcPts val="0"/>
                        </a:spcAft>
                      </a:pPr>
                      <a:r>
                        <a:rPr lang="it-IT" sz="1000" dirty="0" smtClean="0"/>
                        <a:t>3.105</a:t>
                      </a:r>
                      <a:endParaRPr lang="it-IT" sz="1000" dirty="0">
                        <a:latin typeface="+mj-lt"/>
                        <a:ea typeface="Times New Roman"/>
                        <a:cs typeface="Times New Roman"/>
                      </a:endParaRPr>
                    </a:p>
                  </a:txBody>
                  <a:tcPr marL="42960" marR="42960" marT="0" marB="0" anchor="ctr"/>
                </a:tc>
                <a:tc>
                  <a:txBody>
                    <a:bodyPr/>
                    <a:lstStyle/>
                    <a:p>
                      <a:pPr algn="r">
                        <a:spcAft>
                          <a:spcPts val="0"/>
                        </a:spcAft>
                      </a:pPr>
                      <a:r>
                        <a:rPr lang="it-IT" sz="1000"/>
                        <a:t>100,0</a:t>
                      </a:r>
                      <a:endParaRPr lang="it-IT" sz="1000">
                        <a:latin typeface="+mj-lt"/>
                        <a:ea typeface="Times New Roman"/>
                        <a:cs typeface="Times New Roman"/>
                      </a:endParaRPr>
                    </a:p>
                  </a:txBody>
                  <a:tcPr marL="42960" marR="42960" marT="0" marB="0" anchor="ctr"/>
                </a:tc>
                <a:tc>
                  <a:txBody>
                    <a:bodyPr/>
                    <a:lstStyle/>
                    <a:p>
                      <a:pPr algn="r">
                        <a:spcAft>
                          <a:spcPts val="0"/>
                        </a:spcAft>
                      </a:pPr>
                      <a:r>
                        <a:rPr lang="it-IT" sz="1000"/>
                        <a:t>100,0</a:t>
                      </a:r>
                      <a:endParaRPr lang="it-IT" sz="1000">
                        <a:latin typeface="+mj-lt"/>
                        <a:ea typeface="Times New Roman"/>
                        <a:cs typeface="Times New Roman"/>
                      </a:endParaRPr>
                    </a:p>
                  </a:txBody>
                  <a:tcPr marL="42960" marR="42960" marT="0" marB="0" anchor="ctr"/>
                </a:tc>
                <a:tc>
                  <a:txBody>
                    <a:bodyPr/>
                    <a:lstStyle/>
                    <a:p>
                      <a:pPr algn="r">
                        <a:spcAft>
                          <a:spcPts val="0"/>
                        </a:spcAft>
                      </a:pPr>
                      <a:r>
                        <a:rPr lang="it-IT" sz="1000" dirty="0"/>
                        <a:t> </a:t>
                      </a:r>
                      <a:endParaRPr lang="it-IT" sz="1000" dirty="0">
                        <a:latin typeface="+mj-lt"/>
                        <a:ea typeface="Times New Roman"/>
                        <a:cs typeface="Times New Roman"/>
                      </a:endParaRPr>
                    </a:p>
                  </a:txBody>
                  <a:tcPr marL="42960" marR="42960" marT="0" marB="0" anchor="ctr"/>
                </a:tc>
              </a:tr>
            </a:tbl>
          </a:graphicData>
        </a:graphic>
      </p:graphicFrame>
      <p:sp>
        <p:nvSpPr>
          <p:cNvPr id="8193" name="Rectangle 1"/>
          <p:cNvSpPr>
            <a:spLocks noChangeArrowheads="1"/>
          </p:cNvSpPr>
          <p:nvPr/>
        </p:nvSpPr>
        <p:spPr bwMode="auto">
          <a:xfrm>
            <a:off x="5105400" y="4738807"/>
            <a:ext cx="457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it-IT" sz="1200" dirty="0" smtClean="0">
                <a:latin typeface="Calibri" pitchFamily="34" charset="0"/>
                <a:ea typeface="Times New Roman" pitchFamily="18" charset="0"/>
                <a:cs typeface="Calibri" pitchFamily="34" charset="0"/>
              </a:rPr>
              <a:t>Dalla tabella a sinistra, si desume che i trattamenti endovascolari per la patologia dei TSA, eseguiti nel 2012, sono stati pari al </a:t>
            </a:r>
            <a:r>
              <a:rPr lang="it-IT" sz="1200" b="1" dirty="0" smtClean="0">
                <a:latin typeface="Calibri" pitchFamily="34" charset="0"/>
                <a:ea typeface="Times New Roman" pitchFamily="18" charset="0"/>
                <a:cs typeface="Calibri" pitchFamily="34" charset="0"/>
              </a:rPr>
              <a:t>16.3%</a:t>
            </a:r>
            <a:r>
              <a:rPr lang="it-IT" sz="1200" dirty="0" smtClean="0">
                <a:latin typeface="Calibri" pitchFamily="34" charset="0"/>
                <a:ea typeface="Times New Roman" pitchFamily="18" charset="0"/>
                <a:cs typeface="Calibri" pitchFamily="34" charset="0"/>
              </a:rPr>
              <a:t> di tutti gli interventi per patologia dei tronchi sovraortici, con un trend, come si può notare dal grafico soprariportato, che, nel periodo 2002-2007, sembrava assestarsi su una morfologia ad “S”, tendenza epidemiologicamente interessante; tendenza poi non confermata, né confermabile, sia per la progressiva diminuzione del numero di centri, sia per le oscillazioni sopravvenute in seguito.</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Chart 5"/>
          <p:cNvGraphicFramePr/>
          <p:nvPr/>
        </p:nvGraphicFramePr>
        <p:xfrm>
          <a:off x="5181600" y="1676401"/>
          <a:ext cx="4419600" cy="2971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773723"/>
            <a:ext cx="8915400" cy="369277"/>
          </a:xfrm>
        </p:spPr>
        <p:txBody>
          <a:bodyPr>
            <a:normAutofit fontScale="90000"/>
          </a:bodyPr>
          <a:lstStyle/>
          <a:p>
            <a:r>
              <a:rPr lang="it-IT" dirty="0" smtClean="0"/>
              <a:t>SELEZIONE PER PATOLOGIA TRONCHI SOVRA-AORTICI A DESTINO CEREBRALE II</a:t>
            </a:r>
            <a:br>
              <a:rPr lang="it-IT" dirty="0" smtClean="0"/>
            </a:br>
            <a:endParaRPr lang="it-IT" dirty="0"/>
          </a:p>
        </p:txBody>
      </p:sp>
      <p:sp>
        <p:nvSpPr>
          <p:cNvPr id="7169" name="Rectangle 1"/>
          <p:cNvSpPr>
            <a:spLocks noChangeArrowheads="1"/>
          </p:cNvSpPr>
          <p:nvPr/>
        </p:nvSpPr>
        <p:spPr bwMode="auto">
          <a:xfrm>
            <a:off x="2057400" y="6248400"/>
            <a:ext cx="6858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Come per gli anni passati, la fascia di età più frequente è risultata quella compresa fra 70 e 79 anni.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6172200" y="5715000"/>
            <a:ext cx="990600" cy="276999"/>
          </a:xfrm>
          <a:prstGeom prst="rect">
            <a:avLst/>
          </a:prstGeom>
          <a:solidFill>
            <a:schemeClr val="bg2"/>
          </a:solidFill>
        </p:spPr>
        <p:txBody>
          <a:bodyPr wrap="square" rtlCol="0">
            <a:spAutoFit/>
          </a:bodyPr>
          <a:lstStyle/>
          <a:p>
            <a:pPr algn="ctr"/>
            <a:r>
              <a:rPr lang="it-IT" sz="1200" dirty="0" smtClean="0"/>
              <a:t>Fasce d’età</a:t>
            </a:r>
            <a:endParaRPr lang="it-IT" sz="1200" dirty="0"/>
          </a:p>
        </p:txBody>
      </p:sp>
      <p:sp>
        <p:nvSpPr>
          <p:cNvPr id="10" name="TextBox 9"/>
          <p:cNvSpPr txBox="1"/>
          <p:nvPr/>
        </p:nvSpPr>
        <p:spPr>
          <a:xfrm rot="16200000">
            <a:off x="2528500" y="1614100"/>
            <a:ext cx="762000" cy="276999"/>
          </a:xfrm>
          <a:prstGeom prst="rect">
            <a:avLst/>
          </a:prstGeom>
          <a:solidFill>
            <a:schemeClr val="bg2"/>
          </a:solidFill>
        </p:spPr>
        <p:txBody>
          <a:bodyPr wrap="square" rtlCol="0">
            <a:spAutoFit/>
          </a:bodyPr>
          <a:lstStyle/>
          <a:p>
            <a:pPr algn="ctr"/>
            <a:r>
              <a:rPr lang="it-IT" sz="1200" dirty="0" smtClean="0"/>
              <a:t>Numero</a:t>
            </a:r>
            <a:endParaRPr lang="it-IT" sz="1200" dirty="0"/>
          </a:p>
        </p:txBody>
      </p:sp>
      <p:pic>
        <p:nvPicPr>
          <p:cNvPr id="1028" name="Picture 4" descr="C:\Users\Utente\Desktop\Untitled-2.png"/>
          <p:cNvPicPr>
            <a:picLocks noChangeAspect="1" noChangeArrowheads="1"/>
          </p:cNvPicPr>
          <p:nvPr/>
        </p:nvPicPr>
        <p:blipFill>
          <a:blip r:embed="rId3" cstate="print"/>
          <a:srcRect/>
          <a:stretch>
            <a:fillRect/>
          </a:stretch>
        </p:blipFill>
        <p:spPr bwMode="auto">
          <a:xfrm>
            <a:off x="2971800" y="990600"/>
            <a:ext cx="4714875" cy="48768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915400" cy="369277"/>
          </a:xfrm>
        </p:spPr>
        <p:txBody>
          <a:bodyPr>
            <a:noAutofit/>
          </a:bodyPr>
          <a:lstStyle/>
          <a:p>
            <a:r>
              <a:rPr lang="it-IT" dirty="0" smtClean="0"/>
              <a:t>SELEZIONE PER ARTERIOPATIE OBLITERANTI ARTI INFERIORI</a:t>
            </a:r>
          </a:p>
        </p:txBody>
      </p:sp>
      <p:sp>
        <p:nvSpPr>
          <p:cNvPr id="7" name="TextBox 6"/>
          <p:cNvSpPr txBox="1"/>
          <p:nvPr/>
        </p:nvSpPr>
        <p:spPr>
          <a:xfrm>
            <a:off x="152400" y="6167735"/>
            <a:ext cx="9220200" cy="461665"/>
          </a:xfrm>
          <a:prstGeom prst="rect">
            <a:avLst/>
          </a:prstGeom>
          <a:noFill/>
        </p:spPr>
        <p:txBody>
          <a:bodyPr wrap="square" rtlCol="0">
            <a:spAutoFit/>
          </a:bodyPr>
          <a:lstStyle/>
          <a:p>
            <a:r>
              <a:rPr lang="it-IT" sz="1200" dirty="0" smtClean="0"/>
              <a:t>Gli stadi di AOAI più frequentemente trattati sono risultati il IV, il II B ed il III con una percentuale cumulata del 89,1%.</a:t>
            </a:r>
          </a:p>
          <a:p>
            <a:endParaRPr lang="it-IT" sz="1200" dirty="0"/>
          </a:p>
        </p:txBody>
      </p:sp>
      <p:graphicFrame>
        <p:nvGraphicFramePr>
          <p:cNvPr id="8" name="Table 7"/>
          <p:cNvGraphicFramePr>
            <a:graphicFrameLocks noGrp="1"/>
          </p:cNvGraphicFramePr>
          <p:nvPr/>
        </p:nvGraphicFramePr>
        <p:xfrm>
          <a:off x="304800" y="1524000"/>
          <a:ext cx="4572001" cy="4400551"/>
        </p:xfrm>
        <a:graphic>
          <a:graphicData uri="http://schemas.openxmlformats.org/drawingml/2006/table">
            <a:tbl>
              <a:tblPr firstRow="1" lastRow="1" bandRow="1">
                <a:tableStyleId>{284E427A-3D55-4303-BF80-6455036E1DE7}</a:tableStyleId>
              </a:tblPr>
              <a:tblGrid>
                <a:gridCol w="609600"/>
                <a:gridCol w="1447799"/>
                <a:gridCol w="660778"/>
                <a:gridCol w="620080"/>
                <a:gridCol w="620080"/>
                <a:gridCol w="613664"/>
              </a:tblGrid>
              <a:tr h="351368">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1000" u="none" strike="noStrike" dirty="0" smtClean="0"/>
                        <a:t>Frequenza</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Valida</a:t>
                      </a:r>
                    </a:p>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Cumulativa</a:t>
                      </a:r>
                    </a:p>
                    <a:p>
                      <a:pPr algn="ctr" fontAlgn="b"/>
                      <a:r>
                        <a:rPr lang="it-IT" sz="1000" u="none" strike="noStrike" dirty="0" smtClean="0"/>
                        <a:t> %</a:t>
                      </a:r>
                      <a:endParaRPr lang="it-IT" sz="1000" b="0" i="0" u="none" strike="noStrike" dirty="0">
                        <a:latin typeface="+mj-lt"/>
                      </a:endParaRPr>
                    </a:p>
                  </a:txBody>
                  <a:tcPr marL="5779" marR="5779" marT="5779" marB="0" anchor="ctr"/>
                </a:tc>
              </a:tr>
              <a:tr h="276079">
                <a:tc rowSpan="11">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a:r>
                        <a:rPr lang="it-IT" sz="1000" dirty="0"/>
                        <a:t>IV STADIO</a:t>
                      </a:r>
                    </a:p>
                  </a:txBody>
                  <a:tcPr marL="28575" marR="28575" marT="28575" marB="28575" anchor="ctr"/>
                </a:tc>
                <a:tc>
                  <a:txBody>
                    <a:bodyPr/>
                    <a:lstStyle/>
                    <a:p>
                      <a:pPr algn="ctr"/>
                      <a:r>
                        <a:rPr lang="it-IT" sz="1000" dirty="0"/>
                        <a:t>932</a:t>
                      </a:r>
                    </a:p>
                  </a:txBody>
                  <a:tcPr marL="28575" marR="28575" marT="28575" marB="28575" anchor="ctr"/>
                </a:tc>
                <a:tc>
                  <a:txBody>
                    <a:bodyPr/>
                    <a:lstStyle/>
                    <a:p>
                      <a:pPr algn="ctr"/>
                      <a:r>
                        <a:rPr lang="it-IT" sz="1000"/>
                        <a:t>34,3</a:t>
                      </a:r>
                    </a:p>
                  </a:txBody>
                  <a:tcPr marL="28575" marR="28575" marT="28575" marB="28575" anchor="ctr"/>
                </a:tc>
                <a:tc>
                  <a:txBody>
                    <a:bodyPr/>
                    <a:lstStyle/>
                    <a:p>
                      <a:pPr algn="ctr"/>
                      <a:r>
                        <a:rPr lang="it-IT" sz="1000"/>
                        <a:t>34,9</a:t>
                      </a:r>
                    </a:p>
                  </a:txBody>
                  <a:tcPr marL="28575" marR="28575" marT="28575" marB="28575" anchor="ctr"/>
                </a:tc>
                <a:tc>
                  <a:txBody>
                    <a:bodyPr/>
                    <a:lstStyle/>
                    <a:p>
                      <a:pPr algn="ctr"/>
                      <a:r>
                        <a:rPr lang="it-IT" sz="1000"/>
                        <a:t>34,9</a:t>
                      </a:r>
                    </a:p>
                  </a:txBody>
                  <a:tcPr marL="28575" marR="28575" marT="28575" marB="28575" anchor="ctr"/>
                </a:tc>
              </a:tr>
              <a:tr h="276079">
                <a:tc vMerge="1">
                  <a:txBody>
                    <a:bodyPr/>
                    <a:lstStyle/>
                    <a:p>
                      <a:endParaRPr lang="it-IT"/>
                    </a:p>
                  </a:txBody>
                  <a:tcPr/>
                </a:tc>
                <a:tc>
                  <a:txBody>
                    <a:bodyPr/>
                    <a:lstStyle/>
                    <a:p>
                      <a:pPr algn="l"/>
                      <a:r>
                        <a:rPr lang="it-IT" sz="1000" dirty="0"/>
                        <a:t>II STADIO B</a:t>
                      </a:r>
                    </a:p>
                  </a:txBody>
                  <a:tcPr marL="28575" marR="28575" marT="28575" marB="28575" anchor="ctr"/>
                </a:tc>
                <a:tc>
                  <a:txBody>
                    <a:bodyPr/>
                    <a:lstStyle/>
                    <a:p>
                      <a:pPr algn="ctr"/>
                      <a:r>
                        <a:rPr lang="it-IT" sz="1000"/>
                        <a:t>921</a:t>
                      </a:r>
                    </a:p>
                  </a:txBody>
                  <a:tcPr marL="28575" marR="28575" marT="28575" marB="28575" anchor="ctr"/>
                </a:tc>
                <a:tc>
                  <a:txBody>
                    <a:bodyPr/>
                    <a:lstStyle/>
                    <a:p>
                      <a:pPr algn="ctr"/>
                      <a:r>
                        <a:rPr lang="it-IT" sz="1000" dirty="0"/>
                        <a:t>33,9</a:t>
                      </a:r>
                    </a:p>
                  </a:txBody>
                  <a:tcPr marL="28575" marR="28575" marT="28575" marB="28575" anchor="ctr"/>
                </a:tc>
                <a:tc>
                  <a:txBody>
                    <a:bodyPr/>
                    <a:lstStyle/>
                    <a:p>
                      <a:pPr algn="ctr"/>
                      <a:r>
                        <a:rPr lang="it-IT" sz="1000"/>
                        <a:t>34,5</a:t>
                      </a:r>
                    </a:p>
                  </a:txBody>
                  <a:tcPr marL="28575" marR="28575" marT="28575" marB="28575" anchor="ctr"/>
                </a:tc>
                <a:tc>
                  <a:txBody>
                    <a:bodyPr/>
                    <a:lstStyle/>
                    <a:p>
                      <a:pPr algn="ctr"/>
                      <a:r>
                        <a:rPr lang="it-IT" sz="1000"/>
                        <a:t>69,4</a:t>
                      </a:r>
                    </a:p>
                  </a:txBody>
                  <a:tcPr marL="28575" marR="28575" marT="28575" marB="28575" anchor="ctr"/>
                </a:tc>
              </a:tr>
              <a:tr h="276079">
                <a:tc vMerge="1">
                  <a:txBody>
                    <a:bodyPr/>
                    <a:lstStyle/>
                    <a:p>
                      <a:endParaRPr lang="it-IT"/>
                    </a:p>
                  </a:txBody>
                  <a:tcPr/>
                </a:tc>
                <a:tc>
                  <a:txBody>
                    <a:bodyPr/>
                    <a:lstStyle/>
                    <a:p>
                      <a:pPr algn="l"/>
                      <a:r>
                        <a:rPr lang="it-IT" sz="1000" dirty="0"/>
                        <a:t>III STADIO</a:t>
                      </a:r>
                    </a:p>
                  </a:txBody>
                  <a:tcPr marL="28575" marR="28575" marT="28575" marB="28575" anchor="ctr"/>
                </a:tc>
                <a:tc>
                  <a:txBody>
                    <a:bodyPr/>
                    <a:lstStyle/>
                    <a:p>
                      <a:pPr algn="ctr"/>
                      <a:r>
                        <a:rPr lang="it-IT" sz="1000"/>
                        <a:t>524</a:t>
                      </a:r>
                    </a:p>
                  </a:txBody>
                  <a:tcPr marL="28575" marR="28575" marT="28575" marB="28575" anchor="ctr"/>
                </a:tc>
                <a:tc>
                  <a:txBody>
                    <a:bodyPr/>
                    <a:lstStyle/>
                    <a:p>
                      <a:pPr algn="ctr"/>
                      <a:r>
                        <a:rPr lang="it-IT" sz="1000" dirty="0"/>
                        <a:t>19,3</a:t>
                      </a:r>
                    </a:p>
                  </a:txBody>
                  <a:tcPr marL="28575" marR="28575" marT="28575" marB="28575" anchor="ctr"/>
                </a:tc>
                <a:tc>
                  <a:txBody>
                    <a:bodyPr/>
                    <a:lstStyle/>
                    <a:p>
                      <a:pPr algn="ctr"/>
                      <a:r>
                        <a:rPr lang="it-IT" sz="1000"/>
                        <a:t>19,6</a:t>
                      </a:r>
                    </a:p>
                  </a:txBody>
                  <a:tcPr marL="28575" marR="28575" marT="28575" marB="28575" anchor="ctr"/>
                </a:tc>
                <a:tc>
                  <a:txBody>
                    <a:bodyPr/>
                    <a:lstStyle/>
                    <a:p>
                      <a:pPr algn="ctr"/>
                      <a:r>
                        <a:rPr lang="it-IT" sz="1000"/>
                        <a:t>89,1</a:t>
                      </a:r>
                    </a:p>
                  </a:txBody>
                  <a:tcPr marL="28575" marR="28575" marT="28575" marB="28575" anchor="ctr"/>
                </a:tc>
              </a:tr>
              <a:tr h="276079">
                <a:tc vMerge="1">
                  <a:txBody>
                    <a:bodyPr/>
                    <a:lstStyle/>
                    <a:p>
                      <a:endParaRPr lang="it-IT"/>
                    </a:p>
                  </a:txBody>
                  <a:tcPr/>
                </a:tc>
                <a:tc>
                  <a:txBody>
                    <a:bodyPr/>
                    <a:lstStyle/>
                    <a:p>
                      <a:pPr algn="l"/>
                      <a:r>
                        <a:rPr lang="it-IT" sz="1000" dirty="0"/>
                        <a:t>PIEDE DIABETICO</a:t>
                      </a:r>
                    </a:p>
                  </a:txBody>
                  <a:tcPr marL="28575" marR="28575" marT="28575" marB="28575" anchor="ctr"/>
                </a:tc>
                <a:tc>
                  <a:txBody>
                    <a:bodyPr/>
                    <a:lstStyle/>
                    <a:p>
                      <a:pPr algn="ctr"/>
                      <a:r>
                        <a:rPr lang="it-IT" sz="1000"/>
                        <a:t>182</a:t>
                      </a:r>
                    </a:p>
                  </a:txBody>
                  <a:tcPr marL="28575" marR="28575" marT="28575" marB="28575" anchor="ctr"/>
                </a:tc>
                <a:tc>
                  <a:txBody>
                    <a:bodyPr/>
                    <a:lstStyle/>
                    <a:p>
                      <a:pPr algn="ctr"/>
                      <a:r>
                        <a:rPr lang="it-IT" sz="1000" dirty="0"/>
                        <a:t>6,7</a:t>
                      </a:r>
                    </a:p>
                  </a:txBody>
                  <a:tcPr marL="28575" marR="28575" marT="28575" marB="28575" anchor="ctr"/>
                </a:tc>
                <a:tc>
                  <a:txBody>
                    <a:bodyPr/>
                    <a:lstStyle/>
                    <a:p>
                      <a:pPr algn="ctr"/>
                      <a:r>
                        <a:rPr lang="it-IT" sz="1000"/>
                        <a:t>6,8</a:t>
                      </a:r>
                    </a:p>
                  </a:txBody>
                  <a:tcPr marL="28575" marR="28575" marT="28575" marB="28575" anchor="ctr"/>
                </a:tc>
                <a:tc>
                  <a:txBody>
                    <a:bodyPr/>
                    <a:lstStyle/>
                    <a:p>
                      <a:pPr algn="ctr"/>
                      <a:r>
                        <a:rPr lang="it-IT" sz="1000"/>
                        <a:t>95,9</a:t>
                      </a:r>
                    </a:p>
                  </a:txBody>
                  <a:tcPr marL="28575" marR="28575" marT="28575" marB="28575" anchor="ctr"/>
                </a:tc>
              </a:tr>
              <a:tr h="276079">
                <a:tc vMerge="1">
                  <a:txBody>
                    <a:bodyPr/>
                    <a:lstStyle/>
                    <a:p>
                      <a:endParaRPr lang="it-IT"/>
                    </a:p>
                  </a:txBody>
                  <a:tcPr/>
                </a:tc>
                <a:tc>
                  <a:txBody>
                    <a:bodyPr/>
                    <a:lstStyle/>
                    <a:p>
                      <a:pPr algn="l"/>
                      <a:r>
                        <a:rPr lang="it-IT" sz="1000" dirty="0"/>
                        <a:t>II STADIO A</a:t>
                      </a:r>
                    </a:p>
                  </a:txBody>
                  <a:tcPr marL="28575" marR="28575" marT="28575" marB="28575" anchor="ctr"/>
                </a:tc>
                <a:tc>
                  <a:txBody>
                    <a:bodyPr/>
                    <a:lstStyle/>
                    <a:p>
                      <a:pPr algn="ctr"/>
                      <a:r>
                        <a:rPr lang="it-IT" sz="1000"/>
                        <a:t>72</a:t>
                      </a:r>
                    </a:p>
                  </a:txBody>
                  <a:tcPr marL="28575" marR="28575" marT="28575" marB="28575" anchor="ctr"/>
                </a:tc>
                <a:tc>
                  <a:txBody>
                    <a:bodyPr/>
                    <a:lstStyle/>
                    <a:p>
                      <a:pPr algn="ctr"/>
                      <a:r>
                        <a:rPr lang="it-IT" sz="1000" dirty="0"/>
                        <a:t>2,7</a:t>
                      </a:r>
                    </a:p>
                  </a:txBody>
                  <a:tcPr marL="28575" marR="28575" marT="28575" marB="28575" anchor="ctr"/>
                </a:tc>
                <a:tc>
                  <a:txBody>
                    <a:bodyPr/>
                    <a:lstStyle/>
                    <a:p>
                      <a:pPr algn="ctr"/>
                      <a:r>
                        <a:rPr lang="it-IT" sz="1000"/>
                        <a:t>2,7</a:t>
                      </a:r>
                    </a:p>
                  </a:txBody>
                  <a:tcPr marL="28575" marR="28575" marT="28575" marB="28575" anchor="ctr"/>
                </a:tc>
                <a:tc>
                  <a:txBody>
                    <a:bodyPr/>
                    <a:lstStyle/>
                    <a:p>
                      <a:pPr algn="ctr"/>
                      <a:r>
                        <a:rPr lang="it-IT" sz="1000"/>
                        <a:t>98,6</a:t>
                      </a:r>
                    </a:p>
                  </a:txBody>
                  <a:tcPr marL="28575" marR="28575" marT="28575" marB="28575" anchor="ctr"/>
                </a:tc>
              </a:tr>
              <a:tr h="276079">
                <a:tc vMerge="1">
                  <a:txBody>
                    <a:bodyPr/>
                    <a:lstStyle/>
                    <a:p>
                      <a:endParaRPr lang="it-IT"/>
                    </a:p>
                  </a:txBody>
                  <a:tcPr/>
                </a:tc>
                <a:tc>
                  <a:txBody>
                    <a:bodyPr/>
                    <a:lstStyle/>
                    <a:p>
                      <a:pPr algn="l"/>
                      <a:r>
                        <a:rPr lang="it-IT" sz="1000" dirty="0"/>
                        <a:t>ULCERA CRONICA</a:t>
                      </a:r>
                    </a:p>
                  </a:txBody>
                  <a:tcPr marL="28575" marR="28575" marT="28575" marB="28575" anchor="ctr"/>
                </a:tc>
                <a:tc>
                  <a:txBody>
                    <a:bodyPr/>
                    <a:lstStyle/>
                    <a:p>
                      <a:pPr algn="ctr"/>
                      <a:r>
                        <a:rPr lang="it-IT" sz="1000"/>
                        <a:t>23</a:t>
                      </a:r>
                    </a:p>
                  </a:txBody>
                  <a:tcPr marL="28575" marR="28575" marT="28575" marB="28575" anchor="ctr"/>
                </a:tc>
                <a:tc>
                  <a:txBody>
                    <a:bodyPr/>
                    <a:lstStyle/>
                    <a:p>
                      <a:pPr algn="ctr"/>
                      <a:r>
                        <a:rPr lang="it-IT" sz="1000" dirty="0" smtClean="0"/>
                        <a:t>0,8</a:t>
                      </a:r>
                      <a:endParaRPr lang="it-IT" sz="1000" dirty="0"/>
                    </a:p>
                  </a:txBody>
                  <a:tcPr marL="28575" marR="28575" marT="28575" marB="28575" anchor="ctr"/>
                </a:tc>
                <a:tc>
                  <a:txBody>
                    <a:bodyPr/>
                    <a:lstStyle/>
                    <a:p>
                      <a:pPr algn="ctr"/>
                      <a:r>
                        <a:rPr lang="it-IT" sz="1000" dirty="0" smtClean="0"/>
                        <a:t>0,9</a:t>
                      </a:r>
                      <a:endParaRPr lang="it-IT" sz="1000" dirty="0"/>
                    </a:p>
                  </a:txBody>
                  <a:tcPr marL="28575" marR="28575" marT="28575" marB="28575" anchor="ctr"/>
                </a:tc>
                <a:tc>
                  <a:txBody>
                    <a:bodyPr/>
                    <a:lstStyle/>
                    <a:p>
                      <a:pPr algn="ctr"/>
                      <a:r>
                        <a:rPr lang="it-IT" sz="1000"/>
                        <a:t>99,4</a:t>
                      </a:r>
                    </a:p>
                  </a:txBody>
                  <a:tcPr marL="28575" marR="28575" marT="28575" marB="28575" anchor="ctr"/>
                </a:tc>
              </a:tr>
              <a:tr h="276079">
                <a:tc vMerge="1">
                  <a:txBody>
                    <a:bodyPr/>
                    <a:lstStyle/>
                    <a:p>
                      <a:endParaRPr lang="it-IT"/>
                    </a:p>
                  </a:txBody>
                  <a:tcPr/>
                </a:tc>
                <a:tc>
                  <a:txBody>
                    <a:bodyPr/>
                    <a:lstStyle/>
                    <a:p>
                      <a:pPr algn="l"/>
                      <a:r>
                        <a:rPr lang="it-IT" sz="1000"/>
                        <a:t>SINDROME DA RIVASCOLARIZZAZIONE</a:t>
                      </a:r>
                    </a:p>
                  </a:txBody>
                  <a:tcPr marL="28575" marR="28575" marT="28575" marB="28575" anchor="ctr"/>
                </a:tc>
                <a:tc>
                  <a:txBody>
                    <a:bodyPr/>
                    <a:lstStyle/>
                    <a:p>
                      <a:pPr algn="ctr"/>
                      <a:r>
                        <a:rPr lang="it-IT" sz="1000"/>
                        <a:t>7</a:t>
                      </a:r>
                    </a:p>
                  </a:txBody>
                  <a:tcPr marL="28575" marR="28575" marT="28575" marB="28575" anchor="ctr"/>
                </a:tc>
                <a:tc>
                  <a:txBody>
                    <a:bodyPr/>
                    <a:lstStyle/>
                    <a:p>
                      <a:pPr algn="ctr"/>
                      <a:r>
                        <a:rPr lang="it-IT" sz="1000" dirty="0" smtClean="0"/>
                        <a:t>0,3</a:t>
                      </a:r>
                      <a:endParaRPr lang="it-IT" sz="1000" dirty="0"/>
                    </a:p>
                  </a:txBody>
                  <a:tcPr marL="28575" marR="28575" marT="28575" marB="28575" anchor="ctr"/>
                </a:tc>
                <a:tc>
                  <a:txBody>
                    <a:bodyPr/>
                    <a:lstStyle/>
                    <a:p>
                      <a:pPr algn="ctr"/>
                      <a:r>
                        <a:rPr lang="it-IT" sz="1000" dirty="0" smtClean="0"/>
                        <a:t>0,3</a:t>
                      </a:r>
                      <a:endParaRPr lang="it-IT" sz="1000" dirty="0"/>
                    </a:p>
                  </a:txBody>
                  <a:tcPr marL="28575" marR="28575" marT="28575" marB="28575" anchor="ctr"/>
                </a:tc>
                <a:tc>
                  <a:txBody>
                    <a:bodyPr/>
                    <a:lstStyle/>
                    <a:p>
                      <a:pPr algn="ctr"/>
                      <a:r>
                        <a:rPr lang="it-IT" sz="1000"/>
                        <a:t>99,7</a:t>
                      </a:r>
                    </a:p>
                  </a:txBody>
                  <a:tcPr marL="28575" marR="28575" marT="28575" marB="28575" anchor="ctr"/>
                </a:tc>
              </a:tr>
              <a:tr h="327163">
                <a:tc vMerge="1">
                  <a:txBody>
                    <a:bodyPr/>
                    <a:lstStyle/>
                    <a:p>
                      <a:endParaRPr lang="it-IT"/>
                    </a:p>
                  </a:txBody>
                  <a:tcPr/>
                </a:tc>
                <a:tc>
                  <a:txBody>
                    <a:bodyPr/>
                    <a:lstStyle/>
                    <a:p>
                      <a:pPr algn="l"/>
                      <a:r>
                        <a:rPr lang="it-IT" sz="1000" dirty="0"/>
                        <a:t>BLUE TOE SYNDROME</a:t>
                      </a:r>
                    </a:p>
                  </a:txBody>
                  <a:tcPr marL="28575" marR="28575" marT="28575" marB="28575" anchor="ctr"/>
                </a:tc>
                <a:tc>
                  <a:txBody>
                    <a:bodyPr/>
                    <a:lstStyle/>
                    <a:p>
                      <a:pPr algn="ctr"/>
                      <a:r>
                        <a:rPr lang="it-IT" sz="1000"/>
                        <a:t>3</a:t>
                      </a:r>
                    </a:p>
                  </a:txBody>
                  <a:tcPr marL="28575" marR="28575" marT="28575" marB="28575" anchor="ctr"/>
                </a:tc>
                <a:tc>
                  <a:txBody>
                    <a:bodyPr/>
                    <a:lstStyle/>
                    <a:p>
                      <a:pPr algn="ctr"/>
                      <a:r>
                        <a:rPr lang="it-IT" sz="1000" dirty="0" smtClean="0"/>
                        <a:t>0,1</a:t>
                      </a:r>
                      <a:endParaRPr lang="it-IT" sz="1000" dirty="0"/>
                    </a:p>
                  </a:txBody>
                  <a:tcPr marL="28575" marR="28575" marT="28575" marB="28575" anchor="ctr"/>
                </a:tc>
                <a:tc>
                  <a:txBody>
                    <a:bodyPr/>
                    <a:lstStyle/>
                    <a:p>
                      <a:pPr algn="ctr"/>
                      <a:r>
                        <a:rPr lang="it-IT" sz="1000" dirty="0" smtClean="0"/>
                        <a:t>0,1</a:t>
                      </a:r>
                      <a:endParaRPr lang="it-IT" sz="1000" dirty="0"/>
                    </a:p>
                  </a:txBody>
                  <a:tcPr marL="28575" marR="28575" marT="28575" marB="28575" anchor="ctr"/>
                </a:tc>
                <a:tc>
                  <a:txBody>
                    <a:bodyPr/>
                    <a:lstStyle/>
                    <a:p>
                      <a:pPr algn="ctr"/>
                      <a:r>
                        <a:rPr lang="it-IT" sz="1000"/>
                        <a:t>99,8</a:t>
                      </a:r>
                    </a:p>
                  </a:txBody>
                  <a:tcPr marL="28575" marR="28575" marT="28575" marB="28575" anchor="ctr"/>
                </a:tc>
              </a:tr>
              <a:tr h="276079">
                <a:tc vMerge="1">
                  <a:txBody>
                    <a:bodyPr/>
                    <a:lstStyle/>
                    <a:p>
                      <a:endParaRPr lang="it-IT"/>
                    </a:p>
                  </a:txBody>
                  <a:tcPr/>
                </a:tc>
                <a:tc>
                  <a:txBody>
                    <a:bodyPr/>
                    <a:lstStyle/>
                    <a:p>
                      <a:pPr algn="l"/>
                      <a:r>
                        <a:rPr lang="it-IT" sz="1000"/>
                        <a:t>ENTRAPMENT POPLITEO</a:t>
                      </a:r>
                    </a:p>
                  </a:txBody>
                  <a:tcPr marL="28575" marR="28575" marT="28575" marB="28575" anchor="ctr"/>
                </a:tc>
                <a:tc>
                  <a:txBody>
                    <a:bodyPr/>
                    <a:lstStyle/>
                    <a:p>
                      <a:pPr algn="ctr"/>
                      <a:r>
                        <a:rPr lang="it-IT" sz="1000"/>
                        <a:t>3</a:t>
                      </a:r>
                    </a:p>
                  </a:txBody>
                  <a:tcPr marL="28575" marR="28575" marT="28575" marB="28575" anchor="ctr"/>
                </a:tc>
                <a:tc>
                  <a:txBody>
                    <a:bodyPr/>
                    <a:lstStyle/>
                    <a:p>
                      <a:pPr algn="ctr"/>
                      <a:r>
                        <a:rPr lang="it-IT" sz="1000" dirty="0" smtClean="0"/>
                        <a:t>0,1</a:t>
                      </a:r>
                      <a:endParaRPr lang="it-IT" sz="1000" dirty="0"/>
                    </a:p>
                  </a:txBody>
                  <a:tcPr marL="28575" marR="28575" marT="28575" marB="28575" anchor="ctr"/>
                </a:tc>
                <a:tc>
                  <a:txBody>
                    <a:bodyPr/>
                    <a:lstStyle/>
                    <a:p>
                      <a:pPr algn="ctr"/>
                      <a:r>
                        <a:rPr lang="it-IT" sz="1000" dirty="0" smtClean="0"/>
                        <a:t>0,1</a:t>
                      </a:r>
                      <a:endParaRPr lang="it-IT" sz="1000" dirty="0"/>
                    </a:p>
                  </a:txBody>
                  <a:tcPr marL="28575" marR="28575" marT="28575" marB="28575" anchor="ctr"/>
                </a:tc>
                <a:tc>
                  <a:txBody>
                    <a:bodyPr/>
                    <a:lstStyle/>
                    <a:p>
                      <a:pPr algn="ctr"/>
                      <a:r>
                        <a:rPr lang="it-IT" sz="1000"/>
                        <a:t>99,9</a:t>
                      </a:r>
                    </a:p>
                  </a:txBody>
                  <a:tcPr marL="28575" marR="28575" marT="28575" marB="28575" anchor="ctr"/>
                </a:tc>
              </a:tr>
              <a:tr h="400868">
                <a:tc vMerge="1">
                  <a:txBody>
                    <a:bodyPr/>
                    <a:lstStyle/>
                    <a:p>
                      <a:endParaRPr lang="it-IT"/>
                    </a:p>
                  </a:txBody>
                  <a:tcPr/>
                </a:tc>
                <a:tc>
                  <a:txBody>
                    <a:bodyPr/>
                    <a:lstStyle/>
                    <a:p>
                      <a:pPr algn="l"/>
                      <a:r>
                        <a:rPr lang="it-IT" sz="1000" dirty="0"/>
                        <a:t>AORTA ADDOMINALE SOTTORENALE</a:t>
                      </a:r>
                    </a:p>
                  </a:txBody>
                  <a:tcPr marL="28575" marR="28575" marT="28575" marB="28575" anchor="ctr"/>
                </a:tc>
                <a:tc>
                  <a:txBody>
                    <a:bodyPr/>
                    <a:lstStyle/>
                    <a:p>
                      <a:pPr algn="ctr"/>
                      <a:r>
                        <a:rPr lang="it-IT" sz="1000"/>
                        <a:t>1</a:t>
                      </a:r>
                    </a:p>
                  </a:txBody>
                  <a:tcPr marL="28575" marR="28575" marT="28575" marB="28575" anchor="ctr"/>
                </a:tc>
                <a:tc>
                  <a:txBody>
                    <a:bodyPr/>
                    <a:lstStyle/>
                    <a:p>
                      <a:pPr algn="ctr"/>
                      <a:r>
                        <a:rPr lang="it-IT" sz="1000" dirty="0" smtClean="0"/>
                        <a:t>0,0</a:t>
                      </a:r>
                      <a:endParaRPr lang="it-IT" sz="1000" dirty="0"/>
                    </a:p>
                  </a:txBody>
                  <a:tcPr marL="28575" marR="28575" marT="28575" marB="28575" anchor="ctr"/>
                </a:tc>
                <a:tc>
                  <a:txBody>
                    <a:bodyPr/>
                    <a:lstStyle/>
                    <a:p>
                      <a:pPr algn="ctr"/>
                      <a:r>
                        <a:rPr lang="it-IT" sz="1000" dirty="0" smtClean="0"/>
                        <a:t>0,0</a:t>
                      </a:r>
                      <a:endParaRPr lang="it-IT" sz="1000" dirty="0"/>
                    </a:p>
                  </a:txBody>
                  <a:tcPr marL="28575" marR="28575" marT="28575" marB="28575" anchor="ctr"/>
                </a:tc>
                <a:tc>
                  <a:txBody>
                    <a:bodyPr/>
                    <a:lstStyle/>
                    <a:p>
                      <a:pPr algn="ctr"/>
                      <a:r>
                        <a:rPr lang="it-IT" sz="1000"/>
                        <a:t>100,0</a:t>
                      </a:r>
                    </a:p>
                  </a:txBody>
                  <a:tcPr marL="28575" marR="28575" marT="28575" marB="28575" anchor="ctr"/>
                </a:tc>
              </a:tr>
              <a:tr h="276079">
                <a:tc vMerge="1">
                  <a:txBody>
                    <a:bodyPr/>
                    <a:lstStyle/>
                    <a:p>
                      <a:endParaRPr lang="it-IT"/>
                    </a:p>
                  </a:txBody>
                  <a:tcPr/>
                </a:tc>
                <a:tc>
                  <a:txBody>
                    <a:bodyPr/>
                    <a:lstStyle/>
                    <a:p>
                      <a:pPr algn="l"/>
                      <a:r>
                        <a:rPr lang="it-IT" sz="1000" dirty="0"/>
                        <a:t>I STADIO</a:t>
                      </a:r>
                    </a:p>
                  </a:txBody>
                  <a:tcPr marL="28575" marR="28575" marT="28575" marB="28575" anchor="ctr"/>
                </a:tc>
                <a:tc>
                  <a:txBody>
                    <a:bodyPr/>
                    <a:lstStyle/>
                    <a:p>
                      <a:pPr algn="ctr"/>
                      <a:r>
                        <a:rPr lang="it-IT" sz="1000"/>
                        <a:t>1</a:t>
                      </a:r>
                    </a:p>
                  </a:txBody>
                  <a:tcPr marL="28575" marR="28575" marT="28575" marB="28575" anchor="ctr"/>
                </a:tc>
                <a:tc>
                  <a:txBody>
                    <a:bodyPr/>
                    <a:lstStyle/>
                    <a:p>
                      <a:pPr algn="ctr"/>
                      <a:r>
                        <a:rPr lang="it-IT" sz="1000" dirty="0" smtClean="0"/>
                        <a:t>0,0</a:t>
                      </a:r>
                      <a:endParaRPr lang="it-IT" sz="1000" dirty="0"/>
                    </a:p>
                  </a:txBody>
                  <a:tcPr marL="28575" marR="28575" marT="28575" marB="28575" anchor="ctr"/>
                </a:tc>
                <a:tc>
                  <a:txBody>
                    <a:bodyPr/>
                    <a:lstStyle/>
                    <a:p>
                      <a:pPr algn="ctr"/>
                      <a:r>
                        <a:rPr lang="it-IT" sz="1000" dirty="0" smtClean="0"/>
                        <a:t>0,0</a:t>
                      </a:r>
                      <a:endParaRPr lang="it-IT" sz="1000" dirty="0"/>
                    </a:p>
                  </a:txBody>
                  <a:tcPr marL="28575" marR="28575" marT="28575" marB="28575" anchor="ctr"/>
                </a:tc>
                <a:tc>
                  <a:txBody>
                    <a:bodyPr/>
                    <a:lstStyle/>
                    <a:p>
                      <a:pPr algn="ctr"/>
                      <a:r>
                        <a:rPr lang="it-IT" sz="1000" dirty="0"/>
                        <a:t>100,0</a:t>
                      </a:r>
                    </a:p>
                  </a:txBody>
                  <a:tcPr marL="28575" marR="28575" marT="28575" marB="28575" anchor="ctr"/>
                </a:tc>
              </a:tr>
              <a:tr h="276079">
                <a:tc>
                  <a:txBody>
                    <a:bodyPr/>
                    <a:lstStyle/>
                    <a:p>
                      <a:pPr algn="l"/>
                      <a:r>
                        <a:rPr lang="it-IT" sz="1000" b="1" dirty="0" smtClean="0"/>
                        <a:t>Totale</a:t>
                      </a:r>
                      <a:endParaRPr lang="it-IT" sz="1000" b="1" dirty="0"/>
                    </a:p>
                  </a:txBody>
                  <a:tcPr marL="28575" marR="28575" marT="28575" marB="28575" anchor="ctr"/>
                </a:tc>
                <a:tc>
                  <a:txBody>
                    <a:bodyPr/>
                    <a:lstStyle/>
                    <a:p>
                      <a:endParaRPr lang="it-IT" sz="1000" dirty="0"/>
                    </a:p>
                  </a:txBody>
                  <a:tcPr marL="28575" marR="28575" marT="28575" marB="28575" anchor="ctr"/>
                </a:tc>
                <a:tc>
                  <a:txBody>
                    <a:bodyPr/>
                    <a:lstStyle/>
                    <a:p>
                      <a:pPr algn="ctr"/>
                      <a:r>
                        <a:rPr lang="it-IT" sz="1000" b="1" dirty="0" smtClean="0"/>
                        <a:t>2.669</a:t>
                      </a:r>
                      <a:endParaRPr lang="it-IT" sz="1000" b="1" dirty="0"/>
                    </a:p>
                  </a:txBody>
                  <a:tcPr marL="28575" marR="28575" marT="28575" marB="28575" anchor="ctr"/>
                </a:tc>
                <a:tc>
                  <a:txBody>
                    <a:bodyPr/>
                    <a:lstStyle/>
                    <a:p>
                      <a:pPr algn="ctr"/>
                      <a:r>
                        <a:rPr lang="it-IT" sz="1000" b="1" dirty="0"/>
                        <a:t>98,3</a:t>
                      </a:r>
                    </a:p>
                  </a:txBody>
                  <a:tcPr marL="28575" marR="28575" marT="28575" marB="28575" anchor="ctr"/>
                </a:tc>
                <a:tc>
                  <a:txBody>
                    <a:bodyPr/>
                    <a:lstStyle/>
                    <a:p>
                      <a:pPr algn="ctr"/>
                      <a:r>
                        <a:rPr lang="it-IT" sz="1000" b="1" dirty="0"/>
                        <a:t>100,0</a:t>
                      </a:r>
                    </a:p>
                  </a:txBody>
                  <a:tcPr marL="28575" marR="28575" marT="28575" marB="28575" anchor="ctr"/>
                </a:tc>
                <a:tc>
                  <a:txBody>
                    <a:bodyPr/>
                    <a:lstStyle/>
                    <a:p>
                      <a:pPr algn="ctr"/>
                      <a:endParaRPr lang="it-IT" sz="1000" dirty="0"/>
                    </a:p>
                  </a:txBody>
                  <a:tcPr marL="28575" marR="28575" marT="28575" marB="28575" anchor="ctr"/>
                </a:tc>
              </a:tr>
              <a:tr h="276079">
                <a:tc>
                  <a:txBody>
                    <a:bodyPr/>
                    <a:lstStyle/>
                    <a:p>
                      <a:pPr>
                        <a:spcAft>
                          <a:spcPts val="0"/>
                        </a:spcAft>
                      </a:pPr>
                      <a:r>
                        <a:rPr lang="it-IT" sz="1000" dirty="0" smtClean="0"/>
                        <a:t>Mancanti</a:t>
                      </a:r>
                      <a:endParaRPr lang="it-IT" sz="1000" dirty="0">
                        <a:latin typeface="Times New Roman"/>
                        <a:ea typeface="Times New Roman"/>
                        <a:cs typeface="Times New Roman"/>
                      </a:endParaRPr>
                    </a:p>
                  </a:txBody>
                  <a:tcPr marL="59055" marR="59055" marT="0" marB="0" anchor="ctr"/>
                </a:tc>
                <a:tc>
                  <a:txBody>
                    <a:bodyPr/>
                    <a:lstStyle/>
                    <a:p>
                      <a:pPr>
                        <a:spcAft>
                          <a:spcPts val="0"/>
                        </a:spcAft>
                      </a:pPr>
                      <a:r>
                        <a:rPr lang="it-IT" sz="1000" dirty="0"/>
                        <a:t>1</a:t>
                      </a:r>
                      <a:endParaRPr lang="it-IT" sz="1000" dirty="0">
                        <a:latin typeface="Times New Roman"/>
                        <a:ea typeface="Times New Roman"/>
                        <a:cs typeface="Times New Roman"/>
                      </a:endParaRPr>
                    </a:p>
                  </a:txBody>
                  <a:tcPr marL="59055" marR="59055" marT="0" marB="0" anchor="ctr"/>
                </a:tc>
                <a:tc>
                  <a:txBody>
                    <a:bodyPr/>
                    <a:lstStyle/>
                    <a:p>
                      <a:pPr algn="ctr"/>
                      <a:r>
                        <a:rPr lang="it-IT" sz="1000"/>
                        <a:t>45</a:t>
                      </a:r>
                    </a:p>
                  </a:txBody>
                  <a:tcPr marL="28575" marR="28575" marT="28575" marB="28575" anchor="ctr"/>
                </a:tc>
                <a:tc>
                  <a:txBody>
                    <a:bodyPr/>
                    <a:lstStyle/>
                    <a:p>
                      <a:pPr algn="ctr"/>
                      <a:r>
                        <a:rPr lang="it-IT" sz="1000" dirty="0"/>
                        <a:t>1,7</a:t>
                      </a:r>
                    </a:p>
                  </a:txBody>
                  <a:tcPr marL="28575" marR="28575" marT="28575" marB="28575"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r h="198412">
                <a:tc gridSpan="2">
                  <a:txBody>
                    <a:bodyPr/>
                    <a:lstStyle/>
                    <a:p>
                      <a:pPr>
                        <a:spcAft>
                          <a:spcPts val="0"/>
                        </a:spcAft>
                      </a:pPr>
                      <a:r>
                        <a:rPr lang="it-IT" sz="1000" dirty="0" smtClean="0"/>
                        <a:t>Totale</a:t>
                      </a:r>
                      <a:endParaRPr lang="it-IT" sz="10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1000" dirty="0" smtClean="0"/>
                        <a:t>2.714</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100,0</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c>
                  <a:txBody>
                    <a:bodyPr/>
                    <a:lstStyle/>
                    <a:p>
                      <a:pPr algn="ctr">
                        <a:spcAft>
                          <a:spcPts val="0"/>
                        </a:spcAft>
                      </a:pPr>
                      <a:r>
                        <a:rPr lang="it-IT" sz="1000" dirty="0"/>
                        <a:t> </a:t>
                      </a:r>
                      <a:endParaRPr lang="it-IT" sz="1000" dirty="0">
                        <a:latin typeface="Times New Roman"/>
                        <a:ea typeface="Times New Roman"/>
                        <a:cs typeface="Times New Roman"/>
                      </a:endParaRPr>
                    </a:p>
                  </a:txBody>
                  <a:tcPr marL="59055" marR="59055" marT="0" marB="0" anchor="ctr"/>
                </a:tc>
              </a:tr>
            </a:tbl>
          </a:graphicData>
        </a:graphic>
      </p:graphicFrame>
      <p:graphicFrame>
        <p:nvGraphicFramePr>
          <p:cNvPr id="9" name="Chart 8"/>
          <p:cNvGraphicFramePr/>
          <p:nvPr/>
        </p:nvGraphicFramePr>
        <p:xfrm>
          <a:off x="5029200" y="1524000"/>
          <a:ext cx="45720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934200" y="1828800"/>
            <a:ext cx="762000" cy="276999"/>
          </a:xfrm>
          <a:prstGeom prst="rect">
            <a:avLst/>
          </a:prstGeom>
          <a:noFill/>
        </p:spPr>
        <p:txBody>
          <a:bodyPr wrap="square" rtlCol="0">
            <a:spAutoFit/>
          </a:bodyPr>
          <a:lstStyle/>
          <a:p>
            <a:r>
              <a:rPr lang="it-IT" sz="1200" b="1" dirty="0" smtClean="0"/>
              <a:t>STADIO</a:t>
            </a:r>
            <a:endParaRPr lang="it-IT" sz="1200" b="1" dirty="0"/>
          </a:p>
        </p:txBody>
      </p:sp>
      <p:sp>
        <p:nvSpPr>
          <p:cNvPr id="10" name="TextBox 9"/>
          <p:cNvSpPr txBox="1"/>
          <p:nvPr/>
        </p:nvSpPr>
        <p:spPr>
          <a:xfrm>
            <a:off x="2209800" y="1219200"/>
            <a:ext cx="762000" cy="276999"/>
          </a:xfrm>
          <a:prstGeom prst="rect">
            <a:avLst/>
          </a:prstGeom>
          <a:noFill/>
        </p:spPr>
        <p:txBody>
          <a:bodyPr wrap="square" rtlCol="0">
            <a:spAutoFit/>
          </a:bodyPr>
          <a:lstStyle/>
          <a:p>
            <a:r>
              <a:rPr lang="it-IT" sz="1200" b="1" dirty="0" smtClean="0"/>
              <a:t>STADIO</a:t>
            </a:r>
            <a:endParaRPr lang="it-IT" sz="1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1487269"/>
            <a:ext cx="7200900" cy="646331"/>
          </a:xfrm>
          <a:prstGeom prst="rect">
            <a:avLst/>
          </a:prstGeom>
          <a:solidFill>
            <a:schemeClr val="lt1">
              <a:alpha val="60000"/>
            </a:schemeClr>
          </a:solidFill>
          <a:ln>
            <a:solidFill>
              <a:schemeClr val="bg2">
                <a:lumMod val="90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smtClean="0"/>
              <a:t>Realizzato da:</a:t>
            </a:r>
          </a:p>
          <a:p>
            <a:pPr algn="ctr"/>
            <a:r>
              <a:rPr lang="it-IT" b="1" i="1" dirty="0" smtClean="0"/>
              <a:t>Comitato per il Registro Italiano di Chirurgia Vascolare - SICVE</a:t>
            </a:r>
            <a:endParaRPr lang="it-IT" dirty="0"/>
          </a:p>
        </p:txBody>
      </p:sp>
      <p:sp>
        <p:nvSpPr>
          <p:cNvPr id="5" name="Rectangle 4"/>
          <p:cNvSpPr/>
          <p:nvPr/>
        </p:nvSpPr>
        <p:spPr>
          <a:xfrm>
            <a:off x="1447800" y="3276600"/>
            <a:ext cx="7124700" cy="2308324"/>
          </a:xfrm>
          <a:prstGeom prst="rect">
            <a:avLst/>
          </a:prstGeom>
          <a:solidFill>
            <a:schemeClr val="lt1">
              <a:alpha val="60000"/>
            </a:schemeClr>
          </a:solidFill>
          <a:ln>
            <a:solidFill>
              <a:schemeClr val="bg2">
                <a:lumMod val="90000"/>
              </a:schemeClr>
            </a:solidFill>
          </a:ln>
          <a:effectLst/>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it-IT" b="1" dirty="0" smtClean="0"/>
              <a:t>Referente: Gaetano Lanza</a:t>
            </a:r>
          </a:p>
          <a:p>
            <a:pPr algn="ctr"/>
            <a:endParaRPr lang="it-IT" dirty="0" smtClean="0"/>
          </a:p>
          <a:p>
            <a:pPr algn="ctr"/>
            <a:endParaRPr lang="it-IT" dirty="0" smtClean="0"/>
          </a:p>
          <a:p>
            <a:pPr algn="ctr"/>
            <a:r>
              <a:rPr lang="it-IT" dirty="0" smtClean="0"/>
              <a:t>Gestione, elaborazione dei dati</a:t>
            </a:r>
          </a:p>
          <a:p>
            <a:pPr algn="ctr"/>
            <a:r>
              <a:rPr lang="it-IT" dirty="0" smtClean="0"/>
              <a:t>Associazione Professionale “Anughea” – Imperia</a:t>
            </a:r>
          </a:p>
          <a:p>
            <a:pPr algn="ctr"/>
            <a:endParaRPr lang="it-IT" dirty="0" smtClean="0"/>
          </a:p>
          <a:p>
            <a:pPr algn="ctr"/>
            <a:endParaRPr lang="it-IT" dirty="0" smtClean="0"/>
          </a:p>
          <a:p>
            <a:pPr algn="ctr"/>
            <a:r>
              <a:rPr lang="it-IT" dirty="0" smtClean="0"/>
              <a:t>Referenti: Paolo Servi - Enzo Gentile - Cristina Ratto</a:t>
            </a:r>
            <a:endParaRPr lang="it-IT" dirty="0"/>
          </a:p>
        </p:txBody>
      </p:sp>
      <p:pic>
        <p:nvPicPr>
          <p:cNvPr id="6" name="Picture 2" descr="C:\Users\Utente\Desktop\materiale2012\top2.png"/>
          <p:cNvPicPr>
            <a:picLocks noChangeAspect="1" noChangeArrowheads="1"/>
          </p:cNvPicPr>
          <p:nvPr/>
        </p:nvPicPr>
        <p:blipFill>
          <a:blip r:embed="rId3" cstate="print"/>
          <a:srcRect/>
          <a:stretch>
            <a:fillRect/>
          </a:stretch>
        </p:blipFill>
        <p:spPr bwMode="auto">
          <a:xfrm>
            <a:off x="0" y="0"/>
            <a:ext cx="9906000" cy="752475"/>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915400" cy="369277"/>
          </a:xfrm>
        </p:spPr>
        <p:txBody>
          <a:bodyPr>
            <a:noAutofit/>
          </a:bodyPr>
          <a:lstStyle/>
          <a:p>
            <a:r>
              <a:rPr lang="it-IT" dirty="0" smtClean="0"/>
              <a:t>SELEZIONE PER ARTERIOPATIE OBLITERANTI ARTI INFERIORI</a:t>
            </a:r>
          </a:p>
        </p:txBody>
      </p:sp>
      <p:sp>
        <p:nvSpPr>
          <p:cNvPr id="10" name="TextBox 9"/>
          <p:cNvSpPr txBox="1"/>
          <p:nvPr/>
        </p:nvSpPr>
        <p:spPr>
          <a:xfrm>
            <a:off x="2133600" y="1295400"/>
            <a:ext cx="762000" cy="276999"/>
          </a:xfrm>
          <a:prstGeom prst="rect">
            <a:avLst/>
          </a:prstGeom>
          <a:noFill/>
        </p:spPr>
        <p:txBody>
          <a:bodyPr wrap="square" rtlCol="0">
            <a:spAutoFit/>
          </a:bodyPr>
          <a:lstStyle/>
          <a:p>
            <a:r>
              <a:rPr lang="it-IT" sz="1200" b="1" dirty="0" smtClean="0"/>
              <a:t>LESIONE</a:t>
            </a:r>
            <a:endParaRPr lang="it-IT" sz="1200" b="1" dirty="0"/>
          </a:p>
        </p:txBody>
      </p:sp>
      <p:graphicFrame>
        <p:nvGraphicFramePr>
          <p:cNvPr id="11" name="Table 10"/>
          <p:cNvGraphicFramePr>
            <a:graphicFrameLocks noGrp="1"/>
          </p:cNvGraphicFramePr>
          <p:nvPr/>
        </p:nvGraphicFramePr>
        <p:xfrm>
          <a:off x="304801" y="1600200"/>
          <a:ext cx="4343399" cy="3880212"/>
        </p:xfrm>
        <a:graphic>
          <a:graphicData uri="http://schemas.openxmlformats.org/drawingml/2006/table">
            <a:tbl>
              <a:tblPr firstRow="1" lastRow="1" bandRow="1">
                <a:tableStyleId>{284E427A-3D55-4303-BF80-6455036E1DE7}</a:tableStyleId>
              </a:tblPr>
              <a:tblGrid>
                <a:gridCol w="609599"/>
                <a:gridCol w="1416842"/>
                <a:gridCol w="578110"/>
                <a:gridCol w="531949"/>
                <a:gridCol w="606587"/>
                <a:gridCol w="600312"/>
              </a:tblGrid>
              <a:tr h="346039">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Valida</a:t>
                      </a:r>
                    </a:p>
                    <a:p>
                      <a:pPr algn="ctr" fontAlgn="b"/>
                      <a:r>
                        <a:rPr lang="it-IT" sz="900" u="none" strike="noStrike" dirty="0" smtClean="0"/>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5779" marB="0" anchor="ctr"/>
                </a:tc>
              </a:tr>
              <a:tr h="317677">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OSTRUZIONE</a:t>
                      </a:r>
                    </a:p>
                  </a:txBody>
                  <a:tcPr marL="9525" marR="9525" marT="9525" marB="0" anchor="ctr"/>
                </a:tc>
                <a:tc>
                  <a:txBody>
                    <a:bodyPr/>
                    <a:lstStyle/>
                    <a:p>
                      <a:pPr algn="ctr" fontAlgn="b"/>
                      <a:r>
                        <a:rPr lang="it-IT" sz="1000" b="0" i="0" u="none" strike="noStrike" dirty="0">
                          <a:solidFill>
                            <a:srgbClr val="000000"/>
                          </a:solidFill>
                          <a:latin typeface="+mn-lt"/>
                        </a:rPr>
                        <a:t>1225</a:t>
                      </a:r>
                    </a:p>
                  </a:txBody>
                  <a:tcPr marL="9525" marR="9525" marT="9525" marB="0" anchor="ctr"/>
                </a:tc>
                <a:tc>
                  <a:txBody>
                    <a:bodyPr/>
                    <a:lstStyle/>
                    <a:p>
                      <a:pPr algn="ctr" fontAlgn="b"/>
                      <a:r>
                        <a:rPr lang="it-IT" sz="1000" b="0" i="0" u="none" strike="noStrike">
                          <a:solidFill>
                            <a:srgbClr val="000000"/>
                          </a:solidFill>
                          <a:latin typeface="+mn-lt"/>
                        </a:rPr>
                        <a:t>45,1</a:t>
                      </a:r>
                    </a:p>
                  </a:txBody>
                  <a:tcPr marL="9525" marR="9525" marT="9525" marB="0" anchor="ctr"/>
                </a:tc>
                <a:tc>
                  <a:txBody>
                    <a:bodyPr/>
                    <a:lstStyle/>
                    <a:p>
                      <a:pPr algn="ctr" fontAlgn="b"/>
                      <a:r>
                        <a:rPr lang="it-IT" sz="1000" b="0" i="0" u="none" strike="noStrike">
                          <a:solidFill>
                            <a:srgbClr val="000000"/>
                          </a:solidFill>
                          <a:latin typeface="+mn-lt"/>
                        </a:rPr>
                        <a:t>47,2</a:t>
                      </a:r>
                    </a:p>
                  </a:txBody>
                  <a:tcPr marL="9525" marR="9525" marT="9525" marB="0" anchor="ctr"/>
                </a:tc>
                <a:tc>
                  <a:txBody>
                    <a:bodyPr/>
                    <a:lstStyle/>
                    <a:p>
                      <a:pPr algn="ctr" fontAlgn="b"/>
                      <a:r>
                        <a:rPr lang="it-IT" sz="1000" b="0" i="0" u="none" strike="noStrike">
                          <a:solidFill>
                            <a:srgbClr val="000000"/>
                          </a:solidFill>
                          <a:latin typeface="+mn-lt"/>
                        </a:rPr>
                        <a:t>47,2</a:t>
                      </a:r>
                    </a:p>
                  </a:txBody>
                  <a:tcPr marL="9525" marR="9525" marT="9525" marB="0" anchor="ctr"/>
                </a:tc>
              </a:tr>
              <a:tr h="317677">
                <a:tc vMerge="1">
                  <a:txBody>
                    <a:bodyPr/>
                    <a:lstStyle/>
                    <a:p>
                      <a:endParaRPr lang="it-IT"/>
                    </a:p>
                  </a:txBody>
                  <a:tcPr/>
                </a:tc>
                <a:tc>
                  <a:txBody>
                    <a:bodyPr/>
                    <a:lstStyle/>
                    <a:p>
                      <a:pPr algn="l" fontAlgn="ctr"/>
                      <a:r>
                        <a:rPr lang="it-IT" sz="1000" b="0" i="0" u="none" strike="noStrike">
                          <a:solidFill>
                            <a:srgbClr val="000000"/>
                          </a:solidFill>
                          <a:latin typeface="+mn-lt"/>
                        </a:rPr>
                        <a:t>STENOSI</a:t>
                      </a:r>
                    </a:p>
                  </a:txBody>
                  <a:tcPr marL="9525" marR="9525" marT="9525" marB="0" anchor="ctr"/>
                </a:tc>
                <a:tc>
                  <a:txBody>
                    <a:bodyPr/>
                    <a:lstStyle/>
                    <a:p>
                      <a:pPr algn="ctr" fontAlgn="b"/>
                      <a:r>
                        <a:rPr lang="it-IT" sz="1000" b="0" i="0" u="none" strike="noStrike" dirty="0">
                          <a:solidFill>
                            <a:srgbClr val="000000"/>
                          </a:solidFill>
                          <a:latin typeface="+mn-lt"/>
                        </a:rPr>
                        <a:t>667</a:t>
                      </a:r>
                    </a:p>
                  </a:txBody>
                  <a:tcPr marL="9525" marR="9525" marT="9525" marB="0" anchor="ctr"/>
                </a:tc>
                <a:tc>
                  <a:txBody>
                    <a:bodyPr/>
                    <a:lstStyle/>
                    <a:p>
                      <a:pPr algn="ctr" fontAlgn="b"/>
                      <a:r>
                        <a:rPr lang="it-IT" sz="1000" b="0" i="0" u="none" strike="noStrike" dirty="0">
                          <a:solidFill>
                            <a:srgbClr val="000000"/>
                          </a:solidFill>
                          <a:latin typeface="+mn-lt"/>
                        </a:rPr>
                        <a:t>24,6</a:t>
                      </a:r>
                    </a:p>
                  </a:txBody>
                  <a:tcPr marL="9525" marR="9525" marT="9525" marB="0" anchor="ctr"/>
                </a:tc>
                <a:tc>
                  <a:txBody>
                    <a:bodyPr/>
                    <a:lstStyle/>
                    <a:p>
                      <a:pPr algn="ctr" fontAlgn="b"/>
                      <a:r>
                        <a:rPr lang="it-IT" sz="1000" b="0" i="0" u="none" strike="noStrike">
                          <a:solidFill>
                            <a:srgbClr val="000000"/>
                          </a:solidFill>
                          <a:latin typeface="+mn-lt"/>
                        </a:rPr>
                        <a:t>25,7</a:t>
                      </a:r>
                    </a:p>
                  </a:txBody>
                  <a:tcPr marL="9525" marR="9525" marT="9525" marB="0" anchor="ctr"/>
                </a:tc>
                <a:tc>
                  <a:txBody>
                    <a:bodyPr/>
                    <a:lstStyle/>
                    <a:p>
                      <a:pPr algn="ctr" fontAlgn="b"/>
                      <a:r>
                        <a:rPr lang="it-IT" sz="1000" b="0" i="0" u="none" strike="noStrike">
                          <a:solidFill>
                            <a:srgbClr val="000000"/>
                          </a:solidFill>
                          <a:latin typeface="+mn-lt"/>
                        </a:rPr>
                        <a:t>72,9</a:t>
                      </a:r>
                    </a:p>
                  </a:txBody>
                  <a:tcPr marL="9525" marR="9525" marT="9525" marB="0" anchor="ctr"/>
                </a:tc>
              </a:tr>
              <a:tr h="326717">
                <a:tc vMerge="1">
                  <a:txBody>
                    <a:bodyPr/>
                    <a:lstStyle/>
                    <a:p>
                      <a:endParaRPr lang="it-IT"/>
                    </a:p>
                  </a:txBody>
                  <a:tcPr/>
                </a:tc>
                <a:tc>
                  <a:txBody>
                    <a:bodyPr/>
                    <a:lstStyle/>
                    <a:p>
                      <a:pPr algn="l" fontAlgn="ctr"/>
                      <a:r>
                        <a:rPr lang="it-IT" sz="1000" b="0" i="0" u="none" strike="noStrike">
                          <a:solidFill>
                            <a:srgbClr val="000000"/>
                          </a:solidFill>
                          <a:latin typeface="+mn-lt"/>
                        </a:rPr>
                        <a:t>STENO-OSTRUZIONE</a:t>
                      </a:r>
                    </a:p>
                  </a:txBody>
                  <a:tcPr marL="9525" marR="9525" marT="9525" marB="0" anchor="ctr"/>
                </a:tc>
                <a:tc>
                  <a:txBody>
                    <a:bodyPr/>
                    <a:lstStyle/>
                    <a:p>
                      <a:pPr algn="ctr" fontAlgn="b"/>
                      <a:r>
                        <a:rPr lang="it-IT" sz="1000" b="0" i="0" u="none" strike="noStrike" dirty="0">
                          <a:solidFill>
                            <a:srgbClr val="000000"/>
                          </a:solidFill>
                          <a:latin typeface="+mn-lt"/>
                        </a:rPr>
                        <a:t>641</a:t>
                      </a:r>
                    </a:p>
                  </a:txBody>
                  <a:tcPr marL="9525" marR="9525" marT="9525" marB="0" anchor="ctr"/>
                </a:tc>
                <a:tc>
                  <a:txBody>
                    <a:bodyPr/>
                    <a:lstStyle/>
                    <a:p>
                      <a:pPr algn="ctr" fontAlgn="b"/>
                      <a:r>
                        <a:rPr lang="it-IT" sz="1000" b="0" i="0" u="none" strike="noStrike" dirty="0">
                          <a:solidFill>
                            <a:srgbClr val="000000"/>
                          </a:solidFill>
                          <a:latin typeface="+mn-lt"/>
                        </a:rPr>
                        <a:t>23,6</a:t>
                      </a:r>
                    </a:p>
                  </a:txBody>
                  <a:tcPr marL="9525" marR="9525" marT="9525" marB="0" anchor="ctr"/>
                </a:tc>
                <a:tc>
                  <a:txBody>
                    <a:bodyPr/>
                    <a:lstStyle/>
                    <a:p>
                      <a:pPr algn="ctr" fontAlgn="b"/>
                      <a:r>
                        <a:rPr lang="it-IT" sz="1000" b="0" i="0" u="none" strike="noStrike">
                          <a:solidFill>
                            <a:srgbClr val="000000"/>
                          </a:solidFill>
                          <a:latin typeface="+mn-lt"/>
                        </a:rPr>
                        <a:t>24,7</a:t>
                      </a:r>
                    </a:p>
                  </a:txBody>
                  <a:tcPr marL="9525" marR="9525" marT="9525" marB="0" anchor="ctr"/>
                </a:tc>
                <a:tc>
                  <a:txBody>
                    <a:bodyPr/>
                    <a:lstStyle/>
                    <a:p>
                      <a:pPr algn="ctr" fontAlgn="b"/>
                      <a:r>
                        <a:rPr lang="it-IT" sz="1000" b="0" i="0" u="none" strike="noStrike">
                          <a:solidFill>
                            <a:srgbClr val="000000"/>
                          </a:solidFill>
                          <a:latin typeface="+mn-lt"/>
                        </a:rPr>
                        <a:t>97,6</a:t>
                      </a:r>
                    </a:p>
                  </a:txBody>
                  <a:tcPr marL="9525" marR="9525" marT="9525" marB="0" anchor="ctr"/>
                </a:tc>
              </a:tr>
              <a:tr h="292090">
                <a:tc vMerge="1">
                  <a:txBody>
                    <a:bodyPr/>
                    <a:lstStyle/>
                    <a:p>
                      <a:endParaRPr lang="it-IT"/>
                    </a:p>
                  </a:txBody>
                  <a:tcPr/>
                </a:tc>
                <a:tc>
                  <a:txBody>
                    <a:bodyPr/>
                    <a:lstStyle/>
                    <a:p>
                      <a:pPr algn="l" fontAlgn="ctr"/>
                      <a:r>
                        <a:rPr lang="it-IT" sz="1000" b="0" i="0" u="none" strike="noStrike">
                          <a:solidFill>
                            <a:srgbClr val="000000"/>
                          </a:solidFill>
                          <a:latin typeface="+mn-lt"/>
                        </a:rPr>
                        <a:t>ULCERA PENETRANTE</a:t>
                      </a:r>
                    </a:p>
                  </a:txBody>
                  <a:tcPr marL="9525" marR="9525" marT="9525" marB="0" anchor="ctr"/>
                </a:tc>
                <a:tc>
                  <a:txBody>
                    <a:bodyPr/>
                    <a:lstStyle/>
                    <a:p>
                      <a:pPr algn="ctr" fontAlgn="b"/>
                      <a:r>
                        <a:rPr lang="it-IT" sz="1000" b="0" i="0" u="none" strike="noStrike" dirty="0">
                          <a:solidFill>
                            <a:srgbClr val="000000"/>
                          </a:solidFill>
                          <a:latin typeface="+mn-lt"/>
                        </a:rPr>
                        <a:t>39</a:t>
                      </a:r>
                    </a:p>
                  </a:txBody>
                  <a:tcPr marL="9525" marR="9525" marT="9525" marB="0" anchor="ctr"/>
                </a:tc>
                <a:tc>
                  <a:txBody>
                    <a:bodyPr/>
                    <a:lstStyle/>
                    <a:p>
                      <a:pPr algn="ctr" fontAlgn="b"/>
                      <a:r>
                        <a:rPr lang="it-IT" sz="1000" b="0" i="0" u="none" strike="noStrike" dirty="0">
                          <a:solidFill>
                            <a:srgbClr val="000000"/>
                          </a:solidFill>
                          <a:latin typeface="+mn-lt"/>
                        </a:rPr>
                        <a:t>1,4</a:t>
                      </a:r>
                    </a:p>
                  </a:txBody>
                  <a:tcPr marL="9525" marR="9525" marT="9525" marB="0" anchor="ctr"/>
                </a:tc>
                <a:tc>
                  <a:txBody>
                    <a:bodyPr/>
                    <a:lstStyle/>
                    <a:p>
                      <a:pPr algn="ctr" fontAlgn="b"/>
                      <a:r>
                        <a:rPr lang="it-IT" sz="1000" b="0" i="0" u="none" strike="noStrike" dirty="0">
                          <a:solidFill>
                            <a:srgbClr val="000000"/>
                          </a:solidFill>
                          <a:latin typeface="+mn-lt"/>
                        </a:rPr>
                        <a:t>1,5</a:t>
                      </a:r>
                    </a:p>
                  </a:txBody>
                  <a:tcPr marL="9525" marR="9525" marT="9525" marB="0" anchor="ctr"/>
                </a:tc>
                <a:tc>
                  <a:txBody>
                    <a:bodyPr/>
                    <a:lstStyle/>
                    <a:p>
                      <a:pPr algn="ctr" fontAlgn="b"/>
                      <a:r>
                        <a:rPr lang="it-IT" sz="1000" b="0" i="0" u="none" strike="noStrike">
                          <a:solidFill>
                            <a:srgbClr val="000000"/>
                          </a:solidFill>
                          <a:latin typeface="+mn-lt"/>
                        </a:rPr>
                        <a:t>99,2</a:t>
                      </a:r>
                    </a:p>
                  </a:txBody>
                  <a:tcPr marL="9525" marR="9525" marT="9525" marB="0" anchor="ctr"/>
                </a:tc>
              </a:tr>
              <a:tr h="373950">
                <a:tc vMerge="1">
                  <a:txBody>
                    <a:bodyPr/>
                    <a:lstStyle/>
                    <a:p>
                      <a:endParaRPr lang="it-IT"/>
                    </a:p>
                  </a:txBody>
                  <a:tcPr/>
                </a:tc>
                <a:tc>
                  <a:txBody>
                    <a:bodyPr/>
                    <a:lstStyle/>
                    <a:p>
                      <a:pPr algn="l" fontAlgn="ctr"/>
                      <a:r>
                        <a:rPr lang="it-IT" sz="1000" b="0" i="0" u="none" strike="noStrike">
                          <a:solidFill>
                            <a:srgbClr val="000000"/>
                          </a:solidFill>
                          <a:latin typeface="+mn-lt"/>
                        </a:rPr>
                        <a:t>TROMBO PARIETALE</a:t>
                      </a:r>
                    </a:p>
                  </a:txBody>
                  <a:tcPr marL="9525" marR="9525" marT="9525" marB="0" anchor="ctr"/>
                </a:tc>
                <a:tc>
                  <a:txBody>
                    <a:bodyPr/>
                    <a:lstStyle/>
                    <a:p>
                      <a:pPr algn="ctr" fontAlgn="b"/>
                      <a:r>
                        <a:rPr lang="it-IT" sz="1000" b="0" i="0" u="none" strike="noStrike" dirty="0">
                          <a:solidFill>
                            <a:srgbClr val="000000"/>
                          </a:solidFill>
                          <a:latin typeface="+mn-lt"/>
                        </a:rPr>
                        <a:t>21</a:t>
                      </a:r>
                    </a:p>
                  </a:txBody>
                  <a:tcPr marL="9525" marR="9525" marT="9525" marB="0" anchor="ctr"/>
                </a:tc>
                <a:tc>
                  <a:txBody>
                    <a:bodyPr/>
                    <a:lstStyle/>
                    <a:p>
                      <a:pPr algn="ctr" fontAlgn="b"/>
                      <a:r>
                        <a:rPr lang="it-IT" sz="1000" b="0" i="0" u="none" strike="noStrike" dirty="0">
                          <a:solidFill>
                            <a:srgbClr val="000000"/>
                          </a:solidFill>
                          <a:latin typeface="+mn-lt"/>
                        </a:rPr>
                        <a:t>0,8</a:t>
                      </a:r>
                    </a:p>
                  </a:txBody>
                  <a:tcPr marL="9525" marR="9525" marT="9525" marB="0" anchor="ctr"/>
                </a:tc>
                <a:tc>
                  <a:txBody>
                    <a:bodyPr/>
                    <a:lstStyle/>
                    <a:p>
                      <a:pPr algn="ctr" fontAlgn="b"/>
                      <a:r>
                        <a:rPr lang="it-IT" sz="1000" b="0" i="0" u="none" strike="noStrike" dirty="0">
                          <a:solidFill>
                            <a:srgbClr val="000000"/>
                          </a:solidFill>
                          <a:latin typeface="+mn-lt"/>
                        </a:rPr>
                        <a:t>0,8</a:t>
                      </a:r>
                    </a:p>
                  </a:txBody>
                  <a:tcPr marL="9525" marR="9525" marT="9525" marB="0" anchor="ctr"/>
                </a:tc>
                <a:tc>
                  <a:txBody>
                    <a:bodyPr/>
                    <a:lstStyle/>
                    <a:p>
                      <a:pPr algn="ctr" fontAlgn="b"/>
                      <a:r>
                        <a:rPr lang="it-IT" sz="1000" b="0" i="0" u="none" strike="noStrike" dirty="0" smtClean="0">
                          <a:solidFill>
                            <a:srgbClr val="000000"/>
                          </a:solidFill>
                          <a:latin typeface="+mn-lt"/>
                        </a:rPr>
                        <a:t>100,0</a:t>
                      </a:r>
                      <a:endParaRPr lang="it-IT" sz="1000" b="0" i="0" u="none" strike="noStrike" dirty="0">
                        <a:solidFill>
                          <a:srgbClr val="000000"/>
                        </a:solidFill>
                        <a:latin typeface="+mn-lt"/>
                      </a:endParaRPr>
                    </a:p>
                  </a:txBody>
                  <a:tcPr marL="9525" marR="9525" marT="9525" marB="0" anchor="ctr"/>
                </a:tc>
              </a:tr>
              <a:tr h="317677">
                <a:tc vMerge="1">
                  <a:txBody>
                    <a:bodyPr/>
                    <a:lstStyle/>
                    <a:p>
                      <a:endParaRPr lang="it-IT"/>
                    </a:p>
                  </a:txBody>
                  <a:tcPr/>
                </a:tc>
                <a:tc>
                  <a:txBody>
                    <a:bodyPr/>
                    <a:lstStyle/>
                    <a:p>
                      <a:pPr algn="l" fontAlgn="ctr"/>
                      <a:r>
                        <a:rPr lang="it-IT" sz="1000" b="0" i="0" u="none" strike="noStrike">
                          <a:solidFill>
                            <a:srgbClr val="000000"/>
                          </a:solidFill>
                          <a:latin typeface="+mn-lt"/>
                        </a:rPr>
                        <a:t>DISSECANTE</a:t>
                      </a:r>
                    </a:p>
                  </a:txBody>
                  <a:tcPr marL="9525" marR="9525" marT="9525" marB="0" anchor="ctr"/>
                </a:tc>
                <a:tc>
                  <a:txBody>
                    <a:bodyPr/>
                    <a:lstStyle/>
                    <a:p>
                      <a:pPr algn="ctr" fontAlgn="b"/>
                      <a:r>
                        <a:rPr lang="it-IT" sz="1000" b="0" i="0" u="none" strike="noStrike" dirty="0">
                          <a:solidFill>
                            <a:srgbClr val="000000"/>
                          </a:solidFill>
                          <a:latin typeface="+mn-lt"/>
                        </a:rPr>
                        <a:t>1</a:t>
                      </a:r>
                    </a:p>
                  </a:txBody>
                  <a:tcPr marL="9525" marR="9525" marT="9525" marB="0" anchor="ctr"/>
                </a:tc>
                <a:tc>
                  <a:txBody>
                    <a:bodyPr/>
                    <a:lstStyle/>
                    <a:p>
                      <a:pPr algn="ctr" fontAlgn="b"/>
                      <a:r>
                        <a:rPr lang="it-IT" sz="1000" b="0" i="0" u="none" strike="noStrike" dirty="0" smtClean="0">
                          <a:solidFill>
                            <a:srgbClr val="000000"/>
                          </a:solidFill>
                          <a:latin typeface="+mn-lt"/>
                        </a:rPr>
                        <a:t>0,0</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dirty="0" smtClean="0">
                          <a:solidFill>
                            <a:srgbClr val="000000"/>
                          </a:solidFill>
                          <a:latin typeface="+mn-lt"/>
                        </a:rPr>
                        <a:t>0,0</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dirty="0" smtClean="0">
                          <a:solidFill>
                            <a:srgbClr val="000000"/>
                          </a:solidFill>
                          <a:latin typeface="+mn-lt"/>
                        </a:rPr>
                        <a:t>100,0</a:t>
                      </a:r>
                      <a:endParaRPr lang="it-IT" sz="1000" b="0" i="0" u="none" strike="noStrike" dirty="0">
                        <a:solidFill>
                          <a:srgbClr val="000000"/>
                        </a:solidFill>
                        <a:latin typeface="+mn-lt"/>
                      </a:endParaRPr>
                    </a:p>
                  </a:txBody>
                  <a:tcPr marL="9525" marR="9525" marT="9525" marB="0" anchor="ctr"/>
                </a:tc>
              </a:tr>
              <a:tr h="317677">
                <a:tc vMerge="1">
                  <a:txBody>
                    <a:bodyPr/>
                    <a:lstStyle/>
                    <a:p>
                      <a:endParaRPr lang="it-IT"/>
                    </a:p>
                  </a:txBody>
                  <a:tcP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2.594</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a:solidFill>
                            <a:srgbClr val="000000"/>
                          </a:solidFill>
                          <a:latin typeface="+mn-lt"/>
                        </a:rPr>
                        <a:t>95,6</a:t>
                      </a:r>
                    </a:p>
                  </a:txBody>
                  <a:tcPr marL="9525" marR="9525" marT="9525" marB="0" anchor="ctr"/>
                </a:tc>
                <a:tc>
                  <a:txBody>
                    <a:bodyPr/>
                    <a:lstStyle/>
                    <a:p>
                      <a:pPr algn="ctr" fontAlgn="b"/>
                      <a:r>
                        <a:rPr lang="it-IT" sz="1000" b="1" i="0" u="none" strike="noStrike" dirty="0">
                          <a:solidFill>
                            <a:srgbClr val="000000"/>
                          </a:solidFill>
                          <a:latin typeface="+mn-lt"/>
                        </a:rPr>
                        <a:t>100</a:t>
                      </a:r>
                    </a:p>
                  </a:txBody>
                  <a:tcPr marL="9525" marR="9525" marT="9525" marB="0" anchor="ctr"/>
                </a:tc>
                <a:tc>
                  <a:txBody>
                    <a:bodyPr/>
                    <a:lstStyle/>
                    <a:p>
                      <a:pPr algn="ctr" fontAlgn="b"/>
                      <a:r>
                        <a:rPr lang="it-IT" sz="1000" b="0" i="0" u="none" strike="noStrike">
                          <a:solidFill>
                            <a:srgbClr val="000000"/>
                          </a:solidFill>
                          <a:latin typeface="+mn-lt"/>
                        </a:rPr>
                        <a:t> </a:t>
                      </a:r>
                    </a:p>
                  </a:txBody>
                  <a:tcPr marL="9525" marR="9525" marT="9525" marB="0" anchor="ctr"/>
                </a:tc>
              </a:tr>
              <a:tr h="317677">
                <a:tc rowSpan="3">
                  <a:txBody>
                    <a:bodyPr/>
                    <a:lstStyle/>
                    <a:p>
                      <a:pPr>
                        <a:spcAft>
                          <a:spcPts val="0"/>
                        </a:spcAft>
                      </a:pPr>
                      <a:r>
                        <a:rPr lang="it-IT" sz="900" dirty="0" smtClean="0"/>
                        <a:t>Mancanti</a:t>
                      </a: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2</a:t>
                      </a:r>
                    </a:p>
                  </a:txBody>
                  <a:tcPr marL="9525" marR="9525" marT="9525" marB="0" anchor="ctr"/>
                </a:tc>
                <a:tc>
                  <a:txBody>
                    <a:bodyPr/>
                    <a:lstStyle/>
                    <a:p>
                      <a:pPr algn="ctr" fontAlgn="b"/>
                      <a:r>
                        <a:rPr lang="it-IT" sz="1000" b="0" i="0" u="none" strike="noStrike">
                          <a:solidFill>
                            <a:srgbClr val="000000"/>
                          </a:solidFill>
                          <a:latin typeface="+mn-lt"/>
                        </a:rPr>
                        <a:t>87</a:t>
                      </a:r>
                    </a:p>
                  </a:txBody>
                  <a:tcPr marL="9525" marR="9525" marT="9525" marB="0" anchor="ctr"/>
                </a:tc>
                <a:tc>
                  <a:txBody>
                    <a:bodyPr/>
                    <a:lstStyle/>
                    <a:p>
                      <a:pPr algn="ctr" fontAlgn="b"/>
                      <a:r>
                        <a:rPr lang="it-IT" sz="1000" b="0" i="0" u="none" strike="noStrike" dirty="0">
                          <a:solidFill>
                            <a:srgbClr val="000000"/>
                          </a:solidFill>
                          <a:latin typeface="+mn-lt"/>
                        </a:rPr>
                        <a:t>3,2</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r>
              <a:tr h="317677">
                <a:tc vMerge="1">
                  <a:txBody>
                    <a:bodyPr/>
                    <a:lstStyle/>
                    <a:p>
                      <a:endParaRPr lang="it-IT"/>
                    </a:p>
                  </a:txBody>
                  <a:tcPr/>
                </a:tc>
                <a:tc>
                  <a:txBody>
                    <a:bodyPr/>
                    <a:lstStyle/>
                    <a:p>
                      <a:pPr algn="l" fontAlgn="ctr"/>
                      <a:r>
                        <a:rPr lang="it-IT" sz="1000" b="0" i="0" u="none" strike="noStrike" dirty="0">
                          <a:solidFill>
                            <a:srgbClr val="000000"/>
                          </a:solidFill>
                          <a:latin typeface="+mn-lt"/>
                        </a:rPr>
                        <a:t>---</a:t>
                      </a:r>
                    </a:p>
                  </a:txBody>
                  <a:tcPr marL="9525" marR="9525" marT="9525" marB="0" anchor="ctr"/>
                </a:tc>
                <a:tc>
                  <a:txBody>
                    <a:bodyPr/>
                    <a:lstStyle/>
                    <a:p>
                      <a:pPr algn="ctr" fontAlgn="b"/>
                      <a:r>
                        <a:rPr lang="it-IT" sz="1000" b="0" i="0" u="none" strike="noStrike">
                          <a:solidFill>
                            <a:srgbClr val="000000"/>
                          </a:solidFill>
                          <a:latin typeface="+mn-lt"/>
                        </a:rPr>
                        <a:t>33</a:t>
                      </a:r>
                    </a:p>
                  </a:txBody>
                  <a:tcPr marL="9525" marR="9525" marT="9525" marB="0" anchor="ctr"/>
                </a:tc>
                <a:tc>
                  <a:txBody>
                    <a:bodyPr/>
                    <a:lstStyle/>
                    <a:p>
                      <a:pPr algn="ctr" fontAlgn="b"/>
                      <a:r>
                        <a:rPr lang="it-IT" sz="1000" b="0" i="0" u="none" strike="noStrike" dirty="0">
                          <a:solidFill>
                            <a:srgbClr val="000000"/>
                          </a:solidFill>
                          <a:latin typeface="+mn-lt"/>
                        </a:rPr>
                        <a:t>1,2</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r>
              <a:tr h="317677">
                <a:tc vMerge="1">
                  <a:txBody>
                    <a:bodyPr/>
                    <a:lstStyle/>
                    <a:p>
                      <a:endParaRPr lang="it-IT"/>
                    </a:p>
                  </a:txBody>
                  <a:tcPr/>
                </a:tc>
                <a:tc>
                  <a:txBody>
                    <a:bodyPr/>
                    <a:lstStyle/>
                    <a:p>
                      <a:pPr algn="l" fontAlgn="ctr"/>
                      <a:r>
                        <a:rPr lang="it-IT" sz="1000" b="0" i="0" u="none" strike="noStrike" dirty="0" smtClean="0">
                          <a:solidFill>
                            <a:srgbClr val="000000"/>
                          </a:solidFill>
                          <a:latin typeface="+mn-lt"/>
                        </a:rPr>
                        <a:t>Totale</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a:solidFill>
                            <a:srgbClr val="000000"/>
                          </a:solidFill>
                          <a:latin typeface="+mn-lt"/>
                        </a:rPr>
                        <a:t>120</a:t>
                      </a:r>
                    </a:p>
                  </a:txBody>
                  <a:tcPr marL="9525" marR="9525" marT="9525" marB="0" anchor="ctr"/>
                </a:tc>
                <a:tc>
                  <a:txBody>
                    <a:bodyPr/>
                    <a:lstStyle/>
                    <a:p>
                      <a:pPr algn="ctr" fontAlgn="b"/>
                      <a:r>
                        <a:rPr lang="it-IT" sz="1000" b="0" i="0" u="none" strike="noStrike" dirty="0">
                          <a:solidFill>
                            <a:srgbClr val="000000"/>
                          </a:solidFill>
                          <a:latin typeface="+mn-lt"/>
                        </a:rPr>
                        <a:t>4,4</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r>
              <a:tr h="317677">
                <a:tc gridSpan="2">
                  <a:txBody>
                    <a:bodyPr/>
                    <a:lstStyle/>
                    <a:p>
                      <a:pPr>
                        <a:spcAft>
                          <a:spcPts val="0"/>
                        </a:spcAft>
                      </a:pPr>
                      <a:r>
                        <a:rPr lang="it-IT" sz="900" dirty="0" smtClean="0"/>
                        <a:t>Totale</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900" dirty="0" smtClean="0"/>
                        <a:t>2.714</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100,0</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bl>
          </a:graphicData>
        </a:graphic>
      </p:graphicFrame>
      <p:graphicFrame>
        <p:nvGraphicFramePr>
          <p:cNvPr id="12" name="Chart 11"/>
          <p:cNvGraphicFramePr/>
          <p:nvPr/>
        </p:nvGraphicFramePr>
        <p:xfrm>
          <a:off x="4800600" y="1600200"/>
          <a:ext cx="47244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6781800" y="1676400"/>
            <a:ext cx="762000" cy="276999"/>
          </a:xfrm>
          <a:prstGeom prst="rect">
            <a:avLst/>
          </a:prstGeom>
          <a:noFill/>
        </p:spPr>
        <p:txBody>
          <a:bodyPr wrap="square" rtlCol="0">
            <a:spAutoFit/>
          </a:bodyPr>
          <a:lstStyle/>
          <a:p>
            <a:r>
              <a:rPr lang="it-IT" sz="1200" b="1" dirty="0" smtClean="0"/>
              <a:t>LESIONE</a:t>
            </a:r>
            <a:endParaRPr lang="it-IT" sz="1200" b="1" dirty="0"/>
          </a:p>
        </p:txBody>
      </p:sp>
      <p:sp>
        <p:nvSpPr>
          <p:cNvPr id="8" name="TextBox 7"/>
          <p:cNvSpPr txBox="1"/>
          <p:nvPr/>
        </p:nvSpPr>
        <p:spPr>
          <a:xfrm>
            <a:off x="228600" y="5867400"/>
            <a:ext cx="9220200" cy="461665"/>
          </a:xfrm>
          <a:prstGeom prst="rect">
            <a:avLst/>
          </a:prstGeom>
          <a:noFill/>
        </p:spPr>
        <p:txBody>
          <a:bodyPr wrap="square" rtlCol="0">
            <a:spAutoFit/>
          </a:bodyPr>
          <a:lstStyle/>
          <a:p>
            <a:r>
              <a:rPr lang="it-IT" sz="1200" dirty="0" smtClean="0"/>
              <a:t>La lesione più frequentemente rilevata è risultata l’ostruzione.</a:t>
            </a:r>
          </a:p>
          <a:p>
            <a:endParaRPr lang="it-IT"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915400" cy="369277"/>
          </a:xfrm>
        </p:spPr>
        <p:txBody>
          <a:bodyPr>
            <a:noAutofit/>
          </a:bodyPr>
          <a:lstStyle/>
          <a:p>
            <a:r>
              <a:rPr lang="it-IT" dirty="0" smtClean="0"/>
              <a:t>SELEZIONE PER ARTERIOPATIE OBLITERANTI ARTI INFERIORI</a:t>
            </a:r>
          </a:p>
        </p:txBody>
      </p:sp>
      <p:graphicFrame>
        <p:nvGraphicFramePr>
          <p:cNvPr id="7" name="Table 6"/>
          <p:cNvGraphicFramePr>
            <a:graphicFrameLocks noGrp="1"/>
          </p:cNvGraphicFramePr>
          <p:nvPr/>
        </p:nvGraphicFramePr>
        <p:xfrm>
          <a:off x="228600" y="1600200"/>
          <a:ext cx="4724399" cy="4502906"/>
        </p:xfrm>
        <a:graphic>
          <a:graphicData uri="http://schemas.openxmlformats.org/drawingml/2006/table">
            <a:tbl>
              <a:tblPr firstRow="1" lastRow="1" bandRow="1">
                <a:tableStyleId>{284E427A-3D55-4303-BF80-6455036E1DE7}</a:tableStyleId>
              </a:tblPr>
              <a:tblGrid>
                <a:gridCol w="590550"/>
                <a:gridCol w="1642802"/>
                <a:gridCol w="858981"/>
                <a:gridCol w="429491"/>
                <a:gridCol w="553492"/>
                <a:gridCol w="649083"/>
              </a:tblGrid>
              <a:tr h="428586">
                <a:tc gridSpan="2">
                  <a:txBody>
                    <a:bodyPr/>
                    <a:lstStyle/>
                    <a:p>
                      <a:pPr marL="0" marR="0">
                        <a:spcBef>
                          <a:spcPts val="0"/>
                        </a:spcBef>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900" u="none" strike="noStrike" dirty="0" smtClean="0"/>
                        <a:t>Frequenza</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Valida</a:t>
                      </a:r>
                    </a:p>
                    <a:p>
                      <a:pPr algn="ctr" fontAlgn="b"/>
                      <a:r>
                        <a:rPr lang="it-IT" sz="900" u="none" strike="noStrike" dirty="0" smtClean="0"/>
                        <a:t>%</a:t>
                      </a:r>
                      <a:endParaRPr lang="it-IT" sz="900" b="0" i="0" u="none" strike="noStrike" dirty="0">
                        <a:latin typeface="+mj-lt"/>
                      </a:endParaRPr>
                    </a:p>
                  </a:txBody>
                  <a:tcPr marL="5779" marR="5779" marT="5779" marB="0" anchor="ctr"/>
                </a:tc>
                <a:tc>
                  <a:txBody>
                    <a:bodyPr/>
                    <a:lstStyle/>
                    <a:p>
                      <a:pPr algn="ctr" fontAlgn="b"/>
                      <a:r>
                        <a:rPr lang="it-IT" sz="900" u="none" strike="noStrike" dirty="0" smtClean="0"/>
                        <a:t>Cumulativa</a:t>
                      </a:r>
                    </a:p>
                    <a:p>
                      <a:pPr algn="ctr" fontAlgn="b"/>
                      <a:r>
                        <a:rPr lang="it-IT" sz="900" u="none" strike="noStrike" dirty="0" smtClean="0"/>
                        <a:t> %</a:t>
                      </a:r>
                      <a:endParaRPr lang="it-IT" sz="900" b="0" i="0" u="none" strike="noStrike" dirty="0">
                        <a:latin typeface="+mj-lt"/>
                      </a:endParaRPr>
                    </a:p>
                  </a:txBody>
                  <a:tcPr marL="5779" marR="5779" marT="5779" marB="0" anchor="ctr"/>
                </a:tc>
              </a:tr>
              <a:tr h="256289">
                <a:tc rowSpan="13">
                  <a:txBody>
                    <a:bodyPr/>
                    <a:lstStyle/>
                    <a:p>
                      <a:pPr marL="0" marR="0">
                        <a:spcBef>
                          <a:spcPts val="0"/>
                        </a:spcBef>
                        <a:spcAft>
                          <a:spcPts val="0"/>
                        </a:spcAft>
                      </a:pPr>
                      <a:r>
                        <a:rPr lang="it-IT" sz="1000" dirty="0" smtClean="0">
                          <a:latin typeface="+mn-lt"/>
                        </a:rPr>
                        <a:t>Validi</a:t>
                      </a:r>
                      <a:endParaRPr lang="it-IT" sz="1000" dirty="0">
                        <a:latin typeface="+mn-lt"/>
                        <a:ea typeface="Times New Roman"/>
                        <a:cs typeface="Times New Roman"/>
                      </a:endParaRPr>
                    </a:p>
                  </a:txBody>
                  <a:tcPr marL="59055" marR="59055" marT="0" marB="0" anchor="ctr"/>
                </a:tc>
                <a:tc>
                  <a:txBody>
                    <a:bodyPr/>
                    <a:lstStyle/>
                    <a:p>
                      <a:pPr algn="l" fontAlgn="ctr"/>
                      <a:r>
                        <a:rPr lang="it-IT" sz="1000" b="0" i="0" u="none" strike="noStrike">
                          <a:solidFill>
                            <a:srgbClr val="000000"/>
                          </a:solidFill>
                          <a:latin typeface="+mn-lt"/>
                        </a:rPr>
                        <a:t>FEMORALE SUPERFICIALE</a:t>
                      </a:r>
                    </a:p>
                  </a:txBody>
                  <a:tcPr marL="9525" marR="9525" marT="9525" marB="0" anchor="ctr"/>
                </a:tc>
                <a:tc>
                  <a:txBody>
                    <a:bodyPr/>
                    <a:lstStyle/>
                    <a:p>
                      <a:pPr algn="ctr" fontAlgn="b"/>
                      <a:r>
                        <a:rPr lang="it-IT" sz="1000" b="0" i="0" u="none" strike="noStrike" dirty="0">
                          <a:solidFill>
                            <a:srgbClr val="000000"/>
                          </a:solidFill>
                          <a:latin typeface="+mn-lt"/>
                        </a:rPr>
                        <a:t>849</a:t>
                      </a:r>
                    </a:p>
                  </a:txBody>
                  <a:tcPr marL="9525" marR="9525" marT="9525" marB="0" anchor="ctr"/>
                </a:tc>
                <a:tc>
                  <a:txBody>
                    <a:bodyPr/>
                    <a:lstStyle/>
                    <a:p>
                      <a:pPr algn="ctr" fontAlgn="b"/>
                      <a:r>
                        <a:rPr lang="it-IT" sz="1000" b="0" i="0" u="none" strike="noStrike">
                          <a:solidFill>
                            <a:srgbClr val="000000"/>
                          </a:solidFill>
                          <a:latin typeface="+mn-lt"/>
                        </a:rPr>
                        <a:t>31,3</a:t>
                      </a:r>
                    </a:p>
                  </a:txBody>
                  <a:tcPr marL="9525" marR="9525" marT="9525" marB="0" anchor="ctr"/>
                </a:tc>
                <a:tc>
                  <a:txBody>
                    <a:bodyPr/>
                    <a:lstStyle/>
                    <a:p>
                      <a:pPr algn="ctr" fontAlgn="b"/>
                      <a:r>
                        <a:rPr lang="it-IT" sz="1000" b="0" i="0" u="none" strike="noStrike">
                          <a:solidFill>
                            <a:srgbClr val="000000"/>
                          </a:solidFill>
                          <a:latin typeface="+mn-lt"/>
                        </a:rPr>
                        <a:t>32,5</a:t>
                      </a:r>
                    </a:p>
                  </a:txBody>
                  <a:tcPr marL="9525" marR="9525" marT="9525" marB="0" anchor="ctr"/>
                </a:tc>
                <a:tc>
                  <a:txBody>
                    <a:bodyPr/>
                    <a:lstStyle/>
                    <a:p>
                      <a:pPr algn="ctr" fontAlgn="b"/>
                      <a:r>
                        <a:rPr lang="it-IT" sz="1000" b="0" i="0" u="none" strike="noStrike">
                          <a:solidFill>
                            <a:srgbClr val="000000"/>
                          </a:solidFill>
                          <a:latin typeface="+mn-lt"/>
                        </a:rPr>
                        <a:t>32,5</a:t>
                      </a:r>
                    </a:p>
                  </a:txBody>
                  <a:tcPr marL="9525" marR="9525" marT="9525" marB="0" anchor="ctr"/>
                </a:tc>
              </a:tr>
              <a:tr h="232151">
                <a:tc vMerge="1">
                  <a:txBody>
                    <a:bodyPr/>
                    <a:lstStyle/>
                    <a:p>
                      <a:endParaRPr lang="it-IT"/>
                    </a:p>
                  </a:txBody>
                  <a:tcPr/>
                </a:tc>
                <a:tc>
                  <a:txBody>
                    <a:bodyPr/>
                    <a:lstStyle/>
                    <a:p>
                      <a:pPr algn="l" fontAlgn="ctr"/>
                      <a:r>
                        <a:rPr lang="it-IT" sz="1000" b="0" i="0" u="none" strike="noStrike">
                          <a:solidFill>
                            <a:srgbClr val="000000"/>
                          </a:solidFill>
                          <a:latin typeface="+mn-lt"/>
                        </a:rPr>
                        <a:t>VASI TIBIALI</a:t>
                      </a:r>
                    </a:p>
                  </a:txBody>
                  <a:tcPr marL="9525" marR="9525" marT="9525" marB="0" anchor="ctr"/>
                </a:tc>
                <a:tc>
                  <a:txBody>
                    <a:bodyPr/>
                    <a:lstStyle/>
                    <a:p>
                      <a:pPr algn="ctr" fontAlgn="b"/>
                      <a:r>
                        <a:rPr lang="it-IT" sz="1000" b="0" i="0" u="none" strike="noStrike" dirty="0">
                          <a:solidFill>
                            <a:srgbClr val="000000"/>
                          </a:solidFill>
                          <a:latin typeface="+mn-lt"/>
                        </a:rPr>
                        <a:t>444</a:t>
                      </a:r>
                    </a:p>
                  </a:txBody>
                  <a:tcPr marL="9525" marR="9525" marT="9525" marB="0" anchor="ctr"/>
                </a:tc>
                <a:tc>
                  <a:txBody>
                    <a:bodyPr/>
                    <a:lstStyle/>
                    <a:p>
                      <a:pPr algn="ctr" fontAlgn="b"/>
                      <a:r>
                        <a:rPr lang="it-IT" sz="1000" b="0" i="0" u="none" strike="noStrike">
                          <a:solidFill>
                            <a:srgbClr val="000000"/>
                          </a:solidFill>
                          <a:latin typeface="+mn-lt"/>
                        </a:rPr>
                        <a:t>16,4</a:t>
                      </a:r>
                    </a:p>
                  </a:txBody>
                  <a:tcPr marL="9525" marR="9525" marT="9525" marB="0" anchor="ctr"/>
                </a:tc>
                <a:tc>
                  <a:txBody>
                    <a:bodyPr/>
                    <a:lstStyle/>
                    <a:p>
                      <a:pPr algn="ctr" fontAlgn="b"/>
                      <a:r>
                        <a:rPr lang="it-IT" sz="1000" b="0" i="0" u="none" strike="noStrike">
                          <a:solidFill>
                            <a:srgbClr val="000000"/>
                          </a:solidFill>
                          <a:latin typeface="+mn-lt"/>
                        </a:rPr>
                        <a:t>17</a:t>
                      </a:r>
                    </a:p>
                  </a:txBody>
                  <a:tcPr marL="9525" marR="9525" marT="9525" marB="0" anchor="ctr"/>
                </a:tc>
                <a:tc>
                  <a:txBody>
                    <a:bodyPr/>
                    <a:lstStyle/>
                    <a:p>
                      <a:pPr algn="ctr" fontAlgn="b"/>
                      <a:r>
                        <a:rPr lang="it-IT" sz="1000" b="0" i="0" u="none" strike="noStrike">
                          <a:solidFill>
                            <a:srgbClr val="000000"/>
                          </a:solidFill>
                          <a:latin typeface="+mn-lt"/>
                        </a:rPr>
                        <a:t>49,5</a:t>
                      </a:r>
                    </a:p>
                  </a:txBody>
                  <a:tcPr marL="9525" marR="9525" marT="9525" marB="0" anchor="ctr"/>
                </a:tc>
              </a:tr>
              <a:tr h="232151">
                <a:tc vMerge="1">
                  <a:txBody>
                    <a:bodyPr/>
                    <a:lstStyle/>
                    <a:p>
                      <a:endParaRPr lang="it-IT"/>
                    </a:p>
                  </a:txBody>
                  <a:tcPr/>
                </a:tc>
                <a:tc>
                  <a:txBody>
                    <a:bodyPr/>
                    <a:lstStyle/>
                    <a:p>
                      <a:pPr algn="l" fontAlgn="ctr"/>
                      <a:r>
                        <a:rPr lang="it-IT" sz="1000" b="0" i="0" u="none" strike="noStrike">
                          <a:solidFill>
                            <a:srgbClr val="000000"/>
                          </a:solidFill>
                          <a:latin typeface="+mn-lt"/>
                        </a:rPr>
                        <a:t>ILIACA COMUNE</a:t>
                      </a:r>
                    </a:p>
                  </a:txBody>
                  <a:tcPr marL="9525" marR="9525" marT="9525" marB="0" anchor="ctr"/>
                </a:tc>
                <a:tc>
                  <a:txBody>
                    <a:bodyPr/>
                    <a:lstStyle/>
                    <a:p>
                      <a:pPr algn="ctr" fontAlgn="b"/>
                      <a:r>
                        <a:rPr lang="it-IT" sz="1000" b="0" i="0" u="none" strike="noStrike">
                          <a:solidFill>
                            <a:srgbClr val="000000"/>
                          </a:solidFill>
                          <a:latin typeface="+mn-lt"/>
                        </a:rPr>
                        <a:t>374</a:t>
                      </a:r>
                    </a:p>
                  </a:txBody>
                  <a:tcPr marL="9525" marR="9525" marT="9525" marB="0" anchor="ctr"/>
                </a:tc>
                <a:tc>
                  <a:txBody>
                    <a:bodyPr/>
                    <a:lstStyle/>
                    <a:p>
                      <a:pPr algn="ctr" fontAlgn="b"/>
                      <a:r>
                        <a:rPr lang="it-IT" sz="1000" b="0" i="0" u="none" strike="noStrike" dirty="0">
                          <a:solidFill>
                            <a:srgbClr val="000000"/>
                          </a:solidFill>
                          <a:latin typeface="+mn-lt"/>
                        </a:rPr>
                        <a:t>13,8</a:t>
                      </a:r>
                    </a:p>
                  </a:txBody>
                  <a:tcPr marL="9525" marR="9525" marT="9525" marB="0" anchor="ctr"/>
                </a:tc>
                <a:tc>
                  <a:txBody>
                    <a:bodyPr/>
                    <a:lstStyle/>
                    <a:p>
                      <a:pPr algn="ctr" fontAlgn="b"/>
                      <a:r>
                        <a:rPr lang="it-IT" sz="1000" b="0" i="0" u="none" strike="noStrike">
                          <a:solidFill>
                            <a:srgbClr val="000000"/>
                          </a:solidFill>
                          <a:latin typeface="+mn-lt"/>
                        </a:rPr>
                        <a:t>14,3</a:t>
                      </a:r>
                    </a:p>
                  </a:txBody>
                  <a:tcPr marL="9525" marR="9525" marT="9525" marB="0" anchor="ctr"/>
                </a:tc>
                <a:tc>
                  <a:txBody>
                    <a:bodyPr/>
                    <a:lstStyle/>
                    <a:p>
                      <a:pPr algn="ctr" fontAlgn="b"/>
                      <a:r>
                        <a:rPr lang="it-IT" sz="1000" b="0" i="0" u="none" strike="noStrike">
                          <a:solidFill>
                            <a:srgbClr val="000000"/>
                          </a:solidFill>
                          <a:latin typeface="+mn-lt"/>
                        </a:rPr>
                        <a:t>63,9</a:t>
                      </a:r>
                    </a:p>
                  </a:txBody>
                  <a:tcPr marL="9525" marR="9525" marT="9525" marB="0" anchor="ctr"/>
                </a:tc>
              </a:tr>
              <a:tr h="232151">
                <a:tc vMerge="1">
                  <a:txBody>
                    <a:bodyPr/>
                    <a:lstStyle/>
                    <a:p>
                      <a:endParaRPr lang="it-IT"/>
                    </a:p>
                  </a:txBody>
                  <a:tcPr/>
                </a:tc>
                <a:tc>
                  <a:txBody>
                    <a:bodyPr/>
                    <a:lstStyle/>
                    <a:p>
                      <a:pPr algn="l" fontAlgn="ctr"/>
                      <a:r>
                        <a:rPr lang="it-IT" sz="1000" b="0" i="0" u="none" strike="noStrike">
                          <a:solidFill>
                            <a:srgbClr val="000000"/>
                          </a:solidFill>
                          <a:latin typeface="+mn-lt"/>
                        </a:rPr>
                        <a:t>POPLITEA</a:t>
                      </a:r>
                    </a:p>
                  </a:txBody>
                  <a:tcPr marL="9525" marR="9525" marT="9525" marB="0" anchor="ctr"/>
                </a:tc>
                <a:tc>
                  <a:txBody>
                    <a:bodyPr/>
                    <a:lstStyle/>
                    <a:p>
                      <a:pPr algn="ctr" fontAlgn="b"/>
                      <a:r>
                        <a:rPr lang="it-IT" sz="1000" b="0" i="0" u="none" strike="noStrike">
                          <a:solidFill>
                            <a:srgbClr val="000000"/>
                          </a:solidFill>
                          <a:latin typeface="+mn-lt"/>
                        </a:rPr>
                        <a:t>320</a:t>
                      </a:r>
                    </a:p>
                  </a:txBody>
                  <a:tcPr marL="9525" marR="9525" marT="9525" marB="0" anchor="ctr"/>
                </a:tc>
                <a:tc>
                  <a:txBody>
                    <a:bodyPr/>
                    <a:lstStyle/>
                    <a:p>
                      <a:pPr algn="ctr" fontAlgn="b"/>
                      <a:r>
                        <a:rPr lang="it-IT" sz="1000" b="0" i="0" u="none" strike="noStrike" dirty="0">
                          <a:solidFill>
                            <a:srgbClr val="000000"/>
                          </a:solidFill>
                          <a:latin typeface="+mn-lt"/>
                        </a:rPr>
                        <a:t>11,8</a:t>
                      </a:r>
                    </a:p>
                  </a:txBody>
                  <a:tcPr marL="9525" marR="9525" marT="9525" marB="0" anchor="ctr"/>
                </a:tc>
                <a:tc>
                  <a:txBody>
                    <a:bodyPr/>
                    <a:lstStyle/>
                    <a:p>
                      <a:pPr algn="ctr" fontAlgn="b"/>
                      <a:r>
                        <a:rPr lang="it-IT" sz="1000" b="0" i="0" u="none" strike="noStrike">
                          <a:solidFill>
                            <a:srgbClr val="000000"/>
                          </a:solidFill>
                          <a:latin typeface="+mn-lt"/>
                        </a:rPr>
                        <a:t>12,3</a:t>
                      </a:r>
                    </a:p>
                  </a:txBody>
                  <a:tcPr marL="9525" marR="9525" marT="9525" marB="0" anchor="ctr"/>
                </a:tc>
                <a:tc>
                  <a:txBody>
                    <a:bodyPr/>
                    <a:lstStyle/>
                    <a:p>
                      <a:pPr algn="ctr" fontAlgn="b"/>
                      <a:r>
                        <a:rPr lang="it-IT" sz="1000" b="0" i="0" u="none" strike="noStrike">
                          <a:solidFill>
                            <a:srgbClr val="000000"/>
                          </a:solidFill>
                          <a:latin typeface="+mn-lt"/>
                        </a:rPr>
                        <a:t>76,1</a:t>
                      </a:r>
                    </a:p>
                  </a:txBody>
                  <a:tcPr marL="9525" marR="9525" marT="9525" marB="0" anchor="ctr"/>
                </a:tc>
              </a:tr>
              <a:tr h="183680">
                <a:tc vMerge="1">
                  <a:txBody>
                    <a:bodyPr/>
                    <a:lstStyle/>
                    <a:p>
                      <a:endParaRPr lang="it-IT"/>
                    </a:p>
                  </a:txBody>
                  <a:tcPr/>
                </a:tc>
                <a:tc>
                  <a:txBody>
                    <a:bodyPr/>
                    <a:lstStyle/>
                    <a:p>
                      <a:pPr algn="l" fontAlgn="ctr"/>
                      <a:r>
                        <a:rPr lang="it-IT" sz="1000" b="0" i="0" u="none" strike="noStrike">
                          <a:solidFill>
                            <a:srgbClr val="000000"/>
                          </a:solidFill>
                          <a:latin typeface="+mn-lt"/>
                        </a:rPr>
                        <a:t>FEMORALE COMUNE</a:t>
                      </a:r>
                    </a:p>
                  </a:txBody>
                  <a:tcPr marL="9525" marR="9525" marT="9525" marB="0" anchor="ctr"/>
                </a:tc>
                <a:tc>
                  <a:txBody>
                    <a:bodyPr/>
                    <a:lstStyle/>
                    <a:p>
                      <a:pPr algn="ctr" fontAlgn="b"/>
                      <a:r>
                        <a:rPr lang="it-IT" sz="1000" b="0" i="0" u="none" strike="noStrike" dirty="0">
                          <a:solidFill>
                            <a:srgbClr val="000000"/>
                          </a:solidFill>
                          <a:latin typeface="+mn-lt"/>
                        </a:rPr>
                        <a:t>289</a:t>
                      </a:r>
                    </a:p>
                  </a:txBody>
                  <a:tcPr marL="9525" marR="9525" marT="9525" marB="0" anchor="ctr"/>
                </a:tc>
                <a:tc>
                  <a:txBody>
                    <a:bodyPr/>
                    <a:lstStyle/>
                    <a:p>
                      <a:pPr algn="ctr" fontAlgn="b"/>
                      <a:r>
                        <a:rPr lang="it-IT" sz="1000" b="0" i="0" u="none" strike="noStrike" dirty="0">
                          <a:solidFill>
                            <a:srgbClr val="000000"/>
                          </a:solidFill>
                          <a:latin typeface="+mn-lt"/>
                        </a:rPr>
                        <a:t>10,6</a:t>
                      </a:r>
                    </a:p>
                  </a:txBody>
                  <a:tcPr marL="9525" marR="9525" marT="9525" marB="0" anchor="ctr"/>
                </a:tc>
                <a:tc>
                  <a:txBody>
                    <a:bodyPr/>
                    <a:lstStyle/>
                    <a:p>
                      <a:pPr algn="ctr" fontAlgn="b"/>
                      <a:r>
                        <a:rPr lang="it-IT" sz="1000" b="0" i="0" u="none" strike="noStrike">
                          <a:solidFill>
                            <a:srgbClr val="000000"/>
                          </a:solidFill>
                          <a:latin typeface="+mn-lt"/>
                        </a:rPr>
                        <a:t>11,1</a:t>
                      </a:r>
                    </a:p>
                  </a:txBody>
                  <a:tcPr marL="9525" marR="9525" marT="9525" marB="0" anchor="ctr"/>
                </a:tc>
                <a:tc>
                  <a:txBody>
                    <a:bodyPr/>
                    <a:lstStyle/>
                    <a:p>
                      <a:pPr algn="ctr" fontAlgn="b"/>
                      <a:r>
                        <a:rPr lang="it-IT" sz="1000" b="0" i="0" u="none" strike="noStrike">
                          <a:solidFill>
                            <a:srgbClr val="000000"/>
                          </a:solidFill>
                          <a:latin typeface="+mn-lt"/>
                        </a:rPr>
                        <a:t>87,2</a:t>
                      </a:r>
                    </a:p>
                  </a:txBody>
                  <a:tcPr marL="9525" marR="9525" marT="9525" marB="0" anchor="ctr"/>
                </a:tc>
              </a:tr>
              <a:tr h="232151">
                <a:tc vMerge="1">
                  <a:txBody>
                    <a:bodyPr/>
                    <a:lstStyle/>
                    <a:p>
                      <a:endParaRPr lang="it-IT"/>
                    </a:p>
                  </a:txBody>
                  <a:tcPr/>
                </a:tc>
                <a:tc>
                  <a:txBody>
                    <a:bodyPr/>
                    <a:lstStyle/>
                    <a:p>
                      <a:pPr algn="l" fontAlgn="ctr"/>
                      <a:r>
                        <a:rPr lang="it-IT" sz="1000" b="0" i="0" u="none" strike="noStrike">
                          <a:solidFill>
                            <a:srgbClr val="000000"/>
                          </a:solidFill>
                          <a:latin typeface="+mn-lt"/>
                        </a:rPr>
                        <a:t>ILIACA ESTERNA</a:t>
                      </a:r>
                    </a:p>
                  </a:txBody>
                  <a:tcPr marL="9525" marR="9525" marT="9525" marB="0" anchor="ctr"/>
                </a:tc>
                <a:tc>
                  <a:txBody>
                    <a:bodyPr/>
                    <a:lstStyle/>
                    <a:p>
                      <a:pPr algn="ctr" fontAlgn="b"/>
                      <a:r>
                        <a:rPr lang="it-IT" sz="1000" b="0" i="0" u="none" strike="noStrike" dirty="0">
                          <a:solidFill>
                            <a:srgbClr val="000000"/>
                          </a:solidFill>
                          <a:latin typeface="+mn-lt"/>
                        </a:rPr>
                        <a:t>185</a:t>
                      </a:r>
                    </a:p>
                  </a:txBody>
                  <a:tcPr marL="9525" marR="9525" marT="9525" marB="0" anchor="ctr"/>
                </a:tc>
                <a:tc>
                  <a:txBody>
                    <a:bodyPr/>
                    <a:lstStyle/>
                    <a:p>
                      <a:pPr algn="ctr" fontAlgn="b"/>
                      <a:r>
                        <a:rPr lang="it-IT" sz="1000" b="0" i="0" u="none" strike="noStrike">
                          <a:solidFill>
                            <a:srgbClr val="000000"/>
                          </a:solidFill>
                          <a:latin typeface="+mn-lt"/>
                        </a:rPr>
                        <a:t>6,8</a:t>
                      </a:r>
                    </a:p>
                  </a:txBody>
                  <a:tcPr marL="9525" marR="9525" marT="9525" marB="0" anchor="ctr"/>
                </a:tc>
                <a:tc>
                  <a:txBody>
                    <a:bodyPr/>
                    <a:lstStyle/>
                    <a:p>
                      <a:pPr algn="ctr" fontAlgn="b"/>
                      <a:r>
                        <a:rPr lang="it-IT" sz="1000" b="0" i="0" u="none" strike="noStrike">
                          <a:solidFill>
                            <a:srgbClr val="000000"/>
                          </a:solidFill>
                          <a:latin typeface="+mn-lt"/>
                        </a:rPr>
                        <a:t>7,1</a:t>
                      </a:r>
                    </a:p>
                  </a:txBody>
                  <a:tcPr marL="9525" marR="9525" marT="9525" marB="0" anchor="ctr"/>
                </a:tc>
                <a:tc>
                  <a:txBody>
                    <a:bodyPr/>
                    <a:lstStyle/>
                    <a:p>
                      <a:pPr algn="ctr" fontAlgn="b"/>
                      <a:r>
                        <a:rPr lang="it-IT" sz="1000" b="0" i="0" u="none" strike="noStrike">
                          <a:solidFill>
                            <a:srgbClr val="000000"/>
                          </a:solidFill>
                          <a:latin typeface="+mn-lt"/>
                        </a:rPr>
                        <a:t>94,3</a:t>
                      </a:r>
                    </a:p>
                  </a:txBody>
                  <a:tcPr marL="9525" marR="9525" marT="9525" marB="0" anchor="ctr"/>
                </a:tc>
              </a:tr>
              <a:tr h="232151">
                <a:tc vMerge="1">
                  <a:txBody>
                    <a:bodyPr/>
                    <a:lstStyle/>
                    <a:p>
                      <a:endParaRPr lang="it-IT"/>
                    </a:p>
                  </a:txBody>
                  <a:tcPr/>
                </a:tc>
                <a:tc>
                  <a:txBody>
                    <a:bodyPr/>
                    <a:lstStyle/>
                    <a:p>
                      <a:pPr algn="l" fontAlgn="ctr"/>
                      <a:r>
                        <a:rPr lang="it-IT" sz="1000" b="0" i="0" u="none" strike="noStrike">
                          <a:solidFill>
                            <a:srgbClr val="000000"/>
                          </a:solidFill>
                          <a:latin typeface="+mn-lt"/>
                        </a:rPr>
                        <a:t>AORTA ADDOMINALE</a:t>
                      </a:r>
                    </a:p>
                  </a:txBody>
                  <a:tcPr marL="9525" marR="9525" marT="9525" marB="0" anchor="ctr"/>
                </a:tc>
                <a:tc>
                  <a:txBody>
                    <a:bodyPr/>
                    <a:lstStyle/>
                    <a:p>
                      <a:pPr algn="ctr" fontAlgn="b"/>
                      <a:r>
                        <a:rPr lang="it-IT" sz="1000" b="0" i="0" u="none" strike="noStrike" dirty="0">
                          <a:solidFill>
                            <a:srgbClr val="000000"/>
                          </a:solidFill>
                          <a:latin typeface="+mn-lt"/>
                        </a:rPr>
                        <a:t>39</a:t>
                      </a:r>
                    </a:p>
                  </a:txBody>
                  <a:tcPr marL="9525" marR="9525" marT="9525" marB="0" anchor="ctr"/>
                </a:tc>
                <a:tc>
                  <a:txBody>
                    <a:bodyPr/>
                    <a:lstStyle/>
                    <a:p>
                      <a:pPr algn="ctr" fontAlgn="b"/>
                      <a:r>
                        <a:rPr lang="it-IT" sz="1000" b="0" i="0" u="none" strike="noStrike" dirty="0">
                          <a:solidFill>
                            <a:srgbClr val="000000"/>
                          </a:solidFill>
                          <a:latin typeface="+mn-lt"/>
                        </a:rPr>
                        <a:t>1,4</a:t>
                      </a:r>
                    </a:p>
                  </a:txBody>
                  <a:tcPr marL="9525" marR="9525" marT="9525" marB="0" anchor="ctr"/>
                </a:tc>
                <a:tc>
                  <a:txBody>
                    <a:bodyPr/>
                    <a:lstStyle/>
                    <a:p>
                      <a:pPr algn="ctr" fontAlgn="b"/>
                      <a:r>
                        <a:rPr lang="it-IT" sz="1000" b="0" i="0" u="none" strike="noStrike">
                          <a:solidFill>
                            <a:srgbClr val="000000"/>
                          </a:solidFill>
                          <a:latin typeface="+mn-lt"/>
                        </a:rPr>
                        <a:t>1,5</a:t>
                      </a:r>
                    </a:p>
                  </a:txBody>
                  <a:tcPr marL="9525" marR="9525" marT="9525" marB="0" anchor="ctr"/>
                </a:tc>
                <a:tc>
                  <a:txBody>
                    <a:bodyPr/>
                    <a:lstStyle/>
                    <a:p>
                      <a:pPr algn="ctr" fontAlgn="b"/>
                      <a:r>
                        <a:rPr lang="it-IT" sz="1000" b="0" i="0" u="none" strike="noStrike">
                          <a:solidFill>
                            <a:srgbClr val="000000"/>
                          </a:solidFill>
                          <a:latin typeface="+mn-lt"/>
                        </a:rPr>
                        <a:t>95,8</a:t>
                      </a:r>
                    </a:p>
                  </a:txBody>
                  <a:tcPr marL="9525" marR="9525" marT="9525" marB="0" anchor="ctr"/>
                </a:tc>
              </a:tr>
              <a:tr h="232151">
                <a:tc vMerge="1">
                  <a:txBody>
                    <a:bodyPr/>
                    <a:lstStyle/>
                    <a:p>
                      <a:endParaRPr lang="it-IT"/>
                    </a:p>
                  </a:txBody>
                  <a:tcPr/>
                </a:tc>
                <a:tc>
                  <a:txBody>
                    <a:bodyPr/>
                    <a:lstStyle/>
                    <a:p>
                      <a:pPr algn="l" fontAlgn="ctr"/>
                      <a:r>
                        <a:rPr lang="it-IT" sz="1000" b="0" i="0" u="none" strike="noStrike">
                          <a:solidFill>
                            <a:srgbClr val="000000"/>
                          </a:solidFill>
                          <a:latin typeface="+mn-lt"/>
                        </a:rPr>
                        <a:t>FEMORALE PROFONDA</a:t>
                      </a:r>
                    </a:p>
                  </a:txBody>
                  <a:tcPr marL="9525" marR="9525" marT="9525" marB="0" anchor="ctr"/>
                </a:tc>
                <a:tc>
                  <a:txBody>
                    <a:bodyPr/>
                    <a:lstStyle/>
                    <a:p>
                      <a:pPr algn="ctr" fontAlgn="b"/>
                      <a:r>
                        <a:rPr lang="it-IT" sz="1000" b="0" i="0" u="none" strike="noStrike">
                          <a:solidFill>
                            <a:srgbClr val="000000"/>
                          </a:solidFill>
                          <a:latin typeface="+mn-lt"/>
                        </a:rPr>
                        <a:t>37</a:t>
                      </a:r>
                    </a:p>
                  </a:txBody>
                  <a:tcPr marL="9525" marR="9525" marT="9525" marB="0" anchor="ctr"/>
                </a:tc>
                <a:tc>
                  <a:txBody>
                    <a:bodyPr/>
                    <a:lstStyle/>
                    <a:p>
                      <a:pPr algn="ctr" fontAlgn="b"/>
                      <a:r>
                        <a:rPr lang="it-IT" sz="1000" b="0" i="0" u="none" strike="noStrike" dirty="0">
                          <a:solidFill>
                            <a:srgbClr val="000000"/>
                          </a:solidFill>
                          <a:latin typeface="+mn-lt"/>
                        </a:rPr>
                        <a:t>1,4</a:t>
                      </a:r>
                    </a:p>
                  </a:txBody>
                  <a:tcPr marL="9525" marR="9525" marT="9525" marB="0" anchor="ctr"/>
                </a:tc>
                <a:tc>
                  <a:txBody>
                    <a:bodyPr/>
                    <a:lstStyle/>
                    <a:p>
                      <a:pPr algn="ctr" fontAlgn="b"/>
                      <a:r>
                        <a:rPr lang="it-IT" sz="1000" b="0" i="0" u="none" strike="noStrike">
                          <a:solidFill>
                            <a:srgbClr val="000000"/>
                          </a:solidFill>
                          <a:latin typeface="+mn-lt"/>
                        </a:rPr>
                        <a:t>1,4</a:t>
                      </a:r>
                    </a:p>
                  </a:txBody>
                  <a:tcPr marL="9525" marR="9525" marT="9525" marB="0" anchor="ctr"/>
                </a:tc>
                <a:tc>
                  <a:txBody>
                    <a:bodyPr/>
                    <a:lstStyle/>
                    <a:p>
                      <a:pPr algn="ctr" fontAlgn="b"/>
                      <a:r>
                        <a:rPr lang="it-IT" sz="1000" b="0" i="0" u="none" strike="noStrike" dirty="0">
                          <a:solidFill>
                            <a:srgbClr val="000000"/>
                          </a:solidFill>
                          <a:latin typeface="+mn-lt"/>
                        </a:rPr>
                        <a:t>97,2</a:t>
                      </a:r>
                    </a:p>
                  </a:txBody>
                  <a:tcPr marL="9525" marR="9525" marT="9525" marB="0" anchor="ctr"/>
                </a:tc>
              </a:tr>
              <a:tr h="308194">
                <a:tc vMerge="1">
                  <a:txBody>
                    <a:bodyPr/>
                    <a:lstStyle/>
                    <a:p>
                      <a:endParaRPr lang="it-IT"/>
                    </a:p>
                  </a:txBody>
                  <a:tcPr/>
                </a:tc>
                <a:tc>
                  <a:txBody>
                    <a:bodyPr/>
                    <a:lstStyle/>
                    <a:p>
                      <a:pPr algn="l" fontAlgn="ctr"/>
                      <a:r>
                        <a:rPr lang="it-IT" sz="1000" b="0" i="0" u="none" strike="noStrike" dirty="0">
                          <a:solidFill>
                            <a:srgbClr val="000000"/>
                          </a:solidFill>
                          <a:latin typeface="+mn-lt"/>
                        </a:rPr>
                        <a:t>AORTO-ILIACA - S. di LERICHE</a:t>
                      </a:r>
                    </a:p>
                  </a:txBody>
                  <a:tcPr marL="9525" marR="9525" marT="9525" marB="0" anchor="ctr"/>
                </a:tc>
                <a:tc>
                  <a:txBody>
                    <a:bodyPr/>
                    <a:lstStyle/>
                    <a:p>
                      <a:pPr algn="ctr" fontAlgn="b"/>
                      <a:r>
                        <a:rPr lang="it-IT" sz="1000" b="0" i="0" u="none" strike="noStrike" dirty="0">
                          <a:solidFill>
                            <a:srgbClr val="000000"/>
                          </a:solidFill>
                          <a:latin typeface="+mn-lt"/>
                        </a:rPr>
                        <a:t>34</a:t>
                      </a:r>
                    </a:p>
                  </a:txBody>
                  <a:tcPr marL="9525" marR="9525" marT="9525" marB="0" anchor="ctr"/>
                </a:tc>
                <a:tc>
                  <a:txBody>
                    <a:bodyPr/>
                    <a:lstStyle/>
                    <a:p>
                      <a:pPr algn="ctr" fontAlgn="b"/>
                      <a:r>
                        <a:rPr lang="it-IT" sz="1000" b="0" i="0" u="none" strike="noStrike">
                          <a:solidFill>
                            <a:srgbClr val="000000"/>
                          </a:solidFill>
                          <a:latin typeface="+mn-lt"/>
                        </a:rPr>
                        <a:t>1,3</a:t>
                      </a:r>
                    </a:p>
                  </a:txBody>
                  <a:tcPr marL="9525" marR="9525" marT="9525" marB="0" anchor="ctr"/>
                </a:tc>
                <a:tc>
                  <a:txBody>
                    <a:bodyPr/>
                    <a:lstStyle/>
                    <a:p>
                      <a:pPr algn="ctr" fontAlgn="b"/>
                      <a:r>
                        <a:rPr lang="it-IT" sz="1000" b="0" i="0" u="none" strike="noStrike">
                          <a:solidFill>
                            <a:srgbClr val="000000"/>
                          </a:solidFill>
                          <a:latin typeface="+mn-lt"/>
                        </a:rPr>
                        <a:t>1,3</a:t>
                      </a:r>
                    </a:p>
                  </a:txBody>
                  <a:tcPr marL="9525" marR="9525" marT="9525" marB="0" anchor="ctr"/>
                </a:tc>
                <a:tc>
                  <a:txBody>
                    <a:bodyPr/>
                    <a:lstStyle/>
                    <a:p>
                      <a:pPr algn="ctr" fontAlgn="b"/>
                      <a:r>
                        <a:rPr lang="it-IT" sz="1000" b="0" i="0" u="none" strike="noStrike">
                          <a:solidFill>
                            <a:srgbClr val="000000"/>
                          </a:solidFill>
                          <a:latin typeface="+mn-lt"/>
                        </a:rPr>
                        <a:t>98,5</a:t>
                      </a:r>
                    </a:p>
                  </a:txBody>
                  <a:tcPr marL="9525" marR="9525" marT="9525" marB="0" anchor="ctr"/>
                </a:tc>
              </a:tr>
              <a:tr h="232151">
                <a:tc vMerge="1">
                  <a:txBody>
                    <a:bodyPr/>
                    <a:lstStyle/>
                    <a:p>
                      <a:endParaRPr lang="it-IT"/>
                    </a:p>
                  </a:txBody>
                  <a:tcPr/>
                </a:tc>
                <a:tc>
                  <a:txBody>
                    <a:bodyPr/>
                    <a:lstStyle/>
                    <a:p>
                      <a:pPr algn="l" fontAlgn="ctr"/>
                      <a:r>
                        <a:rPr lang="it-IT" sz="1000" b="0" i="0" u="none" strike="noStrike" dirty="0">
                          <a:solidFill>
                            <a:srgbClr val="000000"/>
                          </a:solidFill>
                          <a:latin typeface="+mn-lt"/>
                        </a:rPr>
                        <a:t>NEUROTROFICO</a:t>
                      </a:r>
                    </a:p>
                  </a:txBody>
                  <a:tcPr marL="9525" marR="9525" marT="9525" marB="0" anchor="ctr"/>
                </a:tc>
                <a:tc>
                  <a:txBody>
                    <a:bodyPr/>
                    <a:lstStyle/>
                    <a:p>
                      <a:pPr algn="ctr" fontAlgn="b"/>
                      <a:r>
                        <a:rPr lang="it-IT" sz="1000" b="0" i="0" u="none" strike="noStrike" dirty="0">
                          <a:solidFill>
                            <a:srgbClr val="000000"/>
                          </a:solidFill>
                          <a:latin typeface="+mn-lt"/>
                        </a:rPr>
                        <a:t>22</a:t>
                      </a:r>
                    </a:p>
                  </a:txBody>
                  <a:tcPr marL="9525" marR="9525" marT="9525" marB="0" anchor="ctr"/>
                </a:tc>
                <a:tc>
                  <a:txBody>
                    <a:bodyPr/>
                    <a:lstStyle/>
                    <a:p>
                      <a:pPr algn="ctr" fontAlgn="b"/>
                      <a:r>
                        <a:rPr lang="it-IT" sz="1000" b="0" i="0" u="none" strike="noStrike" dirty="0">
                          <a:solidFill>
                            <a:srgbClr val="000000"/>
                          </a:solidFill>
                          <a:latin typeface="+mn-lt"/>
                        </a:rPr>
                        <a:t>0,8</a:t>
                      </a:r>
                    </a:p>
                  </a:txBody>
                  <a:tcPr marL="9525" marR="9525" marT="9525" marB="0" anchor="ctr"/>
                </a:tc>
                <a:tc>
                  <a:txBody>
                    <a:bodyPr/>
                    <a:lstStyle/>
                    <a:p>
                      <a:pPr algn="ctr" fontAlgn="b"/>
                      <a:r>
                        <a:rPr lang="it-IT" sz="1000" b="0" i="0" u="none" strike="noStrike">
                          <a:solidFill>
                            <a:srgbClr val="000000"/>
                          </a:solidFill>
                          <a:latin typeface="+mn-lt"/>
                        </a:rPr>
                        <a:t>0,8</a:t>
                      </a:r>
                    </a:p>
                  </a:txBody>
                  <a:tcPr marL="9525" marR="9525" marT="9525" marB="0" anchor="ctr"/>
                </a:tc>
                <a:tc>
                  <a:txBody>
                    <a:bodyPr/>
                    <a:lstStyle/>
                    <a:p>
                      <a:pPr algn="ctr" fontAlgn="b"/>
                      <a:r>
                        <a:rPr lang="it-IT" sz="1000" b="0" i="0" u="none" strike="noStrike">
                          <a:solidFill>
                            <a:srgbClr val="000000"/>
                          </a:solidFill>
                          <a:latin typeface="+mn-lt"/>
                        </a:rPr>
                        <a:t>99,3</a:t>
                      </a:r>
                    </a:p>
                  </a:txBody>
                  <a:tcPr marL="9525" marR="9525" marT="9525" marB="0" anchor="ctr"/>
                </a:tc>
              </a:tr>
              <a:tr h="232151">
                <a:tc vMerge="1">
                  <a:txBody>
                    <a:bodyPr/>
                    <a:lstStyle/>
                    <a:p>
                      <a:endParaRPr lang="it-IT"/>
                    </a:p>
                  </a:txBody>
                  <a:tcPr/>
                </a:tc>
                <a:tc>
                  <a:txBody>
                    <a:bodyPr/>
                    <a:lstStyle/>
                    <a:p>
                      <a:pPr algn="l" fontAlgn="ctr"/>
                      <a:r>
                        <a:rPr lang="it-IT" sz="1000" b="0" i="0" u="none" strike="noStrike" dirty="0">
                          <a:solidFill>
                            <a:srgbClr val="000000"/>
                          </a:solidFill>
                          <a:latin typeface="+mn-lt"/>
                        </a:rPr>
                        <a:t>NEUROISCHEMICO</a:t>
                      </a:r>
                    </a:p>
                  </a:txBody>
                  <a:tcPr marL="9525" marR="9525" marT="9525" marB="0" anchor="ctr"/>
                </a:tc>
                <a:tc>
                  <a:txBody>
                    <a:bodyPr/>
                    <a:lstStyle/>
                    <a:p>
                      <a:pPr algn="ctr" fontAlgn="b"/>
                      <a:r>
                        <a:rPr lang="it-IT" sz="1000" b="0" i="0" u="none" strike="noStrike" dirty="0">
                          <a:solidFill>
                            <a:srgbClr val="000000"/>
                          </a:solidFill>
                          <a:latin typeface="+mn-lt"/>
                        </a:rPr>
                        <a:t>16</a:t>
                      </a:r>
                    </a:p>
                  </a:txBody>
                  <a:tcPr marL="9525" marR="9525" marT="9525" marB="0" anchor="ctr"/>
                </a:tc>
                <a:tc>
                  <a:txBody>
                    <a:bodyPr/>
                    <a:lstStyle/>
                    <a:p>
                      <a:pPr algn="ctr" fontAlgn="b"/>
                      <a:r>
                        <a:rPr lang="it-IT" sz="1000" b="0" i="0" u="none" strike="noStrike" dirty="0">
                          <a:solidFill>
                            <a:srgbClr val="000000"/>
                          </a:solidFill>
                          <a:latin typeface="+mn-lt"/>
                        </a:rPr>
                        <a:t>0,6</a:t>
                      </a:r>
                    </a:p>
                  </a:txBody>
                  <a:tcPr marL="9525" marR="9525" marT="9525" marB="0" anchor="ctr"/>
                </a:tc>
                <a:tc>
                  <a:txBody>
                    <a:bodyPr/>
                    <a:lstStyle/>
                    <a:p>
                      <a:pPr algn="ctr" fontAlgn="b"/>
                      <a:r>
                        <a:rPr lang="it-IT" sz="1000" b="0" i="0" u="none" strike="noStrike">
                          <a:solidFill>
                            <a:srgbClr val="000000"/>
                          </a:solidFill>
                          <a:latin typeface="+mn-lt"/>
                        </a:rPr>
                        <a:t>0,6</a:t>
                      </a:r>
                    </a:p>
                  </a:txBody>
                  <a:tcPr marL="9525" marR="9525" marT="9525" marB="0" anchor="ctr"/>
                </a:tc>
                <a:tc>
                  <a:txBody>
                    <a:bodyPr/>
                    <a:lstStyle/>
                    <a:p>
                      <a:pPr algn="ctr" fontAlgn="b"/>
                      <a:r>
                        <a:rPr lang="it-IT" sz="1000" b="0" i="0" u="none" strike="noStrike">
                          <a:solidFill>
                            <a:srgbClr val="000000"/>
                          </a:solidFill>
                          <a:latin typeface="+mn-lt"/>
                        </a:rPr>
                        <a:t>100</a:t>
                      </a:r>
                    </a:p>
                  </a:txBody>
                  <a:tcPr marL="9525" marR="9525" marT="9525" marB="0" anchor="ctr"/>
                </a:tc>
              </a:tr>
              <a:tr h="308194">
                <a:tc vMerge="1">
                  <a:txBody>
                    <a:bodyPr/>
                    <a:lstStyle/>
                    <a:p>
                      <a:endParaRPr lang="it-IT"/>
                    </a:p>
                  </a:txBody>
                  <a:tcPr/>
                </a:tc>
                <a:tc>
                  <a:txBody>
                    <a:bodyPr/>
                    <a:lstStyle/>
                    <a:p>
                      <a:pPr algn="l" fontAlgn="ctr"/>
                      <a:r>
                        <a:rPr lang="it-IT" sz="1000" b="0" i="0" u="none" strike="noStrike" dirty="0">
                          <a:solidFill>
                            <a:srgbClr val="000000"/>
                          </a:solidFill>
                          <a:latin typeface="+mn-lt"/>
                        </a:rPr>
                        <a:t>ICX2</a:t>
                      </a:r>
                    </a:p>
                  </a:txBody>
                  <a:tcPr marL="9525" marR="9525" marT="9525" marB="0" anchor="ctr"/>
                </a:tc>
                <a:tc>
                  <a:txBody>
                    <a:bodyPr/>
                    <a:lstStyle/>
                    <a:p>
                      <a:pPr algn="ctr" fontAlgn="b"/>
                      <a:r>
                        <a:rPr lang="it-IT" sz="1000" b="0" i="0" u="none" strike="noStrike">
                          <a:solidFill>
                            <a:srgbClr val="000000"/>
                          </a:solidFill>
                          <a:latin typeface="+mn-lt"/>
                        </a:rPr>
                        <a:t>1</a:t>
                      </a:r>
                    </a:p>
                  </a:txBody>
                  <a:tcPr marL="9525" marR="9525" marT="9525" marB="0" anchor="ctr"/>
                </a:tc>
                <a:tc>
                  <a:txBody>
                    <a:bodyPr/>
                    <a:lstStyle/>
                    <a:p>
                      <a:pPr algn="ctr" fontAlgn="b"/>
                      <a:r>
                        <a:rPr lang="it-IT" sz="1000" b="0" i="0" u="none" strike="noStrike" dirty="0" smtClean="0">
                          <a:solidFill>
                            <a:srgbClr val="000000"/>
                          </a:solidFill>
                          <a:latin typeface="+mn-lt"/>
                        </a:rPr>
                        <a:t>0,0</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dirty="0" smtClean="0">
                          <a:solidFill>
                            <a:srgbClr val="000000"/>
                          </a:solidFill>
                          <a:latin typeface="+mn-lt"/>
                        </a:rPr>
                        <a:t>0,0</a:t>
                      </a:r>
                      <a:endParaRPr lang="it-IT" sz="1000" b="0" i="0" u="none" strike="noStrike" dirty="0">
                        <a:solidFill>
                          <a:srgbClr val="000000"/>
                        </a:solidFill>
                        <a:latin typeface="+mn-lt"/>
                      </a:endParaRPr>
                    </a:p>
                  </a:txBody>
                  <a:tcPr marL="9525" marR="9525" marT="9525" marB="0" anchor="ctr"/>
                </a:tc>
                <a:tc>
                  <a:txBody>
                    <a:bodyPr/>
                    <a:lstStyle/>
                    <a:p>
                      <a:pPr algn="ctr" fontAlgn="b"/>
                      <a:r>
                        <a:rPr lang="it-IT" sz="1000" b="0" i="0" u="none" strike="noStrike">
                          <a:solidFill>
                            <a:srgbClr val="000000"/>
                          </a:solidFill>
                          <a:latin typeface="+mn-lt"/>
                        </a:rPr>
                        <a:t>100</a:t>
                      </a:r>
                    </a:p>
                  </a:txBody>
                  <a:tcPr marL="9525" marR="9525" marT="9525" marB="0" anchor="ctr"/>
                </a:tc>
              </a:tr>
              <a:tr h="232151">
                <a:tc vMerge="1">
                  <a:txBody>
                    <a:bodyPr/>
                    <a:lstStyle/>
                    <a:p>
                      <a:endParaRPr lang="it-IT"/>
                    </a:p>
                  </a:txBody>
                  <a:tcP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2.610</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a:solidFill>
                            <a:srgbClr val="000000"/>
                          </a:solidFill>
                          <a:latin typeface="+mn-lt"/>
                        </a:rPr>
                        <a:t>96,2</a:t>
                      </a:r>
                    </a:p>
                  </a:txBody>
                  <a:tcPr marL="9525" marR="9525" marT="9525" marB="0" anchor="ctr"/>
                </a:tc>
                <a:tc>
                  <a:txBody>
                    <a:bodyPr/>
                    <a:lstStyle/>
                    <a:p>
                      <a:pPr algn="ctr" fontAlgn="b"/>
                      <a:r>
                        <a:rPr lang="it-IT" sz="1000" b="1" i="0" u="none" strike="noStrike" dirty="0">
                          <a:solidFill>
                            <a:srgbClr val="000000"/>
                          </a:solidFill>
                          <a:latin typeface="+mn-lt"/>
                        </a:rPr>
                        <a:t>100</a:t>
                      </a:r>
                    </a:p>
                  </a:txBody>
                  <a:tcPr marL="9525" marR="9525" marT="9525" marB="0" anchor="ctr"/>
                </a:tc>
                <a:tc>
                  <a:txBody>
                    <a:bodyPr/>
                    <a:lstStyle/>
                    <a:p>
                      <a:pPr algn="ctr" fontAlgn="b"/>
                      <a:r>
                        <a:rPr lang="it-IT" sz="1000" b="0" i="0" u="none" strike="noStrike" dirty="0">
                          <a:solidFill>
                            <a:srgbClr val="000000"/>
                          </a:solidFill>
                          <a:latin typeface="+mn-lt"/>
                        </a:rPr>
                        <a:t> </a:t>
                      </a:r>
                    </a:p>
                  </a:txBody>
                  <a:tcPr marL="9525" marR="9525" marT="9525" marB="0" anchor="ctr"/>
                </a:tc>
              </a:tr>
              <a:tr h="232151">
                <a:tc rowSpan="3">
                  <a:txBody>
                    <a:bodyPr/>
                    <a:lstStyle/>
                    <a:p>
                      <a:pPr marL="0" marR="0">
                        <a:spcBef>
                          <a:spcPts val="0"/>
                        </a:spcBef>
                        <a:spcAft>
                          <a:spcPts val="0"/>
                        </a:spcAft>
                      </a:pPr>
                      <a:r>
                        <a:rPr lang="it-IT" sz="900" dirty="0" smtClean="0">
                          <a:latin typeface="+mn-lt"/>
                        </a:rPr>
                        <a:t>Mancanti</a:t>
                      </a:r>
                      <a:endParaRPr lang="it-IT" sz="900" dirty="0">
                        <a:latin typeface="+mn-lt"/>
                        <a:ea typeface="Times New Roman"/>
                        <a:cs typeface="Times New Roman"/>
                      </a:endParaRPr>
                    </a:p>
                  </a:txBody>
                  <a:tcPr marL="59055" marR="59055" marT="0" marB="0" anchor="ctr"/>
                </a:tc>
                <a:tc>
                  <a:txBody>
                    <a:bodyPr/>
                    <a:lstStyle/>
                    <a:p>
                      <a:pPr marL="0" marR="0">
                        <a:spcBef>
                          <a:spcPts val="0"/>
                        </a:spcBef>
                        <a:spcAft>
                          <a:spcPts val="0"/>
                        </a:spcAft>
                      </a:pPr>
                      <a:r>
                        <a:rPr lang="it-IT" sz="1000" dirty="0" smtClean="0">
                          <a:latin typeface="+mn-lt"/>
                        </a:rPr>
                        <a:t>2</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smtClean="0">
                          <a:latin typeface="+mn-lt"/>
                        </a:rPr>
                        <a:t>103</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smtClean="0">
                          <a:latin typeface="+mn-lt"/>
                        </a:rPr>
                        <a:t>3,8</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r>
              <a:tr h="232151">
                <a:tc vMerge="1">
                  <a:txBody>
                    <a:bodyPr/>
                    <a:lstStyle/>
                    <a:p>
                      <a:pPr marL="0" marR="0">
                        <a:spcBef>
                          <a:spcPts val="0"/>
                        </a:spcBef>
                        <a:spcAft>
                          <a:spcPts val="0"/>
                        </a:spcAft>
                      </a:pPr>
                      <a:endParaRPr lang="it-IT" sz="1200" dirty="0">
                        <a:latin typeface="Times New Roman"/>
                        <a:ea typeface="Times New Roman"/>
                        <a:cs typeface="Times New Roman"/>
                      </a:endParaRPr>
                    </a:p>
                  </a:txBody>
                  <a:tcPr marL="59055" marR="59055" marT="0" marB="0" anchor="ctr"/>
                </a:tc>
                <a:tc>
                  <a:txBody>
                    <a:bodyPr/>
                    <a:lstStyle/>
                    <a:p>
                      <a:pPr marL="0" marR="0">
                        <a:spcBef>
                          <a:spcPts val="0"/>
                        </a:spcBef>
                        <a:spcAft>
                          <a:spcPts val="0"/>
                        </a:spcAft>
                      </a:pPr>
                      <a:r>
                        <a:rPr lang="it-IT" sz="1000" dirty="0" smtClean="0">
                          <a:latin typeface="+mn-lt"/>
                          <a:ea typeface="Times New Roman"/>
                          <a:cs typeface="Times New Roman"/>
                        </a:rPr>
                        <a:t>----</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smtClean="0">
                          <a:latin typeface="+mn-lt"/>
                          <a:ea typeface="Times New Roman"/>
                          <a:cs typeface="Times New Roman"/>
                        </a:rPr>
                        <a:t>1</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smtClean="0">
                          <a:latin typeface="+mn-lt"/>
                          <a:ea typeface="Times New Roman"/>
                          <a:cs typeface="Times New Roman"/>
                        </a:rPr>
                        <a:t>0,0</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endParaRPr lang="it-IT" sz="1000" dirty="0">
                        <a:latin typeface="+mn-lt"/>
                        <a:ea typeface="Times New Roman"/>
                        <a:cs typeface="Times New Roman"/>
                      </a:endParaRPr>
                    </a:p>
                  </a:txBody>
                  <a:tcPr marL="59055" marR="59055" marT="0" marB="0" anchor="ctr"/>
                </a:tc>
              </a:tr>
              <a:tr h="232151">
                <a:tc vMerge="1">
                  <a:txBody>
                    <a:bodyPr/>
                    <a:lstStyle/>
                    <a:p>
                      <a:pPr marL="0" marR="0">
                        <a:spcBef>
                          <a:spcPts val="0"/>
                        </a:spcBef>
                        <a:spcAft>
                          <a:spcPts val="0"/>
                        </a:spcAft>
                      </a:pPr>
                      <a:endParaRPr lang="it-IT" sz="1200" dirty="0">
                        <a:latin typeface="Times New Roman"/>
                        <a:ea typeface="Times New Roman"/>
                        <a:cs typeface="Times New Roman"/>
                      </a:endParaRPr>
                    </a:p>
                  </a:txBody>
                  <a:tcPr marL="59055" marR="59055" marT="0" marB="0" anchor="ctr"/>
                </a:tc>
                <a:tc>
                  <a:txBody>
                    <a:bodyPr/>
                    <a:lstStyle/>
                    <a:p>
                      <a:pPr marL="0" marR="0">
                        <a:spcBef>
                          <a:spcPts val="0"/>
                        </a:spcBef>
                        <a:spcAft>
                          <a:spcPts val="0"/>
                        </a:spcAft>
                      </a:pPr>
                      <a:r>
                        <a:rPr lang="it-IT" sz="1000" b="1" dirty="0" smtClean="0">
                          <a:latin typeface="+mn-lt"/>
                        </a:rPr>
                        <a:t>Totale</a:t>
                      </a:r>
                      <a:endParaRPr lang="it-IT" sz="1000" b="1"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endParaRPr lang="it-IT" sz="1000" dirty="0">
                        <a:latin typeface="+mn-lt"/>
                        <a:ea typeface="Times New Roman"/>
                        <a:cs typeface="Times New Roman"/>
                      </a:endParaRPr>
                    </a:p>
                  </a:txBody>
                  <a:tcPr marL="59055" marR="59055" marT="0" marB="0" anchor="ctr"/>
                </a:tc>
              </a:tr>
              <a:tr h="232151">
                <a:tc gridSpan="2">
                  <a:txBody>
                    <a:bodyPr/>
                    <a:lstStyle/>
                    <a:p>
                      <a:pPr marL="0" marR="0">
                        <a:spcBef>
                          <a:spcPts val="0"/>
                        </a:spcBef>
                        <a:spcAft>
                          <a:spcPts val="0"/>
                        </a:spcAft>
                      </a:pPr>
                      <a:r>
                        <a:rPr lang="it-IT" sz="1000" dirty="0" smtClean="0">
                          <a:latin typeface="+mn-lt"/>
                        </a:rPr>
                        <a:t>Totale</a:t>
                      </a:r>
                      <a:endParaRPr lang="it-IT" sz="1000" dirty="0">
                        <a:latin typeface="+mn-lt"/>
                        <a:ea typeface="Times New Roman"/>
                        <a:cs typeface="Times New Roman"/>
                      </a:endParaRPr>
                    </a:p>
                  </a:txBody>
                  <a:tcPr marL="59055" marR="59055" marT="0" marB="0" anchor="ctr"/>
                </a:tc>
                <a:tc hMerge="1">
                  <a:txBody>
                    <a:bodyPr/>
                    <a:lstStyle/>
                    <a:p>
                      <a:endParaRPr lang="it-IT"/>
                    </a:p>
                  </a:txBody>
                  <a:tcPr/>
                </a:tc>
                <a:tc>
                  <a:txBody>
                    <a:bodyPr/>
                    <a:lstStyle/>
                    <a:p>
                      <a:pPr marL="0" marR="0" algn="ctr">
                        <a:spcBef>
                          <a:spcPts val="0"/>
                        </a:spcBef>
                        <a:spcAft>
                          <a:spcPts val="0"/>
                        </a:spcAft>
                      </a:pPr>
                      <a:r>
                        <a:rPr lang="it-IT" sz="1000" dirty="0" smtClean="0">
                          <a:latin typeface="+mn-lt"/>
                        </a:rPr>
                        <a:t>2.714</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a:latin typeface="+mn-lt"/>
                        </a:rPr>
                        <a:t>100,0</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c>
                  <a:txBody>
                    <a:bodyPr/>
                    <a:lstStyle/>
                    <a:p>
                      <a:pPr marL="0" marR="0" algn="ctr">
                        <a:spcBef>
                          <a:spcPts val="0"/>
                        </a:spcBef>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r>
            </a:tbl>
          </a:graphicData>
        </a:graphic>
      </p:graphicFrame>
      <p:graphicFrame>
        <p:nvGraphicFramePr>
          <p:cNvPr id="8" name="Chart 7"/>
          <p:cNvGraphicFramePr/>
          <p:nvPr/>
        </p:nvGraphicFramePr>
        <p:xfrm>
          <a:off x="5029200" y="1600200"/>
          <a:ext cx="45720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2133600" y="1295400"/>
            <a:ext cx="762000" cy="276999"/>
          </a:xfrm>
          <a:prstGeom prst="rect">
            <a:avLst/>
          </a:prstGeom>
          <a:noFill/>
        </p:spPr>
        <p:txBody>
          <a:bodyPr wrap="square" rtlCol="0">
            <a:spAutoFit/>
          </a:bodyPr>
          <a:lstStyle/>
          <a:p>
            <a:r>
              <a:rPr lang="it-IT" sz="1200" b="1" dirty="0" smtClean="0"/>
              <a:t>SEDE</a:t>
            </a:r>
            <a:endParaRPr lang="it-IT" sz="1200" b="1" dirty="0"/>
          </a:p>
        </p:txBody>
      </p:sp>
      <p:sp>
        <p:nvSpPr>
          <p:cNvPr id="9" name="TextBox 8"/>
          <p:cNvSpPr txBox="1"/>
          <p:nvPr/>
        </p:nvSpPr>
        <p:spPr>
          <a:xfrm>
            <a:off x="6629400" y="1752600"/>
            <a:ext cx="762000" cy="276999"/>
          </a:xfrm>
          <a:prstGeom prst="rect">
            <a:avLst/>
          </a:prstGeom>
          <a:noFill/>
        </p:spPr>
        <p:txBody>
          <a:bodyPr wrap="square" rtlCol="0">
            <a:spAutoFit/>
          </a:bodyPr>
          <a:lstStyle/>
          <a:p>
            <a:r>
              <a:rPr lang="it-IT" sz="1200" b="1" dirty="0" smtClean="0"/>
              <a:t>SEDE</a:t>
            </a:r>
            <a:endParaRPr lang="it-IT" sz="1200" b="1" dirty="0"/>
          </a:p>
        </p:txBody>
      </p:sp>
      <p:sp>
        <p:nvSpPr>
          <p:cNvPr id="41986" name="Rectangle 2"/>
          <p:cNvSpPr>
            <a:spLocks noChangeArrowheads="1"/>
          </p:cNvSpPr>
          <p:nvPr/>
        </p:nvSpPr>
        <p:spPr bwMode="auto">
          <a:xfrm>
            <a:off x="228600" y="6366301"/>
            <a:ext cx="57912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La sede più frequentemente rilevata è risultata la femorale superficiale.</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915400" cy="369277"/>
          </a:xfrm>
        </p:spPr>
        <p:txBody>
          <a:bodyPr>
            <a:noAutofit/>
          </a:bodyPr>
          <a:lstStyle/>
          <a:p>
            <a:r>
              <a:rPr lang="it-IT" dirty="0" smtClean="0"/>
              <a:t>SELEZIONE PER PATOLOGIA ANEURISMATICA AORTICA E AORTO-ILIACA</a:t>
            </a:r>
          </a:p>
        </p:txBody>
      </p:sp>
      <p:sp>
        <p:nvSpPr>
          <p:cNvPr id="10" name="TextBox 9"/>
          <p:cNvSpPr txBox="1"/>
          <p:nvPr/>
        </p:nvSpPr>
        <p:spPr>
          <a:xfrm>
            <a:off x="2133600" y="914400"/>
            <a:ext cx="762000" cy="276999"/>
          </a:xfrm>
          <a:prstGeom prst="rect">
            <a:avLst/>
          </a:prstGeom>
          <a:noFill/>
        </p:spPr>
        <p:txBody>
          <a:bodyPr wrap="square" rtlCol="0">
            <a:spAutoFit/>
          </a:bodyPr>
          <a:lstStyle/>
          <a:p>
            <a:r>
              <a:rPr lang="it-IT" sz="1200" b="1" dirty="0" smtClean="0"/>
              <a:t>SEDE</a:t>
            </a:r>
            <a:endParaRPr lang="it-IT" sz="1200" b="1" dirty="0"/>
          </a:p>
        </p:txBody>
      </p:sp>
      <p:graphicFrame>
        <p:nvGraphicFramePr>
          <p:cNvPr id="8" name="Table 7"/>
          <p:cNvGraphicFramePr>
            <a:graphicFrameLocks noGrp="1"/>
          </p:cNvGraphicFramePr>
          <p:nvPr/>
        </p:nvGraphicFramePr>
        <p:xfrm>
          <a:off x="228600" y="1295400"/>
          <a:ext cx="4572001" cy="5132394"/>
        </p:xfrm>
        <a:graphic>
          <a:graphicData uri="http://schemas.openxmlformats.org/drawingml/2006/table">
            <a:tbl>
              <a:tblPr firstRow="1" lastRow="1" bandRow="1">
                <a:tableStyleId>{284E427A-3D55-4303-BF80-6455036E1DE7}</a:tableStyleId>
              </a:tblPr>
              <a:tblGrid>
                <a:gridCol w="561471"/>
                <a:gridCol w="1579156"/>
                <a:gridCol w="716873"/>
                <a:gridCol w="448003"/>
                <a:gridCol w="531712"/>
                <a:gridCol w="734786"/>
              </a:tblGrid>
              <a:tr h="333049">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1000" u="none" strike="noStrike" dirty="0" smtClean="0"/>
                        <a:t>Frequenza</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Valida</a:t>
                      </a:r>
                    </a:p>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Cumulativa</a:t>
                      </a:r>
                    </a:p>
                    <a:p>
                      <a:pPr algn="ctr" fontAlgn="b"/>
                      <a:r>
                        <a:rPr lang="it-IT" sz="1000" u="none" strike="noStrike" dirty="0" smtClean="0"/>
                        <a:t> %</a:t>
                      </a:r>
                      <a:endParaRPr lang="it-IT" sz="1000" b="0" i="0" u="none" strike="noStrike" dirty="0">
                        <a:latin typeface="+mj-lt"/>
                      </a:endParaRPr>
                    </a:p>
                  </a:txBody>
                  <a:tcPr marL="5779" marR="5779" marT="5779" marB="0" anchor="ctr"/>
                </a:tc>
              </a:tr>
              <a:tr h="248784">
                <a:tc rowSpan="15">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AORTA ADD. SOTTORENALE</a:t>
                      </a:r>
                    </a:p>
                  </a:txBody>
                  <a:tcPr marL="9525" marR="9525" marT="9525" marB="0" anchor="ctr"/>
                </a:tc>
                <a:tc>
                  <a:txBody>
                    <a:bodyPr/>
                    <a:lstStyle/>
                    <a:p>
                      <a:pPr algn="ctr" fontAlgn="b"/>
                      <a:r>
                        <a:rPr lang="it-IT" sz="1000" b="0" i="0" u="none" strike="noStrike" dirty="0" smtClean="0">
                          <a:solidFill>
                            <a:srgbClr val="000000"/>
                          </a:solidFill>
                          <a:latin typeface="+mn-lt"/>
                        </a:rPr>
                        <a:t>1.031</a:t>
                      </a:r>
                      <a:endParaRPr lang="it-IT" sz="1000" b="0" i="0" u="none" strike="noStrike" dirty="0">
                        <a:solidFill>
                          <a:srgbClr val="000000"/>
                        </a:solidFill>
                        <a:latin typeface="+mn-lt"/>
                      </a:endParaRPr>
                    </a:p>
                  </a:txBody>
                  <a:tcPr marL="9525" marR="9525" marT="9525" marB="0" anchor="b"/>
                </a:tc>
                <a:tc>
                  <a:txBody>
                    <a:bodyPr/>
                    <a:lstStyle/>
                    <a:p>
                      <a:pPr algn="ctr" fontAlgn="b"/>
                      <a:r>
                        <a:rPr lang="it-IT" sz="1000" b="0" i="0" u="none" strike="noStrike">
                          <a:solidFill>
                            <a:srgbClr val="000000"/>
                          </a:solidFill>
                          <a:latin typeface="+mn-lt"/>
                        </a:rPr>
                        <a:t>71,8</a:t>
                      </a:r>
                    </a:p>
                  </a:txBody>
                  <a:tcPr marL="9525" marR="9525" marT="9525" marB="0" anchor="b"/>
                </a:tc>
                <a:tc>
                  <a:txBody>
                    <a:bodyPr/>
                    <a:lstStyle/>
                    <a:p>
                      <a:pPr algn="ctr" fontAlgn="b"/>
                      <a:r>
                        <a:rPr lang="it-IT" sz="1000" b="0" i="0" u="none" strike="noStrike">
                          <a:solidFill>
                            <a:srgbClr val="000000"/>
                          </a:solidFill>
                          <a:latin typeface="+mn-lt"/>
                        </a:rPr>
                        <a:t>71,9</a:t>
                      </a:r>
                    </a:p>
                  </a:txBody>
                  <a:tcPr marL="9525" marR="9525" marT="9525" marB="0" anchor="b"/>
                </a:tc>
                <a:tc>
                  <a:txBody>
                    <a:bodyPr/>
                    <a:lstStyle/>
                    <a:p>
                      <a:pPr algn="ctr" fontAlgn="b"/>
                      <a:r>
                        <a:rPr lang="it-IT" sz="1000" b="0" i="0" u="none" strike="noStrike">
                          <a:solidFill>
                            <a:srgbClr val="000000"/>
                          </a:solidFill>
                          <a:latin typeface="+mn-lt"/>
                        </a:rPr>
                        <a:t>71,9</a:t>
                      </a:r>
                    </a:p>
                  </a:txBody>
                  <a:tcPr marL="9525" marR="9525" marT="9525" marB="0" anchor="b"/>
                </a:tc>
              </a:tr>
              <a:tr h="246054">
                <a:tc vMerge="1">
                  <a:txBody>
                    <a:bodyPr/>
                    <a:lstStyle/>
                    <a:p>
                      <a:endParaRPr lang="it-IT"/>
                    </a:p>
                  </a:txBody>
                  <a:tcPr/>
                </a:tc>
                <a:tc>
                  <a:txBody>
                    <a:bodyPr/>
                    <a:lstStyle/>
                    <a:p>
                      <a:pPr algn="l" fontAlgn="ctr"/>
                      <a:r>
                        <a:rPr lang="it-IT" sz="1000" b="0" i="0" u="none" strike="noStrike" dirty="0">
                          <a:solidFill>
                            <a:srgbClr val="000000"/>
                          </a:solidFill>
                          <a:latin typeface="+mn-lt"/>
                        </a:rPr>
                        <a:t>AORTO-ILIACA</a:t>
                      </a:r>
                    </a:p>
                  </a:txBody>
                  <a:tcPr marL="9525" marR="9525" marT="9525" marB="0" anchor="ctr"/>
                </a:tc>
                <a:tc>
                  <a:txBody>
                    <a:bodyPr/>
                    <a:lstStyle/>
                    <a:p>
                      <a:pPr algn="ctr" fontAlgn="b"/>
                      <a:r>
                        <a:rPr lang="it-IT" sz="1000" b="0" i="0" u="none" strike="noStrike" dirty="0">
                          <a:solidFill>
                            <a:srgbClr val="000000"/>
                          </a:solidFill>
                          <a:latin typeface="+mn-lt"/>
                        </a:rPr>
                        <a:t>95</a:t>
                      </a:r>
                    </a:p>
                  </a:txBody>
                  <a:tcPr marL="9525" marR="9525" marT="9525" marB="0" anchor="b"/>
                </a:tc>
                <a:tc>
                  <a:txBody>
                    <a:bodyPr/>
                    <a:lstStyle/>
                    <a:p>
                      <a:pPr algn="ctr" fontAlgn="b"/>
                      <a:r>
                        <a:rPr lang="it-IT" sz="1000" b="0" i="0" u="none" strike="noStrike">
                          <a:solidFill>
                            <a:srgbClr val="000000"/>
                          </a:solidFill>
                          <a:latin typeface="+mn-lt"/>
                        </a:rPr>
                        <a:t>6,6</a:t>
                      </a:r>
                    </a:p>
                  </a:txBody>
                  <a:tcPr marL="9525" marR="9525" marT="9525" marB="0" anchor="b"/>
                </a:tc>
                <a:tc>
                  <a:txBody>
                    <a:bodyPr/>
                    <a:lstStyle/>
                    <a:p>
                      <a:pPr algn="ctr" fontAlgn="b"/>
                      <a:r>
                        <a:rPr lang="it-IT" sz="1000" b="0" i="0" u="none" strike="noStrike">
                          <a:solidFill>
                            <a:srgbClr val="000000"/>
                          </a:solidFill>
                          <a:latin typeface="+mn-lt"/>
                        </a:rPr>
                        <a:t>6,6</a:t>
                      </a:r>
                    </a:p>
                  </a:txBody>
                  <a:tcPr marL="9525" marR="9525" marT="9525" marB="0" anchor="b"/>
                </a:tc>
                <a:tc>
                  <a:txBody>
                    <a:bodyPr/>
                    <a:lstStyle/>
                    <a:p>
                      <a:pPr algn="ctr" fontAlgn="b"/>
                      <a:r>
                        <a:rPr lang="it-IT" sz="1000" b="0" i="0" u="none" strike="noStrike">
                          <a:solidFill>
                            <a:srgbClr val="000000"/>
                          </a:solidFill>
                          <a:latin typeface="+mn-lt"/>
                        </a:rPr>
                        <a:t>78,6</a:t>
                      </a:r>
                    </a:p>
                  </a:txBody>
                  <a:tcPr marL="9525" marR="9525" marT="9525" marB="0" anchor="b"/>
                </a:tc>
              </a:tr>
              <a:tr h="260409">
                <a:tc vMerge="1">
                  <a:txBody>
                    <a:bodyPr/>
                    <a:lstStyle/>
                    <a:p>
                      <a:endParaRPr lang="it-IT"/>
                    </a:p>
                  </a:txBody>
                  <a:tcPr/>
                </a:tc>
                <a:tc>
                  <a:txBody>
                    <a:bodyPr/>
                    <a:lstStyle/>
                    <a:p>
                      <a:pPr algn="l" fontAlgn="ctr"/>
                      <a:r>
                        <a:rPr lang="it-IT" sz="1000" b="0" i="0" u="none" strike="noStrike" dirty="0">
                          <a:solidFill>
                            <a:srgbClr val="000000"/>
                          </a:solidFill>
                          <a:latin typeface="+mn-lt"/>
                        </a:rPr>
                        <a:t>AORTA DISCENDENTE</a:t>
                      </a:r>
                    </a:p>
                  </a:txBody>
                  <a:tcPr marL="9525" marR="9525" marT="9525" marB="0" anchor="ctr"/>
                </a:tc>
                <a:tc>
                  <a:txBody>
                    <a:bodyPr/>
                    <a:lstStyle/>
                    <a:p>
                      <a:pPr algn="ctr" fontAlgn="b"/>
                      <a:r>
                        <a:rPr lang="it-IT" sz="1000" b="0" i="0" u="none" strike="noStrike" dirty="0">
                          <a:solidFill>
                            <a:srgbClr val="000000"/>
                          </a:solidFill>
                          <a:latin typeface="+mn-lt"/>
                        </a:rPr>
                        <a:t>82</a:t>
                      </a:r>
                    </a:p>
                  </a:txBody>
                  <a:tcPr marL="9525" marR="9525" marT="9525" marB="0" anchor="b"/>
                </a:tc>
                <a:tc>
                  <a:txBody>
                    <a:bodyPr/>
                    <a:lstStyle/>
                    <a:p>
                      <a:pPr algn="ctr" fontAlgn="b"/>
                      <a:r>
                        <a:rPr lang="it-IT" sz="1000" b="0" i="0" u="none" strike="noStrike">
                          <a:solidFill>
                            <a:srgbClr val="000000"/>
                          </a:solidFill>
                          <a:latin typeface="+mn-lt"/>
                        </a:rPr>
                        <a:t>5,7</a:t>
                      </a:r>
                    </a:p>
                  </a:txBody>
                  <a:tcPr marL="9525" marR="9525" marT="9525" marB="0" anchor="b"/>
                </a:tc>
                <a:tc>
                  <a:txBody>
                    <a:bodyPr/>
                    <a:lstStyle/>
                    <a:p>
                      <a:pPr algn="ctr" fontAlgn="b"/>
                      <a:r>
                        <a:rPr lang="it-IT" sz="1000" b="0" i="0" u="none" strike="noStrike">
                          <a:solidFill>
                            <a:srgbClr val="000000"/>
                          </a:solidFill>
                          <a:latin typeface="+mn-lt"/>
                        </a:rPr>
                        <a:t>5,7</a:t>
                      </a:r>
                    </a:p>
                  </a:txBody>
                  <a:tcPr marL="9525" marR="9525" marT="9525" marB="0" anchor="b"/>
                </a:tc>
                <a:tc>
                  <a:txBody>
                    <a:bodyPr/>
                    <a:lstStyle/>
                    <a:p>
                      <a:pPr algn="ctr" fontAlgn="b"/>
                      <a:r>
                        <a:rPr lang="it-IT" sz="1000" b="0" i="0" u="none" strike="noStrike">
                          <a:solidFill>
                            <a:srgbClr val="000000"/>
                          </a:solidFill>
                          <a:latin typeface="+mn-lt"/>
                        </a:rPr>
                        <a:t>84,3</a:t>
                      </a:r>
                    </a:p>
                  </a:txBody>
                  <a:tcPr marL="9525" marR="9525" marT="9525" marB="0" anchor="b"/>
                </a:tc>
              </a:tr>
              <a:tr h="313716">
                <a:tc vMerge="1">
                  <a:txBody>
                    <a:bodyPr/>
                    <a:lstStyle/>
                    <a:p>
                      <a:endParaRPr lang="it-IT"/>
                    </a:p>
                  </a:txBody>
                  <a:tcPr/>
                </a:tc>
                <a:tc>
                  <a:txBody>
                    <a:bodyPr/>
                    <a:lstStyle/>
                    <a:p>
                      <a:pPr algn="l" fontAlgn="ctr"/>
                      <a:r>
                        <a:rPr lang="it-IT" sz="1000" b="0" i="0" u="none" strike="noStrike" dirty="0">
                          <a:solidFill>
                            <a:srgbClr val="000000"/>
                          </a:solidFill>
                          <a:latin typeface="+mn-lt"/>
                        </a:rPr>
                        <a:t>AORTA ADD. INFRARENALE</a:t>
                      </a:r>
                    </a:p>
                  </a:txBody>
                  <a:tcPr marL="9525" marR="9525" marT="9525" marB="0" anchor="ctr"/>
                </a:tc>
                <a:tc>
                  <a:txBody>
                    <a:bodyPr/>
                    <a:lstStyle/>
                    <a:p>
                      <a:pPr algn="ctr" fontAlgn="b"/>
                      <a:r>
                        <a:rPr lang="it-IT" sz="1000" b="0" i="0" u="none" strike="noStrike">
                          <a:solidFill>
                            <a:srgbClr val="000000"/>
                          </a:solidFill>
                          <a:latin typeface="+mn-lt"/>
                        </a:rPr>
                        <a:t>57</a:t>
                      </a:r>
                    </a:p>
                  </a:txBody>
                  <a:tcPr marL="9525" marR="9525" marT="9525" marB="0" anchor="b"/>
                </a:tc>
                <a:tc>
                  <a:txBody>
                    <a:bodyPr/>
                    <a:lstStyle/>
                    <a:p>
                      <a:pPr algn="ctr" fontAlgn="b"/>
                      <a:r>
                        <a:rPr lang="it-IT" sz="1000" b="0" i="0" u="none" strike="noStrike">
                          <a:solidFill>
                            <a:srgbClr val="000000"/>
                          </a:solidFill>
                          <a:latin typeface="+mn-lt"/>
                        </a:rPr>
                        <a:t>4</a:t>
                      </a:r>
                    </a:p>
                  </a:txBody>
                  <a:tcPr marL="9525" marR="9525" marT="9525" marB="0" anchor="b"/>
                </a:tc>
                <a:tc>
                  <a:txBody>
                    <a:bodyPr/>
                    <a:lstStyle/>
                    <a:p>
                      <a:pPr algn="ctr" fontAlgn="b"/>
                      <a:r>
                        <a:rPr lang="it-IT" sz="1000" b="0" i="0" u="none" strike="noStrike">
                          <a:solidFill>
                            <a:srgbClr val="000000"/>
                          </a:solidFill>
                          <a:latin typeface="+mn-lt"/>
                        </a:rPr>
                        <a:t>4</a:t>
                      </a:r>
                    </a:p>
                  </a:txBody>
                  <a:tcPr marL="9525" marR="9525" marT="9525" marB="0" anchor="b"/>
                </a:tc>
                <a:tc>
                  <a:txBody>
                    <a:bodyPr/>
                    <a:lstStyle/>
                    <a:p>
                      <a:pPr algn="ctr" fontAlgn="b"/>
                      <a:r>
                        <a:rPr lang="it-IT" sz="1000" b="0" i="0" u="none" strike="noStrike">
                          <a:solidFill>
                            <a:srgbClr val="000000"/>
                          </a:solidFill>
                          <a:latin typeface="+mn-lt"/>
                        </a:rPr>
                        <a:t>88,3</a:t>
                      </a:r>
                    </a:p>
                  </a:txBody>
                  <a:tcPr marL="9525" marR="9525" marT="9525" marB="0" anchor="b"/>
                </a:tc>
              </a:tr>
              <a:tr h="260409">
                <a:tc vMerge="1">
                  <a:txBody>
                    <a:bodyPr/>
                    <a:lstStyle/>
                    <a:p>
                      <a:endParaRPr lang="it-IT"/>
                    </a:p>
                  </a:txBody>
                  <a:tcPr/>
                </a:tc>
                <a:tc>
                  <a:txBody>
                    <a:bodyPr/>
                    <a:lstStyle/>
                    <a:p>
                      <a:pPr algn="l" fontAlgn="ctr"/>
                      <a:r>
                        <a:rPr lang="it-IT" sz="1000" b="0" i="0" u="none" strike="noStrike" dirty="0">
                          <a:solidFill>
                            <a:srgbClr val="000000"/>
                          </a:solidFill>
                          <a:latin typeface="+mn-lt"/>
                        </a:rPr>
                        <a:t>AORTA TORACO-ADDOMINALE</a:t>
                      </a:r>
                    </a:p>
                  </a:txBody>
                  <a:tcPr marL="9525" marR="9525" marT="9525" marB="0" anchor="ctr"/>
                </a:tc>
                <a:tc>
                  <a:txBody>
                    <a:bodyPr/>
                    <a:lstStyle/>
                    <a:p>
                      <a:pPr algn="ctr" fontAlgn="b"/>
                      <a:r>
                        <a:rPr lang="it-IT" sz="1000" b="0" i="0" u="none" strike="noStrike">
                          <a:solidFill>
                            <a:srgbClr val="000000"/>
                          </a:solidFill>
                          <a:latin typeface="+mn-lt"/>
                        </a:rPr>
                        <a:t>45</a:t>
                      </a:r>
                    </a:p>
                  </a:txBody>
                  <a:tcPr marL="9525" marR="9525" marT="9525" marB="0" anchor="b"/>
                </a:tc>
                <a:tc>
                  <a:txBody>
                    <a:bodyPr/>
                    <a:lstStyle/>
                    <a:p>
                      <a:pPr algn="ctr" fontAlgn="b"/>
                      <a:r>
                        <a:rPr lang="it-IT" sz="1000" b="0" i="0" u="none" strike="noStrike">
                          <a:solidFill>
                            <a:srgbClr val="000000"/>
                          </a:solidFill>
                          <a:latin typeface="+mn-lt"/>
                        </a:rPr>
                        <a:t>3,1</a:t>
                      </a:r>
                    </a:p>
                  </a:txBody>
                  <a:tcPr marL="9525" marR="9525" marT="9525" marB="0" anchor="b"/>
                </a:tc>
                <a:tc>
                  <a:txBody>
                    <a:bodyPr/>
                    <a:lstStyle/>
                    <a:p>
                      <a:pPr algn="ctr" fontAlgn="b"/>
                      <a:r>
                        <a:rPr lang="it-IT" sz="1000" b="0" i="0" u="none" strike="noStrike">
                          <a:solidFill>
                            <a:srgbClr val="000000"/>
                          </a:solidFill>
                          <a:latin typeface="+mn-lt"/>
                        </a:rPr>
                        <a:t>3,1</a:t>
                      </a:r>
                    </a:p>
                  </a:txBody>
                  <a:tcPr marL="9525" marR="9525" marT="9525" marB="0" anchor="b"/>
                </a:tc>
                <a:tc>
                  <a:txBody>
                    <a:bodyPr/>
                    <a:lstStyle/>
                    <a:p>
                      <a:pPr algn="ctr" fontAlgn="b"/>
                      <a:r>
                        <a:rPr lang="it-IT" sz="1000" b="0" i="0" u="none" strike="noStrike">
                          <a:solidFill>
                            <a:srgbClr val="000000"/>
                          </a:solidFill>
                          <a:latin typeface="+mn-lt"/>
                        </a:rPr>
                        <a:t>91,4</a:t>
                      </a:r>
                    </a:p>
                  </a:txBody>
                  <a:tcPr marL="9525" marR="9525" marT="9525" marB="0" anchor="b"/>
                </a:tc>
              </a:tr>
              <a:tr h="347212">
                <a:tc vMerge="1">
                  <a:txBody>
                    <a:bodyPr/>
                    <a:lstStyle/>
                    <a:p>
                      <a:endParaRPr lang="it-IT"/>
                    </a:p>
                  </a:txBody>
                  <a:tcPr/>
                </a:tc>
                <a:tc>
                  <a:txBody>
                    <a:bodyPr/>
                    <a:lstStyle/>
                    <a:p>
                      <a:pPr algn="l" fontAlgn="ctr"/>
                      <a:r>
                        <a:rPr lang="it-IT" sz="1000" b="0" i="0" u="none" strike="noStrike">
                          <a:solidFill>
                            <a:srgbClr val="000000"/>
                          </a:solidFill>
                          <a:latin typeface="+mn-lt"/>
                        </a:rPr>
                        <a:t>ILIACA COMUNE SX</a:t>
                      </a:r>
                    </a:p>
                  </a:txBody>
                  <a:tcPr marL="9525" marR="9525" marT="9525" marB="0" anchor="ctr"/>
                </a:tc>
                <a:tc>
                  <a:txBody>
                    <a:bodyPr/>
                    <a:lstStyle/>
                    <a:p>
                      <a:pPr algn="ctr" fontAlgn="b"/>
                      <a:r>
                        <a:rPr lang="it-IT" sz="1000" b="0" i="0" u="none" strike="noStrike">
                          <a:solidFill>
                            <a:srgbClr val="000000"/>
                          </a:solidFill>
                          <a:latin typeface="+mn-lt"/>
                        </a:rPr>
                        <a:t>42</a:t>
                      </a:r>
                    </a:p>
                  </a:txBody>
                  <a:tcPr marL="9525" marR="9525" marT="9525" marB="0" anchor="b"/>
                </a:tc>
                <a:tc>
                  <a:txBody>
                    <a:bodyPr/>
                    <a:lstStyle/>
                    <a:p>
                      <a:pPr algn="ctr" fontAlgn="b"/>
                      <a:r>
                        <a:rPr lang="it-IT" sz="1000" b="0" i="0" u="none" strike="noStrike" dirty="0">
                          <a:solidFill>
                            <a:srgbClr val="000000"/>
                          </a:solidFill>
                          <a:latin typeface="+mn-lt"/>
                        </a:rPr>
                        <a:t>2,9</a:t>
                      </a:r>
                    </a:p>
                  </a:txBody>
                  <a:tcPr marL="9525" marR="9525" marT="9525" marB="0" anchor="b"/>
                </a:tc>
                <a:tc>
                  <a:txBody>
                    <a:bodyPr/>
                    <a:lstStyle/>
                    <a:p>
                      <a:pPr algn="ctr" fontAlgn="b"/>
                      <a:r>
                        <a:rPr lang="it-IT" sz="1000" b="0" i="0" u="none" strike="noStrike">
                          <a:solidFill>
                            <a:srgbClr val="000000"/>
                          </a:solidFill>
                          <a:latin typeface="+mn-lt"/>
                        </a:rPr>
                        <a:t>2,9</a:t>
                      </a:r>
                    </a:p>
                  </a:txBody>
                  <a:tcPr marL="9525" marR="9525" marT="9525" marB="0" anchor="b"/>
                </a:tc>
                <a:tc>
                  <a:txBody>
                    <a:bodyPr/>
                    <a:lstStyle/>
                    <a:p>
                      <a:pPr algn="ctr" fontAlgn="b"/>
                      <a:r>
                        <a:rPr lang="it-IT" sz="1000" b="0" i="0" u="none" strike="noStrike">
                          <a:solidFill>
                            <a:srgbClr val="000000"/>
                          </a:solidFill>
                          <a:latin typeface="+mn-lt"/>
                        </a:rPr>
                        <a:t>94,3</a:t>
                      </a:r>
                    </a:p>
                  </a:txBody>
                  <a:tcPr marL="9525" marR="9525" marT="9525" marB="0" anchor="b"/>
                </a:tc>
              </a:tr>
              <a:tr h="260409">
                <a:tc vMerge="1">
                  <a:txBody>
                    <a:bodyPr/>
                    <a:lstStyle/>
                    <a:p>
                      <a:endParaRPr lang="it-IT"/>
                    </a:p>
                  </a:txBody>
                  <a:tcPr/>
                </a:tc>
                <a:tc>
                  <a:txBody>
                    <a:bodyPr/>
                    <a:lstStyle/>
                    <a:p>
                      <a:pPr algn="l" fontAlgn="ctr"/>
                      <a:r>
                        <a:rPr lang="it-IT" sz="1000" b="0" i="0" u="none" strike="noStrike">
                          <a:solidFill>
                            <a:srgbClr val="000000"/>
                          </a:solidFill>
                          <a:latin typeface="+mn-lt"/>
                        </a:rPr>
                        <a:t>ILIACA COMUNE DX</a:t>
                      </a:r>
                    </a:p>
                  </a:txBody>
                  <a:tcPr marL="9525" marR="9525" marT="9525" marB="0" anchor="ctr"/>
                </a:tc>
                <a:tc>
                  <a:txBody>
                    <a:bodyPr/>
                    <a:lstStyle/>
                    <a:p>
                      <a:pPr algn="ctr" fontAlgn="b"/>
                      <a:r>
                        <a:rPr lang="it-IT" sz="1000" b="0" i="0" u="none" strike="noStrike">
                          <a:solidFill>
                            <a:srgbClr val="000000"/>
                          </a:solidFill>
                          <a:latin typeface="+mn-lt"/>
                        </a:rPr>
                        <a:t>28</a:t>
                      </a:r>
                    </a:p>
                  </a:txBody>
                  <a:tcPr marL="9525" marR="9525" marT="9525" marB="0" anchor="b"/>
                </a:tc>
                <a:tc>
                  <a:txBody>
                    <a:bodyPr/>
                    <a:lstStyle/>
                    <a:p>
                      <a:pPr algn="ctr" fontAlgn="b"/>
                      <a:r>
                        <a:rPr lang="it-IT" sz="1000" b="0" i="0" u="none" strike="noStrike" dirty="0">
                          <a:solidFill>
                            <a:srgbClr val="000000"/>
                          </a:solidFill>
                          <a:latin typeface="+mn-lt"/>
                        </a:rPr>
                        <a:t>1,9</a:t>
                      </a:r>
                    </a:p>
                  </a:txBody>
                  <a:tcPr marL="9525" marR="9525" marT="9525" marB="0" anchor="b"/>
                </a:tc>
                <a:tc>
                  <a:txBody>
                    <a:bodyPr/>
                    <a:lstStyle/>
                    <a:p>
                      <a:pPr algn="ctr" fontAlgn="b"/>
                      <a:r>
                        <a:rPr lang="it-IT" sz="1000" b="0" i="0" u="none" strike="noStrike" dirty="0">
                          <a:solidFill>
                            <a:srgbClr val="000000"/>
                          </a:solidFill>
                          <a:latin typeface="+mn-lt"/>
                        </a:rPr>
                        <a:t>2</a:t>
                      </a:r>
                    </a:p>
                  </a:txBody>
                  <a:tcPr marL="9525" marR="9525" marT="9525" marB="0" anchor="b"/>
                </a:tc>
                <a:tc>
                  <a:txBody>
                    <a:bodyPr/>
                    <a:lstStyle/>
                    <a:p>
                      <a:pPr algn="ctr" fontAlgn="b"/>
                      <a:r>
                        <a:rPr lang="it-IT" sz="1000" b="0" i="0" u="none" strike="noStrike">
                          <a:solidFill>
                            <a:srgbClr val="000000"/>
                          </a:solidFill>
                          <a:latin typeface="+mn-lt"/>
                        </a:rPr>
                        <a:t>96,3</a:t>
                      </a:r>
                    </a:p>
                  </a:txBody>
                  <a:tcPr marL="9525" marR="9525" marT="9525" marB="0" anchor="b"/>
                </a:tc>
              </a:tr>
              <a:tr h="280220">
                <a:tc vMerge="1">
                  <a:txBody>
                    <a:bodyPr/>
                    <a:lstStyle/>
                    <a:p>
                      <a:endParaRPr lang="it-IT"/>
                    </a:p>
                  </a:txBody>
                  <a:tcPr/>
                </a:tc>
                <a:tc>
                  <a:txBody>
                    <a:bodyPr/>
                    <a:lstStyle/>
                    <a:p>
                      <a:pPr algn="l" fontAlgn="ctr"/>
                      <a:r>
                        <a:rPr lang="it-IT" sz="1000" b="0" i="0" u="none" strike="noStrike" dirty="0">
                          <a:solidFill>
                            <a:srgbClr val="000000"/>
                          </a:solidFill>
                          <a:latin typeface="+mn-lt"/>
                        </a:rPr>
                        <a:t>ARCO AORTICO</a:t>
                      </a:r>
                    </a:p>
                  </a:txBody>
                  <a:tcPr marL="9525" marR="9525" marT="9525" marB="0" anchor="ctr"/>
                </a:tc>
                <a:tc>
                  <a:txBody>
                    <a:bodyPr/>
                    <a:lstStyle/>
                    <a:p>
                      <a:pPr algn="ctr" fontAlgn="b"/>
                      <a:r>
                        <a:rPr lang="it-IT" sz="1000" b="0" i="0" u="none" strike="noStrike">
                          <a:solidFill>
                            <a:srgbClr val="000000"/>
                          </a:solidFill>
                          <a:latin typeface="+mn-lt"/>
                        </a:rPr>
                        <a:t>16</a:t>
                      </a:r>
                    </a:p>
                  </a:txBody>
                  <a:tcPr marL="9525" marR="9525" marT="9525" marB="0" anchor="b"/>
                </a:tc>
                <a:tc>
                  <a:txBody>
                    <a:bodyPr/>
                    <a:lstStyle/>
                    <a:p>
                      <a:pPr algn="ctr" fontAlgn="b"/>
                      <a:r>
                        <a:rPr lang="it-IT" sz="1000" b="0" i="0" u="none" strike="noStrike">
                          <a:solidFill>
                            <a:srgbClr val="000000"/>
                          </a:solidFill>
                          <a:latin typeface="+mn-lt"/>
                        </a:rPr>
                        <a:t>1,1</a:t>
                      </a:r>
                    </a:p>
                  </a:txBody>
                  <a:tcPr marL="9525" marR="9525" marT="9525" marB="0" anchor="b"/>
                </a:tc>
                <a:tc>
                  <a:txBody>
                    <a:bodyPr/>
                    <a:lstStyle/>
                    <a:p>
                      <a:pPr algn="ctr" fontAlgn="b"/>
                      <a:r>
                        <a:rPr lang="it-IT" sz="1000" b="0" i="0" u="none" strike="noStrike" dirty="0">
                          <a:solidFill>
                            <a:srgbClr val="000000"/>
                          </a:solidFill>
                          <a:latin typeface="+mn-lt"/>
                        </a:rPr>
                        <a:t>1,1</a:t>
                      </a:r>
                    </a:p>
                  </a:txBody>
                  <a:tcPr marL="9525" marR="9525" marT="9525" marB="0" anchor="b"/>
                </a:tc>
                <a:tc>
                  <a:txBody>
                    <a:bodyPr/>
                    <a:lstStyle/>
                    <a:p>
                      <a:pPr algn="ctr" fontAlgn="b"/>
                      <a:r>
                        <a:rPr lang="it-IT" sz="1000" b="0" i="0" u="none" strike="noStrike">
                          <a:solidFill>
                            <a:srgbClr val="000000"/>
                          </a:solidFill>
                          <a:latin typeface="+mn-lt"/>
                        </a:rPr>
                        <a:t>97,4</a:t>
                      </a:r>
                    </a:p>
                  </a:txBody>
                  <a:tcPr marL="9525" marR="9525" marT="9525" marB="0" anchor="b"/>
                </a:tc>
              </a:tr>
              <a:tr h="246054">
                <a:tc vMerge="1">
                  <a:txBody>
                    <a:bodyPr/>
                    <a:lstStyle/>
                    <a:p>
                      <a:endParaRPr lang="it-IT"/>
                    </a:p>
                  </a:txBody>
                  <a:tcPr/>
                </a:tc>
                <a:tc>
                  <a:txBody>
                    <a:bodyPr/>
                    <a:lstStyle/>
                    <a:p>
                      <a:pPr algn="l" fontAlgn="ctr"/>
                      <a:r>
                        <a:rPr lang="it-IT" sz="1000" b="0" i="0" u="none" strike="noStrike">
                          <a:solidFill>
                            <a:srgbClr val="000000"/>
                          </a:solidFill>
                          <a:latin typeface="+mn-lt"/>
                        </a:rPr>
                        <a:t>AORTA SOPRARENALE</a:t>
                      </a:r>
                    </a:p>
                  </a:txBody>
                  <a:tcPr marL="9525" marR="9525" marT="9525" marB="0" anchor="ctr"/>
                </a:tc>
                <a:tc>
                  <a:txBody>
                    <a:bodyPr/>
                    <a:lstStyle/>
                    <a:p>
                      <a:pPr algn="ctr" fontAlgn="b"/>
                      <a:r>
                        <a:rPr lang="it-IT" sz="1000" b="0" i="0" u="none" strike="noStrike">
                          <a:solidFill>
                            <a:srgbClr val="000000"/>
                          </a:solidFill>
                          <a:latin typeface="+mn-lt"/>
                        </a:rPr>
                        <a:t>10</a:t>
                      </a:r>
                    </a:p>
                  </a:txBody>
                  <a:tcPr marL="9525" marR="9525" marT="9525" marB="0" anchor="b"/>
                </a:tc>
                <a:tc>
                  <a:txBody>
                    <a:bodyPr/>
                    <a:lstStyle/>
                    <a:p>
                      <a:pPr algn="ctr" fontAlgn="b"/>
                      <a:r>
                        <a:rPr lang="it-IT" sz="1000" b="0" i="0" u="none" strike="noStrike">
                          <a:solidFill>
                            <a:srgbClr val="000000"/>
                          </a:solidFill>
                          <a:latin typeface="+mn-lt"/>
                        </a:rPr>
                        <a:t>0,7</a:t>
                      </a:r>
                    </a:p>
                  </a:txBody>
                  <a:tcPr marL="9525" marR="9525" marT="9525" marB="0" anchor="b"/>
                </a:tc>
                <a:tc>
                  <a:txBody>
                    <a:bodyPr/>
                    <a:lstStyle/>
                    <a:p>
                      <a:pPr algn="ctr" fontAlgn="b"/>
                      <a:r>
                        <a:rPr lang="it-IT" sz="1000" b="0" i="0" u="none" strike="noStrike" dirty="0">
                          <a:solidFill>
                            <a:srgbClr val="000000"/>
                          </a:solidFill>
                          <a:latin typeface="+mn-lt"/>
                        </a:rPr>
                        <a:t>0,7</a:t>
                      </a:r>
                    </a:p>
                  </a:txBody>
                  <a:tcPr marL="9525" marR="9525" marT="9525" marB="0" anchor="b"/>
                </a:tc>
                <a:tc>
                  <a:txBody>
                    <a:bodyPr/>
                    <a:lstStyle/>
                    <a:p>
                      <a:pPr algn="ctr" fontAlgn="b"/>
                      <a:r>
                        <a:rPr lang="it-IT" sz="1000" b="0" i="0" u="none" strike="noStrike">
                          <a:solidFill>
                            <a:srgbClr val="000000"/>
                          </a:solidFill>
                          <a:latin typeface="+mn-lt"/>
                        </a:rPr>
                        <a:t>98,1</a:t>
                      </a:r>
                    </a:p>
                  </a:txBody>
                  <a:tcPr marL="9525" marR="9525" marT="9525" marB="0" anchor="b"/>
                </a:tc>
              </a:tr>
              <a:tr h="260409">
                <a:tc vMerge="1">
                  <a:txBody>
                    <a:bodyPr/>
                    <a:lstStyle/>
                    <a:p>
                      <a:endParaRPr lang="it-IT"/>
                    </a:p>
                  </a:txBody>
                  <a:tcPr/>
                </a:tc>
                <a:tc>
                  <a:txBody>
                    <a:bodyPr/>
                    <a:lstStyle/>
                    <a:p>
                      <a:pPr algn="l" fontAlgn="ctr"/>
                      <a:r>
                        <a:rPr lang="it-IT" sz="1000" b="0" i="0" u="none" strike="noStrike" dirty="0">
                          <a:solidFill>
                            <a:srgbClr val="000000"/>
                          </a:solidFill>
                          <a:latin typeface="+mn-lt"/>
                        </a:rPr>
                        <a:t>IPOGASTRICA DX</a:t>
                      </a:r>
                    </a:p>
                  </a:txBody>
                  <a:tcPr marL="9525" marR="9525" marT="9525" marB="0" anchor="ctr"/>
                </a:tc>
                <a:tc>
                  <a:txBody>
                    <a:bodyPr/>
                    <a:lstStyle/>
                    <a:p>
                      <a:pPr algn="ctr" fontAlgn="b"/>
                      <a:r>
                        <a:rPr lang="it-IT" sz="1000" b="0" i="0" u="none" strike="noStrike">
                          <a:solidFill>
                            <a:srgbClr val="000000"/>
                          </a:solidFill>
                          <a:latin typeface="+mn-lt"/>
                        </a:rPr>
                        <a:t>10</a:t>
                      </a:r>
                    </a:p>
                  </a:txBody>
                  <a:tcPr marL="9525" marR="9525" marT="9525" marB="0" anchor="b"/>
                </a:tc>
                <a:tc>
                  <a:txBody>
                    <a:bodyPr/>
                    <a:lstStyle/>
                    <a:p>
                      <a:pPr algn="ctr" fontAlgn="b"/>
                      <a:r>
                        <a:rPr lang="it-IT" sz="1000" b="0" i="0" u="none" strike="noStrike">
                          <a:solidFill>
                            <a:srgbClr val="000000"/>
                          </a:solidFill>
                          <a:latin typeface="+mn-lt"/>
                        </a:rPr>
                        <a:t>0,7</a:t>
                      </a:r>
                    </a:p>
                  </a:txBody>
                  <a:tcPr marL="9525" marR="9525" marT="9525" marB="0" anchor="b"/>
                </a:tc>
                <a:tc>
                  <a:txBody>
                    <a:bodyPr/>
                    <a:lstStyle/>
                    <a:p>
                      <a:pPr algn="ctr" fontAlgn="b"/>
                      <a:r>
                        <a:rPr lang="it-IT" sz="1000" b="0" i="0" u="none" strike="noStrike" dirty="0">
                          <a:solidFill>
                            <a:srgbClr val="000000"/>
                          </a:solidFill>
                          <a:latin typeface="+mn-lt"/>
                        </a:rPr>
                        <a:t>0,7</a:t>
                      </a:r>
                    </a:p>
                  </a:txBody>
                  <a:tcPr marL="9525" marR="9525" marT="9525" marB="0" anchor="b"/>
                </a:tc>
                <a:tc>
                  <a:txBody>
                    <a:bodyPr/>
                    <a:lstStyle/>
                    <a:p>
                      <a:pPr algn="ctr" fontAlgn="b"/>
                      <a:r>
                        <a:rPr lang="it-IT" sz="1000" b="0" i="0" u="none" strike="noStrike">
                          <a:solidFill>
                            <a:srgbClr val="000000"/>
                          </a:solidFill>
                          <a:latin typeface="+mn-lt"/>
                        </a:rPr>
                        <a:t>98,8</a:t>
                      </a:r>
                    </a:p>
                  </a:txBody>
                  <a:tcPr marL="9525" marR="9525" marT="9525" marB="0" anchor="b"/>
                </a:tc>
              </a:tr>
              <a:tr h="173607">
                <a:tc vMerge="1">
                  <a:txBody>
                    <a:bodyPr/>
                    <a:lstStyle/>
                    <a:p>
                      <a:endParaRPr lang="it-IT"/>
                    </a:p>
                  </a:txBody>
                  <a:tcPr/>
                </a:tc>
                <a:tc>
                  <a:txBody>
                    <a:bodyPr/>
                    <a:lstStyle/>
                    <a:p>
                      <a:pPr algn="l" fontAlgn="ctr"/>
                      <a:r>
                        <a:rPr lang="it-IT" sz="1000" b="0" i="0" u="none" strike="noStrike" dirty="0">
                          <a:solidFill>
                            <a:srgbClr val="000000"/>
                          </a:solidFill>
                          <a:latin typeface="+mn-lt"/>
                        </a:rPr>
                        <a:t>ILIACA ESTERNA DX</a:t>
                      </a:r>
                    </a:p>
                  </a:txBody>
                  <a:tcPr marL="9525" marR="9525" marT="9525" marB="0" anchor="ctr"/>
                </a:tc>
                <a:tc>
                  <a:txBody>
                    <a:bodyPr/>
                    <a:lstStyle/>
                    <a:p>
                      <a:pPr algn="ctr" fontAlgn="b"/>
                      <a:r>
                        <a:rPr lang="it-IT" sz="1000" b="0" i="0" u="none" strike="noStrike">
                          <a:solidFill>
                            <a:srgbClr val="000000"/>
                          </a:solidFill>
                          <a:latin typeface="+mn-lt"/>
                        </a:rPr>
                        <a:t>7</a:t>
                      </a:r>
                    </a:p>
                  </a:txBody>
                  <a:tcPr marL="9525" marR="9525" marT="9525" marB="0" anchor="b"/>
                </a:tc>
                <a:tc>
                  <a:txBody>
                    <a:bodyPr/>
                    <a:lstStyle/>
                    <a:p>
                      <a:pPr algn="ctr" fontAlgn="b"/>
                      <a:r>
                        <a:rPr lang="it-IT" sz="1000" b="0" i="0" u="none" strike="noStrike">
                          <a:solidFill>
                            <a:srgbClr val="000000"/>
                          </a:solidFill>
                          <a:latin typeface="+mn-lt"/>
                        </a:rPr>
                        <a:t>0,5</a:t>
                      </a:r>
                    </a:p>
                  </a:txBody>
                  <a:tcPr marL="9525" marR="9525" marT="9525" marB="0" anchor="b"/>
                </a:tc>
                <a:tc>
                  <a:txBody>
                    <a:bodyPr/>
                    <a:lstStyle/>
                    <a:p>
                      <a:pPr algn="ctr" fontAlgn="b"/>
                      <a:r>
                        <a:rPr lang="it-IT" sz="1000" b="0" i="0" u="none" strike="noStrike" dirty="0">
                          <a:solidFill>
                            <a:srgbClr val="000000"/>
                          </a:solidFill>
                          <a:latin typeface="+mn-lt"/>
                        </a:rPr>
                        <a:t>0,5</a:t>
                      </a:r>
                    </a:p>
                  </a:txBody>
                  <a:tcPr marL="9525" marR="9525" marT="9525" marB="0" anchor="b"/>
                </a:tc>
                <a:tc>
                  <a:txBody>
                    <a:bodyPr/>
                    <a:lstStyle/>
                    <a:p>
                      <a:pPr algn="ctr" fontAlgn="b"/>
                      <a:r>
                        <a:rPr lang="it-IT" sz="1000" b="0" i="0" u="none" strike="noStrike">
                          <a:solidFill>
                            <a:srgbClr val="000000"/>
                          </a:solidFill>
                          <a:latin typeface="+mn-lt"/>
                        </a:rPr>
                        <a:t>99,3</a:t>
                      </a:r>
                    </a:p>
                  </a:txBody>
                  <a:tcPr marL="9525" marR="9525" marT="9525" marB="0" anchor="b"/>
                </a:tc>
              </a:tr>
              <a:tr h="260409">
                <a:tc vMerge="1">
                  <a:txBody>
                    <a:bodyPr/>
                    <a:lstStyle/>
                    <a:p>
                      <a:endParaRPr lang="it-IT"/>
                    </a:p>
                  </a:txBody>
                  <a:tcPr/>
                </a:tc>
                <a:tc>
                  <a:txBody>
                    <a:bodyPr/>
                    <a:lstStyle/>
                    <a:p>
                      <a:pPr algn="l" fontAlgn="ctr"/>
                      <a:r>
                        <a:rPr lang="it-IT" sz="1000" b="0" i="0" u="none" strike="noStrike" dirty="0">
                          <a:solidFill>
                            <a:srgbClr val="000000"/>
                          </a:solidFill>
                          <a:latin typeface="+mn-lt"/>
                        </a:rPr>
                        <a:t>IPOGASTRICA SX</a:t>
                      </a:r>
                    </a:p>
                  </a:txBody>
                  <a:tcPr marL="9525" marR="9525" marT="9525" marB="0" anchor="ctr"/>
                </a:tc>
                <a:tc>
                  <a:txBody>
                    <a:bodyPr/>
                    <a:lstStyle/>
                    <a:p>
                      <a:pPr algn="ctr" fontAlgn="b"/>
                      <a:r>
                        <a:rPr lang="it-IT" sz="1000" b="0" i="0" u="none" strike="noStrike">
                          <a:solidFill>
                            <a:srgbClr val="000000"/>
                          </a:solidFill>
                          <a:latin typeface="+mn-lt"/>
                        </a:rPr>
                        <a:t>4</a:t>
                      </a:r>
                    </a:p>
                  </a:txBody>
                  <a:tcPr marL="9525" marR="9525" marT="9525" marB="0" anchor="b"/>
                </a:tc>
                <a:tc>
                  <a:txBody>
                    <a:bodyPr/>
                    <a:lstStyle/>
                    <a:p>
                      <a:pPr algn="ctr" fontAlgn="b"/>
                      <a:r>
                        <a:rPr lang="it-IT" sz="1000" b="0" i="0" u="none" strike="noStrike">
                          <a:solidFill>
                            <a:srgbClr val="000000"/>
                          </a:solidFill>
                          <a:latin typeface="+mn-lt"/>
                        </a:rPr>
                        <a:t>0,3</a:t>
                      </a:r>
                    </a:p>
                  </a:txBody>
                  <a:tcPr marL="9525" marR="9525" marT="9525" marB="0" anchor="b"/>
                </a:tc>
                <a:tc>
                  <a:txBody>
                    <a:bodyPr/>
                    <a:lstStyle/>
                    <a:p>
                      <a:pPr algn="ctr" fontAlgn="b"/>
                      <a:r>
                        <a:rPr lang="it-IT" sz="1000" b="0" i="0" u="none" strike="noStrike" dirty="0">
                          <a:solidFill>
                            <a:srgbClr val="000000"/>
                          </a:solidFill>
                          <a:latin typeface="+mn-lt"/>
                        </a:rPr>
                        <a:t>0,3</a:t>
                      </a:r>
                    </a:p>
                  </a:txBody>
                  <a:tcPr marL="9525" marR="9525" marT="9525" marB="0" anchor="b"/>
                </a:tc>
                <a:tc>
                  <a:txBody>
                    <a:bodyPr/>
                    <a:lstStyle/>
                    <a:p>
                      <a:pPr algn="ctr" fontAlgn="b"/>
                      <a:r>
                        <a:rPr lang="it-IT" sz="1000" b="0" i="0" u="none" strike="noStrike">
                          <a:solidFill>
                            <a:srgbClr val="000000"/>
                          </a:solidFill>
                          <a:latin typeface="+mn-lt"/>
                        </a:rPr>
                        <a:t>99,6</a:t>
                      </a:r>
                    </a:p>
                  </a:txBody>
                  <a:tcPr marL="9525" marR="9525" marT="9525" marB="0" anchor="b"/>
                </a:tc>
              </a:tr>
              <a:tr h="260409">
                <a:tc vMerge="1">
                  <a:txBody>
                    <a:bodyPr/>
                    <a:lstStyle/>
                    <a:p>
                      <a:endParaRPr lang="it-IT"/>
                    </a:p>
                  </a:txBody>
                  <a:tcPr/>
                </a:tc>
                <a:tc>
                  <a:txBody>
                    <a:bodyPr/>
                    <a:lstStyle/>
                    <a:p>
                      <a:pPr algn="l" fontAlgn="ctr"/>
                      <a:r>
                        <a:rPr lang="it-IT" sz="1000" b="0" i="0" u="none" strike="noStrike">
                          <a:solidFill>
                            <a:srgbClr val="000000"/>
                          </a:solidFill>
                          <a:latin typeface="+mn-lt"/>
                        </a:rPr>
                        <a:t>ILIACA ESTERNA SX</a:t>
                      </a:r>
                    </a:p>
                  </a:txBody>
                  <a:tcPr marL="9525" marR="9525" marT="9525" marB="0" anchor="ctr"/>
                </a:tc>
                <a:tc>
                  <a:txBody>
                    <a:bodyPr/>
                    <a:lstStyle/>
                    <a:p>
                      <a:pPr algn="ctr" fontAlgn="b"/>
                      <a:r>
                        <a:rPr lang="it-IT" sz="1000" b="0" i="0" u="none" strike="noStrike">
                          <a:solidFill>
                            <a:srgbClr val="000000"/>
                          </a:solidFill>
                          <a:latin typeface="+mn-lt"/>
                        </a:rPr>
                        <a:t>3</a:t>
                      </a:r>
                    </a:p>
                  </a:txBody>
                  <a:tcPr marL="9525" marR="9525" marT="9525" marB="0" anchor="b"/>
                </a:tc>
                <a:tc>
                  <a:txBody>
                    <a:bodyPr/>
                    <a:lstStyle/>
                    <a:p>
                      <a:pPr algn="ctr" fontAlgn="b"/>
                      <a:r>
                        <a:rPr lang="it-IT" sz="1000" b="0" i="0" u="none" strike="noStrike">
                          <a:solidFill>
                            <a:srgbClr val="000000"/>
                          </a:solidFill>
                          <a:latin typeface="+mn-lt"/>
                        </a:rPr>
                        <a:t>0,2</a:t>
                      </a:r>
                    </a:p>
                  </a:txBody>
                  <a:tcPr marL="9525" marR="9525" marT="9525" marB="0" anchor="b"/>
                </a:tc>
                <a:tc>
                  <a:txBody>
                    <a:bodyPr/>
                    <a:lstStyle/>
                    <a:p>
                      <a:pPr algn="ctr" fontAlgn="b"/>
                      <a:r>
                        <a:rPr lang="it-IT" sz="1000" b="0" i="0" u="none" strike="noStrike" dirty="0">
                          <a:solidFill>
                            <a:srgbClr val="000000"/>
                          </a:solidFill>
                          <a:latin typeface="+mn-lt"/>
                        </a:rPr>
                        <a:t>0,2</a:t>
                      </a:r>
                    </a:p>
                  </a:txBody>
                  <a:tcPr marL="9525" marR="9525" marT="9525" marB="0" anchor="b"/>
                </a:tc>
                <a:tc>
                  <a:txBody>
                    <a:bodyPr/>
                    <a:lstStyle/>
                    <a:p>
                      <a:pPr algn="ctr" fontAlgn="b"/>
                      <a:r>
                        <a:rPr lang="it-IT" sz="1000" b="0" i="0" u="none" strike="noStrike" dirty="0">
                          <a:solidFill>
                            <a:srgbClr val="000000"/>
                          </a:solidFill>
                          <a:latin typeface="+mn-lt"/>
                        </a:rPr>
                        <a:t>99,8</a:t>
                      </a:r>
                    </a:p>
                  </a:txBody>
                  <a:tcPr marL="9525" marR="9525" marT="9525" marB="0" anchor="b"/>
                </a:tc>
              </a:tr>
              <a:tr h="173607">
                <a:tc vMerge="1">
                  <a:txBody>
                    <a:bodyPr/>
                    <a:lstStyle/>
                    <a:p>
                      <a:endParaRPr lang="it-IT"/>
                    </a:p>
                  </a:txBody>
                  <a:tcPr/>
                </a:tc>
                <a:tc>
                  <a:txBody>
                    <a:bodyPr/>
                    <a:lstStyle/>
                    <a:p>
                      <a:pPr algn="l" fontAlgn="ctr"/>
                      <a:r>
                        <a:rPr lang="it-IT" sz="1000" b="0" i="0" u="none" strike="noStrike" dirty="0">
                          <a:solidFill>
                            <a:srgbClr val="000000"/>
                          </a:solidFill>
                          <a:latin typeface="+mn-lt"/>
                        </a:rPr>
                        <a:t>AORTA ADDOMINALE INFRARENALE</a:t>
                      </a:r>
                    </a:p>
                  </a:txBody>
                  <a:tcPr marL="9525" marR="9525" marT="9525" marB="0" anchor="ctr"/>
                </a:tc>
                <a:tc>
                  <a:txBody>
                    <a:bodyPr/>
                    <a:lstStyle/>
                    <a:p>
                      <a:pPr algn="ctr" fontAlgn="b"/>
                      <a:r>
                        <a:rPr lang="it-IT" sz="1000" b="0" i="0" u="none" strike="noStrike">
                          <a:solidFill>
                            <a:srgbClr val="000000"/>
                          </a:solidFill>
                          <a:latin typeface="+mn-lt"/>
                        </a:rPr>
                        <a:t>1</a:t>
                      </a:r>
                    </a:p>
                  </a:txBody>
                  <a:tcPr marL="9525" marR="9525" marT="9525" marB="0" anchor="b"/>
                </a:tc>
                <a:tc>
                  <a:txBody>
                    <a:bodyPr/>
                    <a:lstStyle/>
                    <a:p>
                      <a:pPr algn="ctr" fontAlgn="b"/>
                      <a:r>
                        <a:rPr lang="it-IT" sz="1000" b="0" i="0" u="none" strike="noStrike">
                          <a:solidFill>
                            <a:srgbClr val="000000"/>
                          </a:solidFill>
                          <a:latin typeface="+mn-lt"/>
                        </a:rPr>
                        <a:t>0,1</a:t>
                      </a:r>
                    </a:p>
                  </a:txBody>
                  <a:tcPr marL="9525" marR="9525" marT="9525" marB="0" anchor="b"/>
                </a:tc>
                <a:tc>
                  <a:txBody>
                    <a:bodyPr/>
                    <a:lstStyle/>
                    <a:p>
                      <a:pPr algn="ctr" fontAlgn="b"/>
                      <a:r>
                        <a:rPr lang="it-IT" sz="1000" b="0" i="0" u="none" strike="noStrike">
                          <a:solidFill>
                            <a:srgbClr val="000000"/>
                          </a:solidFill>
                          <a:latin typeface="+mn-lt"/>
                        </a:rPr>
                        <a:t>0,1</a:t>
                      </a:r>
                    </a:p>
                  </a:txBody>
                  <a:tcPr marL="9525" marR="9525" marT="9525" marB="0" anchor="b"/>
                </a:tc>
                <a:tc>
                  <a:txBody>
                    <a:bodyPr/>
                    <a:lstStyle/>
                    <a:p>
                      <a:pPr algn="ctr" fontAlgn="b"/>
                      <a:r>
                        <a:rPr lang="it-IT" sz="1000" b="0" i="0" u="none" strike="noStrike" dirty="0">
                          <a:solidFill>
                            <a:srgbClr val="000000"/>
                          </a:solidFill>
                          <a:latin typeface="+mn-lt"/>
                        </a:rPr>
                        <a:t>99,9</a:t>
                      </a:r>
                    </a:p>
                  </a:txBody>
                  <a:tcPr marL="9525" marR="9525" marT="9525" marB="0" anchor="b"/>
                </a:tc>
              </a:tr>
              <a:tr h="173607">
                <a:tc vMerge="1">
                  <a:txBody>
                    <a:bodyPr/>
                    <a:lstStyle/>
                    <a:p>
                      <a:endParaRPr lang="it-IT"/>
                    </a:p>
                  </a:txBody>
                  <a:tcPr/>
                </a:tc>
                <a:tc>
                  <a:txBody>
                    <a:bodyPr/>
                    <a:lstStyle/>
                    <a:p>
                      <a:pPr algn="l" fontAlgn="ctr"/>
                      <a:r>
                        <a:rPr lang="it-IT" sz="1000" b="0" i="0" u="none" strike="noStrike">
                          <a:solidFill>
                            <a:srgbClr val="000000"/>
                          </a:solidFill>
                          <a:latin typeface="+mn-lt"/>
                        </a:rPr>
                        <a:t>AORTA ASCENDENTE</a:t>
                      </a:r>
                    </a:p>
                  </a:txBody>
                  <a:tcPr marL="9525" marR="9525" marT="9525" marB="0" anchor="ctr"/>
                </a:tc>
                <a:tc>
                  <a:txBody>
                    <a:bodyPr/>
                    <a:lstStyle/>
                    <a:p>
                      <a:pPr algn="ctr" fontAlgn="b"/>
                      <a:r>
                        <a:rPr lang="it-IT" sz="1000" b="0" i="0" u="none" strike="noStrike">
                          <a:solidFill>
                            <a:srgbClr val="000000"/>
                          </a:solidFill>
                          <a:latin typeface="+mn-lt"/>
                        </a:rPr>
                        <a:t>1</a:t>
                      </a:r>
                    </a:p>
                  </a:txBody>
                  <a:tcPr marL="9525" marR="9525" marT="9525" marB="0" anchor="b"/>
                </a:tc>
                <a:tc>
                  <a:txBody>
                    <a:bodyPr/>
                    <a:lstStyle/>
                    <a:p>
                      <a:pPr algn="ctr" fontAlgn="b"/>
                      <a:r>
                        <a:rPr lang="it-IT" sz="1000" b="0" i="0" u="none" strike="noStrike">
                          <a:solidFill>
                            <a:srgbClr val="000000"/>
                          </a:solidFill>
                          <a:latin typeface="+mn-lt"/>
                        </a:rPr>
                        <a:t>0,1</a:t>
                      </a:r>
                    </a:p>
                  </a:txBody>
                  <a:tcPr marL="9525" marR="9525" marT="9525" marB="0" anchor="b"/>
                </a:tc>
                <a:tc>
                  <a:txBody>
                    <a:bodyPr/>
                    <a:lstStyle/>
                    <a:p>
                      <a:pPr algn="ctr" fontAlgn="b"/>
                      <a:r>
                        <a:rPr lang="it-IT" sz="1000" b="0" i="0" u="none" strike="noStrike">
                          <a:solidFill>
                            <a:srgbClr val="000000"/>
                          </a:solidFill>
                          <a:latin typeface="+mn-lt"/>
                        </a:rPr>
                        <a:t>0,1</a:t>
                      </a:r>
                    </a:p>
                  </a:txBody>
                  <a:tcPr marL="9525" marR="9525" marT="9525" marB="0" anchor="b"/>
                </a:tc>
                <a:tc>
                  <a:txBody>
                    <a:bodyPr/>
                    <a:lstStyle/>
                    <a:p>
                      <a:pPr algn="ctr" fontAlgn="b"/>
                      <a:r>
                        <a:rPr lang="it-IT" sz="1000" b="0" i="0" u="none" strike="noStrike" dirty="0">
                          <a:solidFill>
                            <a:srgbClr val="000000"/>
                          </a:solidFill>
                          <a:latin typeface="+mn-lt"/>
                        </a:rPr>
                        <a:t>99,9</a:t>
                      </a:r>
                    </a:p>
                  </a:txBody>
                  <a:tcPr marL="9525" marR="9525" marT="9525" marB="0" anchor="b"/>
                </a:tc>
              </a:tr>
              <a:tr h="173607">
                <a:tc>
                  <a:txBody>
                    <a:bodyPr/>
                    <a:lstStyle/>
                    <a:p>
                      <a:pPr>
                        <a:spcAft>
                          <a:spcPts val="0"/>
                        </a:spcAft>
                      </a:pP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a:solidFill>
                            <a:srgbClr val="000000"/>
                          </a:solidFill>
                          <a:latin typeface="+mn-lt"/>
                        </a:rPr>
                        <a:t>AORTA TORACICA</a:t>
                      </a:r>
                    </a:p>
                  </a:txBody>
                  <a:tcPr marL="9525" marR="9525" marT="9525" marB="0" anchor="ctr"/>
                </a:tc>
                <a:tc>
                  <a:txBody>
                    <a:bodyPr/>
                    <a:lstStyle/>
                    <a:p>
                      <a:pPr algn="ctr" fontAlgn="b"/>
                      <a:r>
                        <a:rPr lang="it-IT" sz="1000" b="0" i="0" u="none" strike="noStrike">
                          <a:solidFill>
                            <a:srgbClr val="000000"/>
                          </a:solidFill>
                          <a:latin typeface="+mn-lt"/>
                        </a:rPr>
                        <a:t>1</a:t>
                      </a:r>
                    </a:p>
                  </a:txBody>
                  <a:tcPr marL="9525" marR="9525" marT="9525" marB="0" anchor="b"/>
                </a:tc>
                <a:tc>
                  <a:txBody>
                    <a:bodyPr/>
                    <a:lstStyle/>
                    <a:p>
                      <a:pPr algn="ctr" fontAlgn="b"/>
                      <a:r>
                        <a:rPr lang="it-IT" sz="1000" b="0" i="0" u="none" strike="noStrike">
                          <a:solidFill>
                            <a:srgbClr val="000000"/>
                          </a:solidFill>
                          <a:latin typeface="+mn-lt"/>
                        </a:rPr>
                        <a:t>0,1</a:t>
                      </a:r>
                    </a:p>
                  </a:txBody>
                  <a:tcPr marL="9525" marR="9525" marT="9525" marB="0" anchor="b"/>
                </a:tc>
                <a:tc>
                  <a:txBody>
                    <a:bodyPr/>
                    <a:lstStyle/>
                    <a:p>
                      <a:pPr algn="ctr" fontAlgn="b"/>
                      <a:r>
                        <a:rPr lang="it-IT" sz="1000" b="0" i="0" u="none" strike="noStrike">
                          <a:solidFill>
                            <a:srgbClr val="000000"/>
                          </a:solidFill>
                          <a:latin typeface="+mn-lt"/>
                        </a:rPr>
                        <a:t>0,1</a:t>
                      </a:r>
                    </a:p>
                  </a:txBody>
                  <a:tcPr marL="9525" marR="9525" marT="9525" marB="0" anchor="b"/>
                </a:tc>
                <a:tc>
                  <a:txBody>
                    <a:bodyPr/>
                    <a:lstStyle/>
                    <a:p>
                      <a:pPr algn="ctr" fontAlgn="b"/>
                      <a:r>
                        <a:rPr lang="it-IT" sz="1000" b="0" i="0" u="none" strike="noStrike" dirty="0">
                          <a:solidFill>
                            <a:srgbClr val="000000"/>
                          </a:solidFill>
                          <a:latin typeface="+mn-lt"/>
                        </a:rPr>
                        <a:t>100</a:t>
                      </a:r>
                    </a:p>
                  </a:txBody>
                  <a:tcPr marL="9525" marR="9525" marT="9525" marB="0" anchor="b"/>
                </a:tc>
              </a:tr>
              <a:tr h="173607">
                <a:tc>
                  <a:txBody>
                    <a:bodyPr/>
                    <a:lstStyle/>
                    <a:p>
                      <a:pPr>
                        <a:spcAft>
                          <a:spcPts val="0"/>
                        </a:spcAft>
                      </a:pP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1.433</a:t>
                      </a:r>
                      <a:endParaRPr lang="it-IT" sz="1000" b="1" i="0" u="none" strike="noStrike" dirty="0">
                        <a:solidFill>
                          <a:srgbClr val="000000"/>
                        </a:solidFill>
                        <a:latin typeface="+mn-lt"/>
                      </a:endParaRPr>
                    </a:p>
                  </a:txBody>
                  <a:tcPr marL="9525" marR="9525" marT="9525" marB="0" anchor="b"/>
                </a:tc>
                <a:tc>
                  <a:txBody>
                    <a:bodyPr/>
                    <a:lstStyle/>
                    <a:p>
                      <a:pPr algn="ctr" fontAlgn="b"/>
                      <a:r>
                        <a:rPr lang="it-IT" sz="1000" b="1" i="0" u="none" strike="noStrike">
                          <a:solidFill>
                            <a:srgbClr val="000000"/>
                          </a:solidFill>
                          <a:latin typeface="+mn-lt"/>
                        </a:rPr>
                        <a:t>99,8</a:t>
                      </a:r>
                    </a:p>
                  </a:txBody>
                  <a:tcPr marL="9525" marR="9525" marT="9525" marB="0" anchor="b"/>
                </a:tc>
                <a:tc>
                  <a:txBody>
                    <a:bodyPr/>
                    <a:lstStyle/>
                    <a:p>
                      <a:pPr algn="ctr" fontAlgn="b"/>
                      <a:r>
                        <a:rPr lang="it-IT" sz="1000" b="1" i="0" u="none" strike="noStrike" dirty="0">
                          <a:solidFill>
                            <a:srgbClr val="000000"/>
                          </a:solidFill>
                          <a:latin typeface="+mn-lt"/>
                        </a:rPr>
                        <a:t>100</a:t>
                      </a:r>
                    </a:p>
                  </a:txBody>
                  <a:tcPr marL="9525" marR="9525" marT="9525" marB="0" anchor="b"/>
                </a:tc>
                <a:tc>
                  <a:txBody>
                    <a:bodyPr/>
                    <a:lstStyle/>
                    <a:p>
                      <a:pPr algn="ctr" fontAlgn="b"/>
                      <a:endParaRPr lang="it-IT" sz="1000" b="0" i="0" u="none" strike="noStrike" dirty="0">
                        <a:solidFill>
                          <a:srgbClr val="000000"/>
                        </a:solidFill>
                        <a:latin typeface="+mn-lt"/>
                      </a:endParaRPr>
                    </a:p>
                  </a:txBody>
                  <a:tcPr marL="9525" marR="9525" marT="9525" marB="0" anchor="b"/>
                </a:tc>
              </a:tr>
              <a:tr h="245036">
                <a:tc>
                  <a:txBody>
                    <a:bodyPr/>
                    <a:lstStyle/>
                    <a:p>
                      <a:pPr>
                        <a:spcAft>
                          <a:spcPts val="0"/>
                        </a:spcAft>
                      </a:pPr>
                      <a:r>
                        <a:rPr lang="it-IT" sz="900" dirty="0" smtClean="0"/>
                        <a:t>Mancanti</a:t>
                      </a:r>
                      <a:endParaRPr lang="it-IT" sz="1200" dirty="0">
                        <a:latin typeface="Times New Roman"/>
                        <a:ea typeface="Times New Roman"/>
                        <a:cs typeface="Times New Roman"/>
                      </a:endParaRPr>
                    </a:p>
                  </a:txBody>
                  <a:tcPr marL="59055" marR="59055" marT="0" marB="0" anchor="ctr"/>
                </a:tc>
                <a:tc>
                  <a:txBody>
                    <a:bodyPr/>
                    <a:lstStyle/>
                    <a:p>
                      <a:pPr>
                        <a:spcAft>
                          <a:spcPts val="0"/>
                        </a:spcAft>
                      </a:pPr>
                      <a:r>
                        <a:rPr lang="it-IT" sz="1000" b="0">
                          <a:latin typeface="+mn-lt"/>
                        </a:rPr>
                        <a:t>1</a:t>
                      </a:r>
                      <a:endParaRPr lang="it-IT" sz="1000" b="0">
                        <a:latin typeface="+mn-lt"/>
                        <a:ea typeface="Times New Roman"/>
                        <a:cs typeface="Times New Roman"/>
                      </a:endParaRPr>
                    </a:p>
                  </a:txBody>
                  <a:tcPr marL="59055" marR="59055" marT="0" marB="0" anchor="ctr"/>
                </a:tc>
                <a:tc>
                  <a:txBody>
                    <a:bodyPr/>
                    <a:lstStyle/>
                    <a:p>
                      <a:pPr algn="ctr">
                        <a:spcAft>
                          <a:spcPts val="0"/>
                        </a:spcAft>
                      </a:pPr>
                      <a:r>
                        <a:rPr lang="it-IT" sz="1000" b="0" dirty="0" smtClean="0">
                          <a:latin typeface="+mn-lt"/>
                        </a:rPr>
                        <a:t>3</a:t>
                      </a:r>
                      <a:endParaRPr lang="it-IT" sz="1000" b="0" dirty="0">
                        <a:latin typeface="+mn-lt"/>
                        <a:ea typeface="Times New Roman"/>
                        <a:cs typeface="Times New Roman"/>
                      </a:endParaRPr>
                    </a:p>
                  </a:txBody>
                  <a:tcPr marL="59055" marR="59055" marT="0" marB="0" anchor="ctr"/>
                </a:tc>
                <a:tc>
                  <a:txBody>
                    <a:bodyPr/>
                    <a:lstStyle/>
                    <a:p>
                      <a:pPr algn="ctr">
                        <a:spcAft>
                          <a:spcPts val="0"/>
                        </a:spcAft>
                      </a:pPr>
                      <a:r>
                        <a:rPr lang="it-IT" sz="1000" b="0" dirty="0" smtClean="0">
                          <a:latin typeface="+mn-lt"/>
                        </a:rPr>
                        <a:t>0,2</a:t>
                      </a:r>
                      <a:endParaRPr lang="it-IT" sz="1000" b="0" dirty="0">
                        <a:latin typeface="+mn-lt"/>
                        <a:ea typeface="Times New Roman"/>
                        <a:cs typeface="Times New Roman"/>
                      </a:endParaRPr>
                    </a:p>
                  </a:txBody>
                  <a:tcPr marL="59055" marR="59055" marT="0" marB="0" anchor="ctr"/>
                </a:tc>
                <a:tc>
                  <a:txBody>
                    <a:bodyPr/>
                    <a:lstStyle/>
                    <a:p>
                      <a:pPr algn="ctr">
                        <a:spcAft>
                          <a:spcPts val="0"/>
                        </a:spcAft>
                      </a:pPr>
                      <a:r>
                        <a:rPr lang="it-IT" sz="1000" b="0" dirty="0">
                          <a:latin typeface="+mn-lt"/>
                        </a:rPr>
                        <a:t> </a:t>
                      </a:r>
                      <a:endParaRPr lang="it-IT" sz="1000" b="0" dirty="0">
                        <a:latin typeface="+mn-lt"/>
                        <a:ea typeface="Times New Roman"/>
                        <a:cs typeface="Times New Roman"/>
                      </a:endParaRPr>
                    </a:p>
                  </a:txBody>
                  <a:tcPr marL="59055" marR="59055" marT="0" marB="0" anchor="ctr"/>
                </a:tc>
                <a:tc>
                  <a:txBody>
                    <a:bodyPr/>
                    <a:lstStyle/>
                    <a:p>
                      <a:pPr algn="ctr">
                        <a:spcAft>
                          <a:spcPts val="0"/>
                        </a:spcAft>
                      </a:pPr>
                      <a:r>
                        <a:rPr lang="it-IT" sz="1000" b="0" dirty="0">
                          <a:latin typeface="+mn-lt"/>
                        </a:rPr>
                        <a:t> </a:t>
                      </a:r>
                      <a:endParaRPr lang="it-IT" sz="1000" b="0" dirty="0">
                        <a:latin typeface="+mn-lt"/>
                        <a:ea typeface="Times New Roman"/>
                        <a:cs typeface="Times New Roman"/>
                      </a:endParaRPr>
                    </a:p>
                  </a:txBody>
                  <a:tcPr marL="59055" marR="59055" marT="0" marB="0" anchor="ctr"/>
                </a:tc>
              </a:tr>
              <a:tr h="228600">
                <a:tc gridSpan="2">
                  <a:txBody>
                    <a:bodyPr/>
                    <a:lstStyle/>
                    <a:p>
                      <a:pPr>
                        <a:spcAft>
                          <a:spcPts val="0"/>
                        </a:spcAft>
                      </a:pPr>
                      <a:r>
                        <a:rPr lang="it-IT" sz="900" dirty="0" smtClean="0"/>
                        <a:t>Totale</a:t>
                      </a:r>
                      <a:endParaRPr lang="it-IT" sz="9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900" dirty="0" smtClean="0"/>
                        <a:t>1.436</a:t>
                      </a:r>
                      <a:endParaRPr lang="it-IT" sz="9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100,0</a:t>
                      </a:r>
                      <a:endParaRPr lang="it-IT" sz="9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9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900" dirty="0">
                        <a:latin typeface="Times New Roman"/>
                        <a:ea typeface="Times New Roman"/>
                        <a:cs typeface="Times New Roman"/>
                      </a:endParaRPr>
                    </a:p>
                  </a:txBody>
                  <a:tcPr marL="59055" marR="59055" marT="0" marB="0" anchor="ctr"/>
                </a:tc>
              </a:tr>
            </a:tbl>
          </a:graphicData>
        </a:graphic>
      </p:graphicFrame>
      <p:graphicFrame>
        <p:nvGraphicFramePr>
          <p:cNvPr id="9" name="Chart 8"/>
          <p:cNvGraphicFramePr/>
          <p:nvPr/>
        </p:nvGraphicFramePr>
        <p:xfrm>
          <a:off x="4953000" y="1295400"/>
          <a:ext cx="45720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6705600" y="1828800"/>
            <a:ext cx="762000" cy="276999"/>
          </a:xfrm>
          <a:prstGeom prst="rect">
            <a:avLst/>
          </a:prstGeom>
          <a:noFill/>
        </p:spPr>
        <p:txBody>
          <a:bodyPr wrap="square" rtlCol="0">
            <a:spAutoFit/>
          </a:bodyPr>
          <a:lstStyle/>
          <a:p>
            <a:r>
              <a:rPr lang="it-IT" sz="1200" b="1" dirty="0" smtClean="0"/>
              <a:t>SEDE</a:t>
            </a:r>
            <a:endParaRPr lang="it-IT" sz="12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915400" cy="369277"/>
          </a:xfrm>
        </p:spPr>
        <p:txBody>
          <a:bodyPr>
            <a:noAutofit/>
          </a:bodyPr>
          <a:lstStyle/>
          <a:p>
            <a:r>
              <a:rPr lang="it-IT" dirty="0" smtClean="0"/>
              <a:t>SELEZIONE PER PATOLOGIA ANEURISMATICA AORTICA E AORTO-ILIACA</a:t>
            </a:r>
          </a:p>
        </p:txBody>
      </p:sp>
      <p:sp>
        <p:nvSpPr>
          <p:cNvPr id="10" name="TextBox 9"/>
          <p:cNvSpPr txBox="1"/>
          <p:nvPr/>
        </p:nvSpPr>
        <p:spPr>
          <a:xfrm>
            <a:off x="2133600" y="1475601"/>
            <a:ext cx="1066800" cy="276999"/>
          </a:xfrm>
          <a:prstGeom prst="rect">
            <a:avLst/>
          </a:prstGeom>
          <a:noFill/>
        </p:spPr>
        <p:txBody>
          <a:bodyPr wrap="square" rtlCol="0">
            <a:spAutoFit/>
          </a:bodyPr>
          <a:lstStyle/>
          <a:p>
            <a:r>
              <a:rPr lang="it-IT" sz="1200" b="1" dirty="0" smtClean="0"/>
              <a:t>DIAMETRO</a:t>
            </a:r>
            <a:endParaRPr lang="it-IT" sz="1200" b="1" dirty="0"/>
          </a:p>
        </p:txBody>
      </p:sp>
      <p:graphicFrame>
        <p:nvGraphicFramePr>
          <p:cNvPr id="6" name="Table 5"/>
          <p:cNvGraphicFramePr>
            <a:graphicFrameLocks noGrp="1"/>
          </p:cNvGraphicFramePr>
          <p:nvPr/>
        </p:nvGraphicFramePr>
        <p:xfrm>
          <a:off x="304800" y="1828800"/>
          <a:ext cx="4419601" cy="3657595"/>
        </p:xfrm>
        <a:graphic>
          <a:graphicData uri="http://schemas.openxmlformats.org/drawingml/2006/table">
            <a:tbl>
              <a:tblPr firstRow="1" lastRow="1" bandRow="1">
                <a:tableStyleId>{284E427A-3D55-4303-BF80-6455036E1DE7}</a:tableStyleId>
              </a:tblPr>
              <a:tblGrid>
                <a:gridCol w="564400"/>
                <a:gridCol w="1264400"/>
                <a:gridCol w="685800"/>
                <a:gridCol w="533400"/>
                <a:gridCol w="609600"/>
                <a:gridCol w="762001"/>
              </a:tblGrid>
              <a:tr h="373842">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1000" u="none" strike="noStrike" dirty="0" smtClean="0"/>
                        <a:t>Frequenza</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Valida</a:t>
                      </a:r>
                    </a:p>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Cumulativa</a:t>
                      </a:r>
                    </a:p>
                    <a:p>
                      <a:pPr algn="ctr" fontAlgn="b"/>
                      <a:r>
                        <a:rPr lang="it-IT" sz="1000" u="none" strike="noStrike" dirty="0" smtClean="0"/>
                        <a:t> %</a:t>
                      </a:r>
                      <a:endParaRPr lang="it-IT" sz="1000" b="0" i="0" u="none" strike="noStrike" dirty="0">
                        <a:latin typeface="+mj-lt"/>
                      </a:endParaRPr>
                    </a:p>
                  </a:txBody>
                  <a:tcPr marL="5779" marR="5779" marT="5779" marB="0" anchor="ctr"/>
                </a:tc>
              </a:tr>
              <a:tr h="298523">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&gt; 5 CM</a:t>
                      </a:r>
                    </a:p>
                  </a:txBody>
                  <a:tcPr marL="9525" marR="9525" marT="9525" marB="0" anchor="ctr"/>
                </a:tc>
                <a:tc>
                  <a:txBody>
                    <a:bodyPr/>
                    <a:lstStyle/>
                    <a:p>
                      <a:pPr algn="ctr" fontAlgn="b"/>
                      <a:r>
                        <a:rPr lang="it-IT" sz="1000" b="0" i="0" u="none" strike="noStrike" dirty="0">
                          <a:solidFill>
                            <a:srgbClr val="000000"/>
                          </a:solidFill>
                          <a:latin typeface="+mn-lt"/>
                        </a:rPr>
                        <a:t>497</a:t>
                      </a:r>
                    </a:p>
                  </a:txBody>
                  <a:tcPr marL="9525" marR="9525" marT="9525" marB="0" anchor="ctr"/>
                </a:tc>
                <a:tc>
                  <a:txBody>
                    <a:bodyPr/>
                    <a:lstStyle/>
                    <a:p>
                      <a:pPr algn="ctr" fontAlgn="b"/>
                      <a:r>
                        <a:rPr lang="it-IT" sz="1000" b="0" i="0" u="none" strike="noStrike">
                          <a:solidFill>
                            <a:srgbClr val="000000"/>
                          </a:solidFill>
                          <a:latin typeface="+mn-lt"/>
                        </a:rPr>
                        <a:t>34,6</a:t>
                      </a:r>
                    </a:p>
                  </a:txBody>
                  <a:tcPr marL="9525" marR="9525" marT="9525" marB="0" anchor="ctr"/>
                </a:tc>
                <a:tc>
                  <a:txBody>
                    <a:bodyPr/>
                    <a:lstStyle/>
                    <a:p>
                      <a:pPr algn="ctr" fontAlgn="b"/>
                      <a:r>
                        <a:rPr lang="it-IT" sz="1000" b="0" i="0" u="none" strike="noStrike">
                          <a:solidFill>
                            <a:srgbClr val="000000"/>
                          </a:solidFill>
                          <a:latin typeface="+mn-lt"/>
                        </a:rPr>
                        <a:t>37,8</a:t>
                      </a:r>
                    </a:p>
                  </a:txBody>
                  <a:tcPr marL="9525" marR="9525" marT="9525" marB="0" anchor="ctr"/>
                </a:tc>
                <a:tc>
                  <a:txBody>
                    <a:bodyPr/>
                    <a:lstStyle/>
                    <a:p>
                      <a:pPr algn="ctr" fontAlgn="b"/>
                      <a:r>
                        <a:rPr lang="it-IT" sz="1000" b="0" i="0" u="none" strike="noStrike">
                          <a:solidFill>
                            <a:srgbClr val="000000"/>
                          </a:solidFill>
                          <a:latin typeface="+mn-lt"/>
                        </a:rPr>
                        <a:t>37,8</a:t>
                      </a:r>
                    </a:p>
                  </a:txBody>
                  <a:tcPr marL="9525" marR="9525" marT="9525" marB="0" anchor="ctr"/>
                </a:tc>
              </a:tr>
              <a:tr h="298523">
                <a:tc vMerge="1">
                  <a:txBody>
                    <a:bodyPr/>
                    <a:lstStyle/>
                    <a:p>
                      <a:endParaRPr lang="it-IT"/>
                    </a:p>
                  </a:txBody>
                  <a:tcPr/>
                </a:tc>
                <a:tc>
                  <a:txBody>
                    <a:bodyPr/>
                    <a:lstStyle/>
                    <a:p>
                      <a:pPr algn="l" fontAlgn="ctr"/>
                      <a:r>
                        <a:rPr lang="it-IT" sz="1000" b="0" i="0" u="none" strike="noStrike">
                          <a:solidFill>
                            <a:srgbClr val="000000"/>
                          </a:solidFill>
                          <a:latin typeface="+mn-lt"/>
                        </a:rPr>
                        <a:t>&gt; 6 CM</a:t>
                      </a:r>
                    </a:p>
                  </a:txBody>
                  <a:tcPr marL="9525" marR="9525" marT="9525" marB="0" anchor="ctr"/>
                </a:tc>
                <a:tc>
                  <a:txBody>
                    <a:bodyPr/>
                    <a:lstStyle/>
                    <a:p>
                      <a:pPr algn="ctr" fontAlgn="b"/>
                      <a:r>
                        <a:rPr lang="it-IT" sz="1000" b="0" i="0" u="none" strike="noStrike" dirty="0">
                          <a:solidFill>
                            <a:srgbClr val="000000"/>
                          </a:solidFill>
                          <a:latin typeface="+mn-lt"/>
                        </a:rPr>
                        <a:t>478</a:t>
                      </a:r>
                    </a:p>
                  </a:txBody>
                  <a:tcPr marL="9525" marR="9525" marT="9525" marB="0" anchor="ctr"/>
                </a:tc>
                <a:tc>
                  <a:txBody>
                    <a:bodyPr/>
                    <a:lstStyle/>
                    <a:p>
                      <a:pPr algn="ctr" fontAlgn="b"/>
                      <a:r>
                        <a:rPr lang="it-IT" sz="1000" b="0" i="0" u="none" strike="noStrike">
                          <a:solidFill>
                            <a:srgbClr val="000000"/>
                          </a:solidFill>
                          <a:latin typeface="+mn-lt"/>
                        </a:rPr>
                        <a:t>33,3</a:t>
                      </a:r>
                    </a:p>
                  </a:txBody>
                  <a:tcPr marL="9525" marR="9525" marT="9525" marB="0" anchor="ctr"/>
                </a:tc>
                <a:tc>
                  <a:txBody>
                    <a:bodyPr/>
                    <a:lstStyle/>
                    <a:p>
                      <a:pPr algn="ctr" fontAlgn="b"/>
                      <a:r>
                        <a:rPr lang="it-IT" sz="1000" b="0" i="0" u="none" strike="noStrike">
                          <a:solidFill>
                            <a:srgbClr val="000000"/>
                          </a:solidFill>
                          <a:latin typeface="+mn-lt"/>
                        </a:rPr>
                        <a:t>36,3</a:t>
                      </a:r>
                    </a:p>
                  </a:txBody>
                  <a:tcPr marL="9525" marR="9525" marT="9525" marB="0" anchor="ctr"/>
                </a:tc>
                <a:tc>
                  <a:txBody>
                    <a:bodyPr/>
                    <a:lstStyle/>
                    <a:p>
                      <a:pPr algn="ctr" fontAlgn="b"/>
                      <a:r>
                        <a:rPr lang="it-IT" sz="1000" b="0" i="0" u="none" strike="noStrike">
                          <a:solidFill>
                            <a:srgbClr val="000000"/>
                          </a:solidFill>
                          <a:latin typeface="+mn-lt"/>
                        </a:rPr>
                        <a:t>74,1</a:t>
                      </a:r>
                    </a:p>
                  </a:txBody>
                  <a:tcPr marL="9525" marR="9525" marT="9525" marB="0" anchor="ctr"/>
                </a:tc>
              </a:tr>
              <a:tr h="298523">
                <a:tc vMerge="1">
                  <a:txBody>
                    <a:bodyPr/>
                    <a:lstStyle/>
                    <a:p>
                      <a:endParaRPr lang="it-IT"/>
                    </a:p>
                  </a:txBody>
                  <a:tcPr/>
                </a:tc>
                <a:tc>
                  <a:txBody>
                    <a:bodyPr/>
                    <a:lstStyle/>
                    <a:p>
                      <a:pPr algn="l" fontAlgn="ctr"/>
                      <a:r>
                        <a:rPr lang="it-IT" sz="1000" b="0" i="0" u="none" strike="noStrike">
                          <a:solidFill>
                            <a:srgbClr val="000000"/>
                          </a:solidFill>
                          <a:latin typeface="+mn-lt"/>
                        </a:rPr>
                        <a:t>= 5 CM</a:t>
                      </a:r>
                    </a:p>
                  </a:txBody>
                  <a:tcPr marL="9525" marR="9525" marT="9525" marB="0" anchor="ctr"/>
                </a:tc>
                <a:tc>
                  <a:txBody>
                    <a:bodyPr/>
                    <a:lstStyle/>
                    <a:p>
                      <a:pPr algn="ctr" fontAlgn="b"/>
                      <a:r>
                        <a:rPr lang="it-IT" sz="1000" b="0" i="0" u="none" strike="noStrike">
                          <a:solidFill>
                            <a:srgbClr val="000000"/>
                          </a:solidFill>
                          <a:latin typeface="+mn-lt"/>
                        </a:rPr>
                        <a:t>141</a:t>
                      </a:r>
                    </a:p>
                  </a:txBody>
                  <a:tcPr marL="9525" marR="9525" marT="9525" marB="0" anchor="ctr"/>
                </a:tc>
                <a:tc>
                  <a:txBody>
                    <a:bodyPr/>
                    <a:lstStyle/>
                    <a:p>
                      <a:pPr algn="ctr" fontAlgn="b"/>
                      <a:r>
                        <a:rPr lang="it-IT" sz="1000" b="0" i="0" u="none" strike="noStrike" dirty="0">
                          <a:solidFill>
                            <a:srgbClr val="000000"/>
                          </a:solidFill>
                          <a:latin typeface="+mn-lt"/>
                        </a:rPr>
                        <a:t>9,8</a:t>
                      </a:r>
                    </a:p>
                  </a:txBody>
                  <a:tcPr marL="9525" marR="9525" marT="9525" marB="0" anchor="ctr"/>
                </a:tc>
                <a:tc>
                  <a:txBody>
                    <a:bodyPr/>
                    <a:lstStyle/>
                    <a:p>
                      <a:pPr algn="ctr" fontAlgn="b"/>
                      <a:r>
                        <a:rPr lang="it-IT" sz="1000" b="0" i="0" u="none" strike="noStrike">
                          <a:solidFill>
                            <a:srgbClr val="000000"/>
                          </a:solidFill>
                          <a:latin typeface="+mn-lt"/>
                        </a:rPr>
                        <a:t>10,7</a:t>
                      </a:r>
                    </a:p>
                  </a:txBody>
                  <a:tcPr marL="9525" marR="9525" marT="9525" marB="0" anchor="ctr"/>
                </a:tc>
                <a:tc>
                  <a:txBody>
                    <a:bodyPr/>
                    <a:lstStyle/>
                    <a:p>
                      <a:pPr algn="ctr" fontAlgn="b"/>
                      <a:r>
                        <a:rPr lang="it-IT" sz="1000" b="0" i="0" u="none" strike="noStrike">
                          <a:solidFill>
                            <a:srgbClr val="000000"/>
                          </a:solidFill>
                          <a:latin typeface="+mn-lt"/>
                        </a:rPr>
                        <a:t>84,8</a:t>
                      </a:r>
                    </a:p>
                  </a:txBody>
                  <a:tcPr marL="9525" marR="9525" marT="9525" marB="0" anchor="ctr"/>
                </a:tc>
              </a:tr>
              <a:tr h="298523">
                <a:tc vMerge="1">
                  <a:txBody>
                    <a:bodyPr/>
                    <a:lstStyle/>
                    <a:p>
                      <a:endParaRPr lang="it-IT"/>
                    </a:p>
                  </a:txBody>
                  <a:tcPr/>
                </a:tc>
                <a:tc>
                  <a:txBody>
                    <a:bodyPr/>
                    <a:lstStyle/>
                    <a:p>
                      <a:pPr algn="l" fontAlgn="ctr"/>
                      <a:r>
                        <a:rPr lang="it-IT" sz="1000" b="0" i="0" u="none" strike="noStrike">
                          <a:solidFill>
                            <a:srgbClr val="000000"/>
                          </a:solidFill>
                          <a:latin typeface="+mn-lt"/>
                        </a:rPr>
                        <a:t>&lt; 5 CM</a:t>
                      </a:r>
                    </a:p>
                  </a:txBody>
                  <a:tcPr marL="9525" marR="9525" marT="9525" marB="0" anchor="ctr"/>
                </a:tc>
                <a:tc>
                  <a:txBody>
                    <a:bodyPr/>
                    <a:lstStyle/>
                    <a:p>
                      <a:pPr algn="ctr" fontAlgn="b"/>
                      <a:r>
                        <a:rPr lang="it-IT" sz="1000" b="0" i="0" u="none" strike="noStrike" dirty="0">
                          <a:solidFill>
                            <a:srgbClr val="000000"/>
                          </a:solidFill>
                          <a:latin typeface="+mn-lt"/>
                        </a:rPr>
                        <a:t>117</a:t>
                      </a:r>
                    </a:p>
                  </a:txBody>
                  <a:tcPr marL="9525" marR="9525" marT="9525" marB="0" anchor="ctr"/>
                </a:tc>
                <a:tc>
                  <a:txBody>
                    <a:bodyPr/>
                    <a:lstStyle/>
                    <a:p>
                      <a:pPr algn="ctr" fontAlgn="b"/>
                      <a:r>
                        <a:rPr lang="it-IT" sz="1000" b="0" i="0" u="none" strike="noStrike" dirty="0">
                          <a:solidFill>
                            <a:srgbClr val="000000"/>
                          </a:solidFill>
                          <a:latin typeface="+mn-lt"/>
                        </a:rPr>
                        <a:t>8,1</a:t>
                      </a:r>
                    </a:p>
                  </a:txBody>
                  <a:tcPr marL="9525" marR="9525" marT="9525" marB="0" anchor="ctr"/>
                </a:tc>
                <a:tc>
                  <a:txBody>
                    <a:bodyPr/>
                    <a:lstStyle/>
                    <a:p>
                      <a:pPr algn="ctr" fontAlgn="b"/>
                      <a:r>
                        <a:rPr lang="it-IT" sz="1000" b="0" i="0" u="none" strike="noStrike">
                          <a:solidFill>
                            <a:srgbClr val="000000"/>
                          </a:solidFill>
                          <a:latin typeface="+mn-lt"/>
                        </a:rPr>
                        <a:t>8,9</a:t>
                      </a:r>
                    </a:p>
                  </a:txBody>
                  <a:tcPr marL="9525" marR="9525" marT="9525" marB="0" anchor="ctr"/>
                </a:tc>
                <a:tc>
                  <a:txBody>
                    <a:bodyPr/>
                    <a:lstStyle/>
                    <a:p>
                      <a:pPr algn="ctr" fontAlgn="b"/>
                      <a:r>
                        <a:rPr lang="it-IT" sz="1000" b="0" i="0" u="none" strike="noStrike">
                          <a:solidFill>
                            <a:srgbClr val="000000"/>
                          </a:solidFill>
                          <a:latin typeface="+mn-lt"/>
                        </a:rPr>
                        <a:t>93,7</a:t>
                      </a:r>
                    </a:p>
                  </a:txBody>
                  <a:tcPr marL="9525" marR="9525" marT="9525" marB="0" anchor="ctr"/>
                </a:tc>
              </a:tr>
              <a:tr h="298523">
                <a:tc vMerge="1">
                  <a:txBody>
                    <a:bodyPr/>
                    <a:lstStyle/>
                    <a:p>
                      <a:endParaRPr lang="it-IT"/>
                    </a:p>
                  </a:txBody>
                  <a:tcPr/>
                </a:tc>
                <a:tc>
                  <a:txBody>
                    <a:bodyPr/>
                    <a:lstStyle/>
                    <a:p>
                      <a:pPr algn="l" fontAlgn="ctr"/>
                      <a:r>
                        <a:rPr lang="it-IT" sz="1000" b="0" i="0" u="none" strike="noStrike">
                          <a:solidFill>
                            <a:srgbClr val="000000"/>
                          </a:solidFill>
                          <a:latin typeface="+mn-lt"/>
                        </a:rPr>
                        <a:t>&lt; 4 CM</a:t>
                      </a:r>
                    </a:p>
                  </a:txBody>
                  <a:tcPr marL="9525" marR="9525" marT="9525" marB="0" anchor="ctr"/>
                </a:tc>
                <a:tc>
                  <a:txBody>
                    <a:bodyPr/>
                    <a:lstStyle/>
                    <a:p>
                      <a:pPr algn="ctr" fontAlgn="b"/>
                      <a:r>
                        <a:rPr lang="it-IT" sz="1000" b="0" i="0" u="none" strike="noStrike" dirty="0">
                          <a:solidFill>
                            <a:srgbClr val="000000"/>
                          </a:solidFill>
                          <a:latin typeface="+mn-lt"/>
                        </a:rPr>
                        <a:t>56</a:t>
                      </a:r>
                    </a:p>
                  </a:txBody>
                  <a:tcPr marL="9525" marR="9525" marT="9525" marB="0" anchor="ctr"/>
                </a:tc>
                <a:tc>
                  <a:txBody>
                    <a:bodyPr/>
                    <a:lstStyle/>
                    <a:p>
                      <a:pPr algn="ctr" fontAlgn="b"/>
                      <a:r>
                        <a:rPr lang="it-IT" sz="1000" b="0" i="0" u="none" strike="noStrike" dirty="0">
                          <a:solidFill>
                            <a:srgbClr val="000000"/>
                          </a:solidFill>
                          <a:latin typeface="+mn-lt"/>
                        </a:rPr>
                        <a:t>3,9</a:t>
                      </a:r>
                    </a:p>
                  </a:txBody>
                  <a:tcPr marL="9525" marR="9525" marT="9525" marB="0" anchor="ctr"/>
                </a:tc>
                <a:tc>
                  <a:txBody>
                    <a:bodyPr/>
                    <a:lstStyle/>
                    <a:p>
                      <a:pPr algn="ctr" fontAlgn="b"/>
                      <a:r>
                        <a:rPr lang="it-IT" sz="1000" b="0" i="0" u="none" strike="noStrike">
                          <a:solidFill>
                            <a:srgbClr val="000000"/>
                          </a:solidFill>
                          <a:latin typeface="+mn-lt"/>
                        </a:rPr>
                        <a:t>4,3</a:t>
                      </a:r>
                    </a:p>
                  </a:txBody>
                  <a:tcPr marL="9525" marR="9525" marT="9525" marB="0" anchor="ctr"/>
                </a:tc>
                <a:tc>
                  <a:txBody>
                    <a:bodyPr/>
                    <a:lstStyle/>
                    <a:p>
                      <a:pPr algn="ctr" fontAlgn="b"/>
                      <a:r>
                        <a:rPr lang="it-IT" sz="1000" b="0" i="0" u="none" strike="noStrike">
                          <a:solidFill>
                            <a:srgbClr val="000000"/>
                          </a:solidFill>
                          <a:latin typeface="+mn-lt"/>
                        </a:rPr>
                        <a:t>97,9</a:t>
                      </a:r>
                    </a:p>
                  </a:txBody>
                  <a:tcPr marL="9525" marR="9525" marT="9525" marB="0" anchor="ctr"/>
                </a:tc>
              </a:tr>
              <a:tr h="298523">
                <a:tc vMerge="1">
                  <a:txBody>
                    <a:bodyPr/>
                    <a:lstStyle/>
                    <a:p>
                      <a:endParaRPr lang="it-IT"/>
                    </a:p>
                  </a:txBody>
                  <a:tcPr/>
                </a:tc>
                <a:tc>
                  <a:txBody>
                    <a:bodyPr/>
                    <a:lstStyle/>
                    <a:p>
                      <a:pPr algn="l" fontAlgn="ctr"/>
                      <a:r>
                        <a:rPr lang="it-IT" sz="1000" b="0" i="0" u="none" strike="noStrike">
                          <a:solidFill>
                            <a:srgbClr val="000000"/>
                          </a:solidFill>
                          <a:latin typeface="+mn-lt"/>
                        </a:rPr>
                        <a:t>&lt; 3 CM</a:t>
                      </a:r>
                    </a:p>
                  </a:txBody>
                  <a:tcPr marL="9525" marR="9525" marT="9525" marB="0" anchor="ctr"/>
                </a:tc>
                <a:tc>
                  <a:txBody>
                    <a:bodyPr/>
                    <a:lstStyle/>
                    <a:p>
                      <a:pPr algn="ctr" fontAlgn="b"/>
                      <a:r>
                        <a:rPr lang="it-IT" sz="1000" b="0" i="0" u="none" strike="noStrike">
                          <a:solidFill>
                            <a:srgbClr val="000000"/>
                          </a:solidFill>
                          <a:latin typeface="+mn-lt"/>
                        </a:rPr>
                        <a:t>27</a:t>
                      </a:r>
                    </a:p>
                  </a:txBody>
                  <a:tcPr marL="9525" marR="9525" marT="9525" marB="0" anchor="ctr"/>
                </a:tc>
                <a:tc>
                  <a:txBody>
                    <a:bodyPr/>
                    <a:lstStyle/>
                    <a:p>
                      <a:pPr algn="ctr" fontAlgn="b"/>
                      <a:r>
                        <a:rPr lang="it-IT" sz="1000" b="0" i="0" u="none" strike="noStrike" dirty="0">
                          <a:solidFill>
                            <a:srgbClr val="000000"/>
                          </a:solidFill>
                          <a:latin typeface="+mn-lt"/>
                        </a:rPr>
                        <a:t>1,9</a:t>
                      </a:r>
                    </a:p>
                  </a:txBody>
                  <a:tcPr marL="9525" marR="9525" marT="9525" marB="0" anchor="ctr"/>
                </a:tc>
                <a:tc>
                  <a:txBody>
                    <a:bodyPr/>
                    <a:lstStyle/>
                    <a:p>
                      <a:pPr algn="ctr" fontAlgn="b"/>
                      <a:r>
                        <a:rPr lang="it-IT" sz="1000" b="0" i="0" u="none" strike="noStrike">
                          <a:solidFill>
                            <a:srgbClr val="000000"/>
                          </a:solidFill>
                          <a:latin typeface="+mn-lt"/>
                        </a:rPr>
                        <a:t>2,1</a:t>
                      </a:r>
                    </a:p>
                  </a:txBody>
                  <a:tcPr marL="9525" marR="9525" marT="9525" marB="0" anchor="ctr"/>
                </a:tc>
                <a:tc>
                  <a:txBody>
                    <a:bodyPr/>
                    <a:lstStyle/>
                    <a:p>
                      <a:pPr algn="ctr" fontAlgn="b"/>
                      <a:r>
                        <a:rPr lang="it-IT" sz="1000" b="0" i="0" u="none" strike="noStrike">
                          <a:solidFill>
                            <a:srgbClr val="000000"/>
                          </a:solidFill>
                          <a:latin typeface="+mn-lt"/>
                        </a:rPr>
                        <a:t>100</a:t>
                      </a:r>
                    </a:p>
                  </a:txBody>
                  <a:tcPr marL="9525" marR="9525" marT="9525" marB="0" anchor="ctr"/>
                </a:tc>
              </a:tr>
              <a:tr h="298523">
                <a:tc vMerge="1">
                  <a:txBody>
                    <a:bodyPr/>
                    <a:lstStyle/>
                    <a:p>
                      <a:endParaRPr lang="it-IT"/>
                    </a:p>
                  </a:txBody>
                  <a:tcP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1.316</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a:solidFill>
                            <a:srgbClr val="000000"/>
                          </a:solidFill>
                          <a:latin typeface="+mn-lt"/>
                        </a:rPr>
                        <a:t>91,6</a:t>
                      </a:r>
                    </a:p>
                  </a:txBody>
                  <a:tcPr marL="9525" marR="9525" marT="9525" marB="0" anchor="ctr"/>
                </a:tc>
                <a:tc>
                  <a:txBody>
                    <a:bodyPr/>
                    <a:lstStyle/>
                    <a:p>
                      <a:pPr algn="ctr" fontAlgn="b"/>
                      <a:r>
                        <a:rPr lang="it-IT" sz="1000" b="1" i="0" u="none" strike="noStrike">
                          <a:solidFill>
                            <a:srgbClr val="000000"/>
                          </a:solidFill>
                          <a:latin typeface="+mn-lt"/>
                        </a:rPr>
                        <a:t>100</a:t>
                      </a:r>
                    </a:p>
                  </a:txBody>
                  <a:tcPr marL="9525" marR="9525" marT="9525" marB="0" anchor="ctr"/>
                </a:tc>
                <a:tc>
                  <a:txBody>
                    <a:bodyPr/>
                    <a:lstStyle/>
                    <a:p>
                      <a:pPr algn="ctr" fontAlgn="b"/>
                      <a:r>
                        <a:rPr lang="it-IT" sz="1000" b="1" i="0" u="none" strike="noStrike" dirty="0">
                          <a:solidFill>
                            <a:srgbClr val="000000"/>
                          </a:solidFill>
                          <a:latin typeface="+mn-lt"/>
                        </a:rPr>
                        <a:t> </a:t>
                      </a:r>
                    </a:p>
                  </a:txBody>
                  <a:tcPr marL="9525" marR="9525" marT="9525" marB="0" anchor="ctr"/>
                </a:tc>
              </a:tr>
              <a:tr h="298523">
                <a:tc rowSpan="3">
                  <a:txBody>
                    <a:bodyPr/>
                    <a:lstStyle/>
                    <a:p>
                      <a:pPr>
                        <a:spcAft>
                          <a:spcPts val="0"/>
                        </a:spcAft>
                      </a:pPr>
                      <a:r>
                        <a:rPr lang="it-IT" sz="900" dirty="0" smtClean="0"/>
                        <a:t>Mancanti</a:t>
                      </a:r>
                      <a:endParaRPr lang="it-IT" sz="1200" dirty="0">
                        <a:latin typeface="Times New Roman"/>
                        <a:ea typeface="Times New Roman"/>
                        <a:cs typeface="Times New Roman"/>
                      </a:endParaRPr>
                    </a:p>
                  </a:txBody>
                  <a:tcPr marL="59055" marR="59055" marT="0" marB="0" anchor="ctr"/>
                </a:tc>
                <a:tc>
                  <a:txBody>
                    <a:bodyPr/>
                    <a:lstStyle/>
                    <a:p>
                      <a:pPr>
                        <a:spcAft>
                          <a:spcPts val="0"/>
                        </a:spcAft>
                      </a:pPr>
                      <a:r>
                        <a:rPr lang="it-IT" sz="900"/>
                        <a:t>2</a:t>
                      </a:r>
                      <a:endParaRPr lang="it-IT" sz="120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97</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6,8</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r h="298523">
                <a:tc vMerge="1">
                  <a:txBody>
                    <a:bodyPr/>
                    <a:lstStyle/>
                    <a:p>
                      <a:endParaRPr lang="it-IT"/>
                    </a:p>
                  </a:txBody>
                  <a:tcPr/>
                </a:tc>
                <a:tc>
                  <a:txBody>
                    <a:bodyPr/>
                    <a:lstStyle/>
                    <a:p>
                      <a:r>
                        <a:rPr lang="it-IT" sz="900"/>
                        <a:t>----</a:t>
                      </a:r>
                      <a:endParaRPr lang="it-IT" sz="1100">
                        <a:latin typeface="Calibri"/>
                        <a:ea typeface="Times New Roman"/>
                        <a:cs typeface="Times New Roman"/>
                      </a:endParaRPr>
                    </a:p>
                  </a:txBody>
                  <a:tcPr marL="59055" marR="59055" marT="0" marB="0" anchor="ctr"/>
                </a:tc>
                <a:tc>
                  <a:txBody>
                    <a:bodyPr/>
                    <a:lstStyle/>
                    <a:p>
                      <a:pPr algn="ctr">
                        <a:spcAft>
                          <a:spcPts val="0"/>
                        </a:spcAft>
                      </a:pPr>
                      <a:r>
                        <a:rPr lang="it-IT" sz="900" dirty="0" smtClean="0"/>
                        <a:t>23</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1,6</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a:t> </a:t>
                      </a:r>
                      <a:endParaRPr lang="it-IT" sz="1200">
                        <a:latin typeface="Times New Roman"/>
                        <a:ea typeface="Times New Roman"/>
                        <a:cs typeface="Times New Roman"/>
                      </a:endParaRPr>
                    </a:p>
                  </a:txBody>
                  <a:tcPr marL="59055" marR="59055" marT="0" marB="0" anchor="ctr"/>
                </a:tc>
              </a:tr>
              <a:tr h="298523">
                <a:tc vMerge="1">
                  <a:txBody>
                    <a:bodyPr/>
                    <a:lstStyle/>
                    <a:p>
                      <a:endParaRPr lang="it-IT"/>
                    </a:p>
                  </a:txBody>
                  <a:tcPr/>
                </a:tc>
                <a:tc>
                  <a:txBody>
                    <a:bodyPr/>
                    <a:lstStyle/>
                    <a:p>
                      <a:r>
                        <a:rPr lang="it-IT" sz="900" b="1" dirty="0" smtClean="0"/>
                        <a:t>Totale</a:t>
                      </a:r>
                      <a:endParaRPr lang="it-IT" sz="1100" b="1" dirty="0">
                        <a:latin typeface="Calibri"/>
                        <a:ea typeface="Times New Roman"/>
                        <a:cs typeface="Times New Roman"/>
                      </a:endParaRPr>
                    </a:p>
                  </a:txBody>
                  <a:tcPr marL="59055" marR="59055" marT="0" marB="0" anchor="ctr"/>
                </a:tc>
                <a:tc>
                  <a:txBody>
                    <a:bodyPr/>
                    <a:lstStyle/>
                    <a:p>
                      <a:pPr algn="ctr">
                        <a:spcAft>
                          <a:spcPts val="0"/>
                        </a:spcAft>
                      </a:pPr>
                      <a:r>
                        <a:rPr lang="it-IT" sz="900" b="1" dirty="0" smtClean="0"/>
                        <a:t>120</a:t>
                      </a:r>
                      <a:endParaRPr lang="it-IT" sz="1200" b="1" dirty="0">
                        <a:latin typeface="Times New Roman"/>
                        <a:ea typeface="Times New Roman"/>
                        <a:cs typeface="Times New Roman"/>
                      </a:endParaRPr>
                    </a:p>
                  </a:txBody>
                  <a:tcPr marL="59055" marR="59055" marT="0" marB="0" anchor="ctr"/>
                </a:tc>
                <a:tc>
                  <a:txBody>
                    <a:bodyPr/>
                    <a:lstStyle/>
                    <a:p>
                      <a:pPr algn="ctr">
                        <a:spcAft>
                          <a:spcPts val="0"/>
                        </a:spcAft>
                      </a:pPr>
                      <a:r>
                        <a:rPr lang="it-IT" sz="900" b="1" dirty="0" smtClean="0"/>
                        <a:t>8,4</a:t>
                      </a:r>
                      <a:endParaRPr lang="it-IT" sz="1200" b="1"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r h="298523">
                <a:tc gridSpan="2">
                  <a:txBody>
                    <a:bodyPr/>
                    <a:lstStyle/>
                    <a:p>
                      <a:pPr>
                        <a:spcAft>
                          <a:spcPts val="0"/>
                        </a:spcAft>
                      </a:pPr>
                      <a:r>
                        <a:rPr lang="it-IT" sz="900" dirty="0" smtClean="0"/>
                        <a:t>Totale</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a:spcAft>
                          <a:spcPts val="0"/>
                        </a:spcAft>
                      </a:pPr>
                      <a:r>
                        <a:rPr lang="it-IT" sz="900" dirty="0" smtClean="0"/>
                        <a:t>1.417</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100,0</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 </a:t>
                      </a:r>
                      <a:endParaRPr lang="it-IT" sz="1200" dirty="0">
                        <a:latin typeface="Times New Roman"/>
                        <a:ea typeface="Times New Roman"/>
                        <a:cs typeface="Times New Roman"/>
                      </a:endParaRPr>
                    </a:p>
                  </a:txBody>
                  <a:tcPr marL="59055" marR="59055" marT="0" marB="0" anchor="ctr"/>
                </a:tc>
              </a:tr>
            </a:tbl>
          </a:graphicData>
        </a:graphic>
      </p:graphicFrame>
      <p:sp>
        <p:nvSpPr>
          <p:cNvPr id="11" name="TextBox 10"/>
          <p:cNvSpPr txBox="1"/>
          <p:nvPr/>
        </p:nvSpPr>
        <p:spPr>
          <a:xfrm>
            <a:off x="6400800" y="1905000"/>
            <a:ext cx="1066800" cy="276999"/>
          </a:xfrm>
          <a:prstGeom prst="rect">
            <a:avLst/>
          </a:prstGeom>
          <a:noFill/>
        </p:spPr>
        <p:txBody>
          <a:bodyPr wrap="square" rtlCol="0">
            <a:spAutoFit/>
          </a:bodyPr>
          <a:lstStyle/>
          <a:p>
            <a:r>
              <a:rPr lang="it-IT" sz="1200" b="1" dirty="0" smtClean="0"/>
              <a:t>DIAMETRO</a:t>
            </a:r>
            <a:endParaRPr lang="it-IT" sz="1200" b="1" dirty="0"/>
          </a:p>
        </p:txBody>
      </p:sp>
      <p:graphicFrame>
        <p:nvGraphicFramePr>
          <p:cNvPr id="12" name="Chart 11"/>
          <p:cNvGraphicFramePr/>
          <p:nvPr/>
        </p:nvGraphicFramePr>
        <p:xfrm>
          <a:off x="4953000" y="1828800"/>
          <a:ext cx="47244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5257800" y="4572000"/>
            <a:ext cx="1066800" cy="276999"/>
          </a:xfrm>
          <a:prstGeom prst="rect">
            <a:avLst/>
          </a:prstGeom>
          <a:noFill/>
        </p:spPr>
        <p:txBody>
          <a:bodyPr wrap="square" rtlCol="0">
            <a:spAutoFit/>
          </a:bodyPr>
          <a:lstStyle/>
          <a:p>
            <a:r>
              <a:rPr lang="it-IT" sz="1200" b="1" dirty="0" smtClean="0"/>
              <a:t>DIAMETRO</a:t>
            </a:r>
            <a:endParaRPr lang="it-IT" sz="12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915400" cy="369277"/>
          </a:xfrm>
        </p:spPr>
        <p:txBody>
          <a:bodyPr>
            <a:noAutofit/>
          </a:bodyPr>
          <a:lstStyle/>
          <a:p>
            <a:r>
              <a:rPr lang="it-IT" dirty="0" smtClean="0"/>
              <a:t>SELEZIONE PER PATOLOGIA ANEURISMATICA AORTICA E AORTO-ILIACA</a:t>
            </a:r>
          </a:p>
        </p:txBody>
      </p:sp>
      <p:sp>
        <p:nvSpPr>
          <p:cNvPr id="10" name="TextBox 9"/>
          <p:cNvSpPr txBox="1"/>
          <p:nvPr/>
        </p:nvSpPr>
        <p:spPr>
          <a:xfrm>
            <a:off x="2133600" y="1475601"/>
            <a:ext cx="1066800" cy="276999"/>
          </a:xfrm>
          <a:prstGeom prst="rect">
            <a:avLst/>
          </a:prstGeom>
          <a:noFill/>
        </p:spPr>
        <p:txBody>
          <a:bodyPr wrap="square" rtlCol="0">
            <a:spAutoFit/>
          </a:bodyPr>
          <a:lstStyle/>
          <a:p>
            <a:r>
              <a:rPr lang="it-IT" sz="1200" b="1" dirty="0" smtClean="0"/>
              <a:t>EZIOLOGIA</a:t>
            </a:r>
            <a:endParaRPr lang="it-IT" sz="1200" b="1" dirty="0"/>
          </a:p>
        </p:txBody>
      </p:sp>
      <p:graphicFrame>
        <p:nvGraphicFramePr>
          <p:cNvPr id="9" name="Chart 8"/>
          <p:cNvGraphicFramePr/>
          <p:nvPr/>
        </p:nvGraphicFramePr>
        <p:xfrm>
          <a:off x="4876800" y="1828800"/>
          <a:ext cx="4572000" cy="4343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p:cNvGraphicFramePr>
            <a:graphicFrameLocks noGrp="1"/>
          </p:cNvGraphicFramePr>
          <p:nvPr/>
        </p:nvGraphicFramePr>
        <p:xfrm>
          <a:off x="380999" y="1828800"/>
          <a:ext cx="4343401" cy="4343401"/>
        </p:xfrm>
        <a:graphic>
          <a:graphicData uri="http://schemas.openxmlformats.org/drawingml/2006/table">
            <a:tbl>
              <a:tblPr firstRow="1" lastRow="1" bandRow="1">
                <a:tableStyleId>{284E427A-3D55-4303-BF80-6455036E1DE7}</a:tableStyleId>
              </a:tblPr>
              <a:tblGrid>
                <a:gridCol w="563034"/>
                <a:gridCol w="1530296"/>
                <a:gridCol w="641404"/>
                <a:gridCol w="436610"/>
                <a:gridCol w="448157"/>
                <a:gridCol w="723900"/>
              </a:tblGrid>
              <a:tr h="431942">
                <a:tc gridSpan="2">
                  <a:txBody>
                    <a:bodyPr/>
                    <a:lstStyle/>
                    <a:p>
                      <a:pPr>
                        <a:spcAft>
                          <a:spcPts val="0"/>
                        </a:spcAft>
                      </a:pPr>
                      <a:r>
                        <a:rPr lang="it-IT" sz="900" dirty="0"/>
                        <a:t> </a:t>
                      </a:r>
                      <a:endParaRPr lang="it-IT" sz="1200" dirty="0">
                        <a:latin typeface="Times New Roman"/>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1000" u="none" strike="noStrike" dirty="0" smtClean="0"/>
                        <a:t>Frequenza</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Valida</a:t>
                      </a:r>
                    </a:p>
                    <a:p>
                      <a:pPr algn="ctr" fontAlgn="b"/>
                      <a:r>
                        <a:rPr lang="it-IT" sz="1000" u="none" strike="noStrike" dirty="0" smtClean="0"/>
                        <a:t>%</a:t>
                      </a:r>
                      <a:endParaRPr lang="it-IT" sz="1000" b="0" i="0" u="none" strike="noStrike" dirty="0">
                        <a:latin typeface="+mj-lt"/>
                      </a:endParaRPr>
                    </a:p>
                  </a:txBody>
                  <a:tcPr marL="5779" marR="5779" marT="5779" marB="0" anchor="ctr"/>
                </a:tc>
                <a:tc>
                  <a:txBody>
                    <a:bodyPr/>
                    <a:lstStyle/>
                    <a:p>
                      <a:pPr algn="ctr" fontAlgn="b"/>
                      <a:r>
                        <a:rPr lang="it-IT" sz="1000" u="none" strike="noStrike" dirty="0" smtClean="0"/>
                        <a:t>Cumulativa</a:t>
                      </a:r>
                    </a:p>
                    <a:p>
                      <a:pPr algn="ctr" fontAlgn="b"/>
                      <a:r>
                        <a:rPr lang="it-IT" sz="1000" u="none" strike="noStrike" dirty="0" smtClean="0"/>
                        <a:t> %</a:t>
                      </a:r>
                      <a:endParaRPr lang="it-IT" sz="1000" b="0" i="0" u="none" strike="noStrike" dirty="0">
                        <a:latin typeface="+mj-lt"/>
                      </a:endParaRPr>
                    </a:p>
                  </a:txBody>
                  <a:tcPr marL="5779" marR="5779" marT="5779" marB="0" anchor="ctr"/>
                </a:tc>
              </a:tr>
              <a:tr h="355210">
                <a:tc rowSpan="7">
                  <a:txBody>
                    <a:bodyPr/>
                    <a:lstStyle/>
                    <a:p>
                      <a:pPr>
                        <a:spcAft>
                          <a:spcPts val="0"/>
                        </a:spcAft>
                      </a:pPr>
                      <a:r>
                        <a:rPr lang="it-IT" sz="900" dirty="0" smtClean="0"/>
                        <a:t>Validi</a:t>
                      </a:r>
                      <a:endParaRPr lang="it-IT" sz="1200" dirty="0">
                        <a:latin typeface="Times New Roman"/>
                        <a:ea typeface="Times New Roman"/>
                        <a:cs typeface="Times New Roman"/>
                      </a:endParaRPr>
                    </a:p>
                  </a:txBody>
                  <a:tcPr marL="59055" marR="59055" marT="0" marB="0" anchor="ctr"/>
                </a:tc>
                <a:tc>
                  <a:txBody>
                    <a:bodyPr/>
                    <a:lstStyle/>
                    <a:p>
                      <a:pPr algn="l" fontAlgn="ctr"/>
                      <a:r>
                        <a:rPr lang="it-IT" sz="1000" b="0" i="0" u="none" strike="noStrike" dirty="0">
                          <a:solidFill>
                            <a:srgbClr val="000000"/>
                          </a:solidFill>
                          <a:latin typeface="+mn-lt"/>
                        </a:rPr>
                        <a:t>ATEROSCLEROTICO</a:t>
                      </a:r>
                    </a:p>
                  </a:txBody>
                  <a:tcPr marL="9525" marR="9525" marT="9525" marB="0" anchor="ctr"/>
                </a:tc>
                <a:tc>
                  <a:txBody>
                    <a:bodyPr/>
                    <a:lstStyle/>
                    <a:p>
                      <a:pPr algn="ctr" fontAlgn="b"/>
                      <a:r>
                        <a:rPr lang="it-IT" sz="1000" b="0" i="0" u="none" strike="noStrike" dirty="0">
                          <a:solidFill>
                            <a:srgbClr val="000000"/>
                          </a:solidFill>
                          <a:latin typeface="+mn-lt"/>
                        </a:rPr>
                        <a:t>1179</a:t>
                      </a:r>
                    </a:p>
                  </a:txBody>
                  <a:tcPr marL="9525" marR="9525" marT="9525" marB="0" anchor="ctr"/>
                </a:tc>
                <a:tc>
                  <a:txBody>
                    <a:bodyPr/>
                    <a:lstStyle/>
                    <a:p>
                      <a:pPr algn="ctr" fontAlgn="b"/>
                      <a:r>
                        <a:rPr lang="it-IT" sz="1000" b="0" i="0" u="none" strike="noStrike">
                          <a:solidFill>
                            <a:srgbClr val="000000"/>
                          </a:solidFill>
                          <a:latin typeface="+mn-lt"/>
                        </a:rPr>
                        <a:t>82,1</a:t>
                      </a:r>
                    </a:p>
                  </a:txBody>
                  <a:tcPr marL="9525" marR="9525" marT="9525" marB="0" anchor="ctr"/>
                </a:tc>
                <a:tc>
                  <a:txBody>
                    <a:bodyPr/>
                    <a:lstStyle/>
                    <a:p>
                      <a:pPr algn="ctr" fontAlgn="b"/>
                      <a:r>
                        <a:rPr lang="it-IT" sz="1000" b="0" i="0" u="none" strike="noStrike">
                          <a:solidFill>
                            <a:srgbClr val="000000"/>
                          </a:solidFill>
                          <a:latin typeface="+mn-lt"/>
                        </a:rPr>
                        <a:t>92</a:t>
                      </a:r>
                    </a:p>
                  </a:txBody>
                  <a:tcPr marL="9525" marR="9525" marT="9525" marB="0" anchor="ctr"/>
                </a:tc>
                <a:tc>
                  <a:txBody>
                    <a:bodyPr/>
                    <a:lstStyle/>
                    <a:p>
                      <a:pPr algn="ctr" fontAlgn="b"/>
                      <a:r>
                        <a:rPr lang="it-IT" sz="1000" b="0" i="0" u="none" strike="noStrike">
                          <a:solidFill>
                            <a:srgbClr val="000000"/>
                          </a:solidFill>
                          <a:latin typeface="+mn-lt"/>
                        </a:rPr>
                        <a:t>92</a:t>
                      </a:r>
                    </a:p>
                  </a:txBody>
                  <a:tcPr marL="9525" marR="9525" marT="9525" marB="0" anchor="ctr"/>
                </a:tc>
              </a:tr>
              <a:tr h="355210">
                <a:tc vMerge="1">
                  <a:txBody>
                    <a:bodyPr/>
                    <a:lstStyle/>
                    <a:p>
                      <a:endParaRPr lang="it-IT"/>
                    </a:p>
                  </a:txBody>
                  <a:tcPr/>
                </a:tc>
                <a:tc>
                  <a:txBody>
                    <a:bodyPr/>
                    <a:lstStyle/>
                    <a:p>
                      <a:pPr algn="l" fontAlgn="ctr"/>
                      <a:r>
                        <a:rPr lang="it-IT" sz="1000" b="0" i="0" u="none" strike="noStrike" dirty="0">
                          <a:solidFill>
                            <a:srgbClr val="000000"/>
                          </a:solidFill>
                          <a:latin typeface="+mn-lt"/>
                        </a:rPr>
                        <a:t>PSEUDOANEUR. ANASTOMOTICO</a:t>
                      </a:r>
                    </a:p>
                  </a:txBody>
                  <a:tcPr marL="9525" marR="9525" marT="9525" marB="0" anchor="ctr"/>
                </a:tc>
                <a:tc>
                  <a:txBody>
                    <a:bodyPr/>
                    <a:lstStyle/>
                    <a:p>
                      <a:pPr algn="ctr" fontAlgn="b"/>
                      <a:r>
                        <a:rPr lang="it-IT" sz="1000" b="0" i="0" u="none" strike="noStrike" dirty="0">
                          <a:solidFill>
                            <a:srgbClr val="000000"/>
                          </a:solidFill>
                          <a:latin typeface="+mn-lt"/>
                        </a:rPr>
                        <a:t>41</a:t>
                      </a:r>
                    </a:p>
                  </a:txBody>
                  <a:tcPr marL="9525" marR="9525" marT="9525" marB="0" anchor="ctr"/>
                </a:tc>
                <a:tc>
                  <a:txBody>
                    <a:bodyPr/>
                    <a:lstStyle/>
                    <a:p>
                      <a:pPr algn="ctr" fontAlgn="b"/>
                      <a:r>
                        <a:rPr lang="it-IT" sz="1000" b="0" i="0" u="none" strike="noStrike">
                          <a:solidFill>
                            <a:srgbClr val="000000"/>
                          </a:solidFill>
                          <a:latin typeface="+mn-lt"/>
                        </a:rPr>
                        <a:t>2,9</a:t>
                      </a:r>
                    </a:p>
                  </a:txBody>
                  <a:tcPr marL="9525" marR="9525" marT="9525" marB="0" anchor="ctr"/>
                </a:tc>
                <a:tc>
                  <a:txBody>
                    <a:bodyPr/>
                    <a:lstStyle/>
                    <a:p>
                      <a:pPr algn="ctr" fontAlgn="b"/>
                      <a:r>
                        <a:rPr lang="it-IT" sz="1000" b="0" i="0" u="none" strike="noStrike">
                          <a:solidFill>
                            <a:srgbClr val="000000"/>
                          </a:solidFill>
                          <a:latin typeface="+mn-lt"/>
                        </a:rPr>
                        <a:t>3,2</a:t>
                      </a:r>
                    </a:p>
                  </a:txBody>
                  <a:tcPr marL="9525" marR="9525" marT="9525" marB="0" anchor="ctr"/>
                </a:tc>
                <a:tc>
                  <a:txBody>
                    <a:bodyPr/>
                    <a:lstStyle/>
                    <a:p>
                      <a:pPr algn="ctr" fontAlgn="b"/>
                      <a:r>
                        <a:rPr lang="it-IT" sz="1000" b="0" i="0" u="none" strike="noStrike">
                          <a:solidFill>
                            <a:srgbClr val="000000"/>
                          </a:solidFill>
                          <a:latin typeface="+mn-lt"/>
                        </a:rPr>
                        <a:t>95,2</a:t>
                      </a:r>
                    </a:p>
                  </a:txBody>
                  <a:tcPr marL="9525" marR="9525" marT="9525" marB="0" anchor="ctr"/>
                </a:tc>
              </a:tr>
              <a:tr h="355210">
                <a:tc vMerge="1">
                  <a:txBody>
                    <a:bodyPr/>
                    <a:lstStyle/>
                    <a:p>
                      <a:endParaRPr lang="it-IT"/>
                    </a:p>
                  </a:txBody>
                  <a:tcPr/>
                </a:tc>
                <a:tc>
                  <a:txBody>
                    <a:bodyPr/>
                    <a:lstStyle/>
                    <a:p>
                      <a:pPr algn="l" fontAlgn="ctr"/>
                      <a:r>
                        <a:rPr lang="it-IT" sz="1000" b="0" i="0" u="none" strike="noStrike" dirty="0">
                          <a:solidFill>
                            <a:srgbClr val="000000"/>
                          </a:solidFill>
                          <a:latin typeface="+mn-lt"/>
                        </a:rPr>
                        <a:t>INFIAMMATORIO</a:t>
                      </a:r>
                    </a:p>
                  </a:txBody>
                  <a:tcPr marL="9525" marR="9525" marT="9525" marB="0" anchor="ctr"/>
                </a:tc>
                <a:tc>
                  <a:txBody>
                    <a:bodyPr/>
                    <a:lstStyle/>
                    <a:p>
                      <a:pPr algn="ctr" fontAlgn="b"/>
                      <a:r>
                        <a:rPr lang="it-IT" sz="1000" b="0" i="0" u="none" strike="noStrike" dirty="0">
                          <a:solidFill>
                            <a:srgbClr val="000000"/>
                          </a:solidFill>
                          <a:latin typeface="+mn-lt"/>
                        </a:rPr>
                        <a:t>26</a:t>
                      </a:r>
                    </a:p>
                  </a:txBody>
                  <a:tcPr marL="9525" marR="9525" marT="9525" marB="0" anchor="ctr"/>
                </a:tc>
                <a:tc>
                  <a:txBody>
                    <a:bodyPr/>
                    <a:lstStyle/>
                    <a:p>
                      <a:pPr algn="ctr" fontAlgn="b"/>
                      <a:r>
                        <a:rPr lang="it-IT" sz="1000" b="0" i="0" u="none" strike="noStrike">
                          <a:solidFill>
                            <a:srgbClr val="000000"/>
                          </a:solidFill>
                          <a:latin typeface="+mn-lt"/>
                        </a:rPr>
                        <a:t>1,8</a:t>
                      </a:r>
                    </a:p>
                  </a:txBody>
                  <a:tcPr marL="9525" marR="9525" marT="9525" marB="0" anchor="ctr"/>
                </a:tc>
                <a:tc>
                  <a:txBody>
                    <a:bodyPr/>
                    <a:lstStyle/>
                    <a:p>
                      <a:pPr algn="ctr" fontAlgn="b"/>
                      <a:r>
                        <a:rPr lang="it-IT" sz="1000" b="0" i="0" u="none" strike="noStrike">
                          <a:solidFill>
                            <a:srgbClr val="000000"/>
                          </a:solidFill>
                          <a:latin typeface="+mn-lt"/>
                        </a:rPr>
                        <a:t>2</a:t>
                      </a:r>
                    </a:p>
                  </a:txBody>
                  <a:tcPr marL="9525" marR="9525" marT="9525" marB="0" anchor="ctr"/>
                </a:tc>
                <a:tc>
                  <a:txBody>
                    <a:bodyPr/>
                    <a:lstStyle/>
                    <a:p>
                      <a:pPr algn="ctr" fontAlgn="b"/>
                      <a:r>
                        <a:rPr lang="it-IT" sz="1000" b="0" i="0" u="none" strike="noStrike">
                          <a:solidFill>
                            <a:srgbClr val="000000"/>
                          </a:solidFill>
                          <a:latin typeface="+mn-lt"/>
                        </a:rPr>
                        <a:t>97,2</a:t>
                      </a:r>
                    </a:p>
                  </a:txBody>
                  <a:tcPr marL="9525" marR="9525" marT="9525" marB="0" anchor="ctr"/>
                </a:tc>
              </a:tr>
              <a:tr h="402666">
                <a:tc vMerge="1">
                  <a:txBody>
                    <a:bodyPr/>
                    <a:lstStyle/>
                    <a:p>
                      <a:endParaRPr lang="it-IT"/>
                    </a:p>
                  </a:txBody>
                  <a:tcPr/>
                </a:tc>
                <a:tc>
                  <a:txBody>
                    <a:bodyPr/>
                    <a:lstStyle/>
                    <a:p>
                      <a:pPr algn="l" fontAlgn="ctr"/>
                      <a:r>
                        <a:rPr lang="it-IT" sz="1000" b="0" i="0" u="none" strike="noStrike" dirty="0">
                          <a:solidFill>
                            <a:srgbClr val="000000"/>
                          </a:solidFill>
                          <a:latin typeface="+mn-lt"/>
                        </a:rPr>
                        <a:t>DEGENERAZIONE MEDIA</a:t>
                      </a:r>
                    </a:p>
                  </a:txBody>
                  <a:tcPr marL="9525" marR="9525" marT="9525" marB="0" anchor="ctr"/>
                </a:tc>
                <a:tc>
                  <a:txBody>
                    <a:bodyPr/>
                    <a:lstStyle/>
                    <a:p>
                      <a:pPr algn="ctr" fontAlgn="b"/>
                      <a:r>
                        <a:rPr lang="it-IT" sz="1000" b="0" i="0" u="none" strike="noStrike" dirty="0">
                          <a:solidFill>
                            <a:srgbClr val="000000"/>
                          </a:solidFill>
                          <a:latin typeface="+mn-lt"/>
                        </a:rPr>
                        <a:t>21</a:t>
                      </a:r>
                    </a:p>
                  </a:txBody>
                  <a:tcPr marL="9525" marR="9525" marT="9525" marB="0" anchor="ctr"/>
                </a:tc>
                <a:tc>
                  <a:txBody>
                    <a:bodyPr/>
                    <a:lstStyle/>
                    <a:p>
                      <a:pPr algn="ctr" fontAlgn="b"/>
                      <a:r>
                        <a:rPr lang="it-IT" sz="1000" b="0" i="0" u="none" strike="noStrike">
                          <a:solidFill>
                            <a:srgbClr val="000000"/>
                          </a:solidFill>
                          <a:latin typeface="+mn-lt"/>
                        </a:rPr>
                        <a:t>1,5</a:t>
                      </a:r>
                    </a:p>
                  </a:txBody>
                  <a:tcPr marL="9525" marR="9525" marT="9525" marB="0" anchor="ctr"/>
                </a:tc>
                <a:tc>
                  <a:txBody>
                    <a:bodyPr/>
                    <a:lstStyle/>
                    <a:p>
                      <a:pPr algn="ctr" fontAlgn="b"/>
                      <a:r>
                        <a:rPr lang="it-IT" sz="1000" b="0" i="0" u="none" strike="noStrike">
                          <a:solidFill>
                            <a:srgbClr val="000000"/>
                          </a:solidFill>
                          <a:latin typeface="+mn-lt"/>
                        </a:rPr>
                        <a:t>1,6</a:t>
                      </a:r>
                    </a:p>
                  </a:txBody>
                  <a:tcPr marL="9525" marR="9525" marT="9525" marB="0" anchor="ctr"/>
                </a:tc>
                <a:tc>
                  <a:txBody>
                    <a:bodyPr/>
                    <a:lstStyle/>
                    <a:p>
                      <a:pPr algn="ctr" fontAlgn="b"/>
                      <a:r>
                        <a:rPr lang="it-IT" sz="1000" b="0" i="0" u="none" strike="noStrike">
                          <a:solidFill>
                            <a:srgbClr val="000000"/>
                          </a:solidFill>
                          <a:latin typeface="+mn-lt"/>
                        </a:rPr>
                        <a:t>98,8</a:t>
                      </a:r>
                    </a:p>
                  </a:txBody>
                  <a:tcPr marL="9525" marR="9525" marT="9525" marB="0" anchor="ctr"/>
                </a:tc>
              </a:tr>
              <a:tr h="355210">
                <a:tc vMerge="1">
                  <a:txBody>
                    <a:bodyPr/>
                    <a:lstStyle/>
                    <a:p>
                      <a:endParaRPr lang="it-IT"/>
                    </a:p>
                  </a:txBody>
                  <a:tcPr/>
                </a:tc>
                <a:tc>
                  <a:txBody>
                    <a:bodyPr/>
                    <a:lstStyle/>
                    <a:p>
                      <a:pPr algn="l" fontAlgn="ctr"/>
                      <a:r>
                        <a:rPr lang="it-IT" sz="1000" b="0" i="0" u="none" strike="noStrike" dirty="0">
                          <a:solidFill>
                            <a:srgbClr val="000000"/>
                          </a:solidFill>
                          <a:latin typeface="+mn-lt"/>
                        </a:rPr>
                        <a:t>POST-TRAUMATICO</a:t>
                      </a:r>
                    </a:p>
                  </a:txBody>
                  <a:tcPr marL="9525" marR="9525" marT="9525" marB="0" anchor="ctr"/>
                </a:tc>
                <a:tc>
                  <a:txBody>
                    <a:bodyPr/>
                    <a:lstStyle/>
                    <a:p>
                      <a:pPr algn="ctr" fontAlgn="b"/>
                      <a:r>
                        <a:rPr lang="it-IT" sz="1000" b="0" i="0" u="none" strike="noStrike" dirty="0">
                          <a:solidFill>
                            <a:srgbClr val="000000"/>
                          </a:solidFill>
                          <a:latin typeface="+mn-lt"/>
                        </a:rPr>
                        <a:t>8</a:t>
                      </a:r>
                    </a:p>
                  </a:txBody>
                  <a:tcPr marL="9525" marR="9525" marT="9525" marB="0" anchor="ctr"/>
                </a:tc>
                <a:tc>
                  <a:txBody>
                    <a:bodyPr/>
                    <a:lstStyle/>
                    <a:p>
                      <a:pPr algn="ctr" fontAlgn="b"/>
                      <a:r>
                        <a:rPr lang="it-IT" sz="1000" b="0" i="0" u="none" strike="noStrike">
                          <a:solidFill>
                            <a:srgbClr val="000000"/>
                          </a:solidFill>
                          <a:latin typeface="+mn-lt"/>
                        </a:rPr>
                        <a:t>0,6</a:t>
                      </a:r>
                    </a:p>
                  </a:txBody>
                  <a:tcPr marL="9525" marR="9525" marT="9525" marB="0" anchor="ctr"/>
                </a:tc>
                <a:tc>
                  <a:txBody>
                    <a:bodyPr/>
                    <a:lstStyle/>
                    <a:p>
                      <a:pPr algn="ctr" fontAlgn="b"/>
                      <a:r>
                        <a:rPr lang="it-IT" sz="1000" b="0" i="0" u="none" strike="noStrike">
                          <a:solidFill>
                            <a:srgbClr val="000000"/>
                          </a:solidFill>
                          <a:latin typeface="+mn-lt"/>
                        </a:rPr>
                        <a:t>0,6</a:t>
                      </a:r>
                    </a:p>
                  </a:txBody>
                  <a:tcPr marL="9525" marR="9525" marT="9525" marB="0" anchor="ctr"/>
                </a:tc>
                <a:tc>
                  <a:txBody>
                    <a:bodyPr/>
                    <a:lstStyle/>
                    <a:p>
                      <a:pPr algn="ctr" fontAlgn="b"/>
                      <a:r>
                        <a:rPr lang="it-IT" sz="1000" b="0" i="0" u="none" strike="noStrike">
                          <a:solidFill>
                            <a:srgbClr val="000000"/>
                          </a:solidFill>
                          <a:latin typeface="+mn-lt"/>
                        </a:rPr>
                        <a:t>99,5</a:t>
                      </a:r>
                    </a:p>
                  </a:txBody>
                  <a:tcPr marL="9525" marR="9525" marT="9525" marB="0" anchor="ctr"/>
                </a:tc>
              </a:tr>
              <a:tr h="355210">
                <a:tc vMerge="1">
                  <a:txBody>
                    <a:bodyPr/>
                    <a:lstStyle/>
                    <a:p>
                      <a:endParaRPr lang="it-IT"/>
                    </a:p>
                  </a:txBody>
                  <a:tcPr/>
                </a:tc>
                <a:tc>
                  <a:txBody>
                    <a:bodyPr/>
                    <a:lstStyle/>
                    <a:p>
                      <a:pPr algn="l" fontAlgn="ctr"/>
                      <a:r>
                        <a:rPr lang="it-IT" sz="1000" b="0" i="0" u="none" strike="noStrike" dirty="0">
                          <a:solidFill>
                            <a:srgbClr val="000000"/>
                          </a:solidFill>
                          <a:latin typeface="+mn-lt"/>
                        </a:rPr>
                        <a:t>INFETTIVO/MICOTICO</a:t>
                      </a:r>
                    </a:p>
                  </a:txBody>
                  <a:tcPr marL="9525" marR="9525" marT="9525" marB="0" anchor="ctr"/>
                </a:tc>
                <a:tc>
                  <a:txBody>
                    <a:bodyPr/>
                    <a:lstStyle/>
                    <a:p>
                      <a:pPr algn="ctr" fontAlgn="b"/>
                      <a:r>
                        <a:rPr lang="it-IT" sz="1000" b="0" i="0" u="none" strike="noStrike" dirty="0">
                          <a:solidFill>
                            <a:srgbClr val="000000"/>
                          </a:solidFill>
                          <a:latin typeface="+mn-lt"/>
                        </a:rPr>
                        <a:t>7</a:t>
                      </a:r>
                    </a:p>
                  </a:txBody>
                  <a:tcPr marL="9525" marR="9525" marT="9525" marB="0" anchor="ctr"/>
                </a:tc>
                <a:tc>
                  <a:txBody>
                    <a:bodyPr/>
                    <a:lstStyle/>
                    <a:p>
                      <a:pPr algn="ctr" fontAlgn="b"/>
                      <a:r>
                        <a:rPr lang="it-IT" sz="1000" b="0" i="0" u="none" strike="noStrike">
                          <a:solidFill>
                            <a:srgbClr val="000000"/>
                          </a:solidFill>
                          <a:latin typeface="+mn-lt"/>
                        </a:rPr>
                        <a:t>0,5</a:t>
                      </a:r>
                    </a:p>
                  </a:txBody>
                  <a:tcPr marL="9525" marR="9525" marT="9525" marB="0" anchor="ctr"/>
                </a:tc>
                <a:tc>
                  <a:txBody>
                    <a:bodyPr/>
                    <a:lstStyle/>
                    <a:p>
                      <a:pPr algn="ctr" fontAlgn="b"/>
                      <a:r>
                        <a:rPr lang="it-IT" sz="1000" b="0" i="0" u="none" strike="noStrike">
                          <a:solidFill>
                            <a:srgbClr val="000000"/>
                          </a:solidFill>
                          <a:latin typeface="+mn-lt"/>
                        </a:rPr>
                        <a:t>0,5</a:t>
                      </a:r>
                    </a:p>
                  </a:txBody>
                  <a:tcPr marL="9525" marR="9525" marT="9525" marB="0" anchor="ctr"/>
                </a:tc>
                <a:tc>
                  <a:txBody>
                    <a:bodyPr/>
                    <a:lstStyle/>
                    <a:p>
                      <a:pPr algn="ctr" fontAlgn="b"/>
                      <a:r>
                        <a:rPr lang="it-IT" sz="1000" b="0" i="0" u="none" strike="noStrike" dirty="0" smtClean="0">
                          <a:solidFill>
                            <a:srgbClr val="000000"/>
                          </a:solidFill>
                          <a:latin typeface="+mn-lt"/>
                        </a:rPr>
                        <a:t>100.0</a:t>
                      </a:r>
                      <a:endParaRPr lang="it-IT" sz="1000" b="0" i="0" u="none" strike="noStrike" dirty="0">
                        <a:solidFill>
                          <a:srgbClr val="000000"/>
                        </a:solidFill>
                        <a:latin typeface="+mn-lt"/>
                      </a:endParaRPr>
                    </a:p>
                  </a:txBody>
                  <a:tcPr marL="9525" marR="9525" marT="9525" marB="0" anchor="ctr"/>
                </a:tc>
              </a:tr>
              <a:tr h="375430">
                <a:tc vMerge="1">
                  <a:txBody>
                    <a:bodyPr/>
                    <a:lstStyle/>
                    <a:p>
                      <a:endParaRPr lang="it-IT"/>
                    </a:p>
                  </a:txBody>
                  <a:tcPr/>
                </a:tc>
                <a:tc>
                  <a:txBody>
                    <a:bodyPr/>
                    <a:lstStyle/>
                    <a:p>
                      <a:pPr algn="l" fontAlgn="ctr"/>
                      <a:r>
                        <a:rPr lang="it-IT" sz="1000" b="1" i="0" u="none" strike="noStrike" dirty="0" smtClean="0">
                          <a:solidFill>
                            <a:srgbClr val="000000"/>
                          </a:solidFill>
                          <a:latin typeface="+mn-lt"/>
                        </a:rPr>
                        <a:t>Totale</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smtClean="0">
                          <a:solidFill>
                            <a:srgbClr val="000000"/>
                          </a:solidFill>
                          <a:latin typeface="+mn-lt"/>
                        </a:rPr>
                        <a:t>1.282</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a:solidFill>
                            <a:srgbClr val="000000"/>
                          </a:solidFill>
                          <a:latin typeface="+mn-lt"/>
                        </a:rPr>
                        <a:t>89,3</a:t>
                      </a:r>
                    </a:p>
                  </a:txBody>
                  <a:tcPr marL="9525" marR="9525" marT="9525" marB="0" anchor="ctr"/>
                </a:tc>
                <a:tc>
                  <a:txBody>
                    <a:bodyPr/>
                    <a:lstStyle/>
                    <a:p>
                      <a:pPr algn="ctr" fontAlgn="b"/>
                      <a:r>
                        <a:rPr lang="it-IT" sz="1000" b="1" i="0" u="none" strike="noStrike">
                          <a:solidFill>
                            <a:srgbClr val="000000"/>
                          </a:solidFill>
                          <a:latin typeface="+mn-lt"/>
                        </a:rPr>
                        <a:t>100</a:t>
                      </a:r>
                    </a:p>
                  </a:txBody>
                  <a:tcPr marL="9525" marR="9525" marT="9525" marB="0" anchor="ctr"/>
                </a:tc>
                <a:tc>
                  <a:txBody>
                    <a:bodyPr/>
                    <a:lstStyle/>
                    <a:p>
                      <a:pPr algn="ctr" fontAlgn="b"/>
                      <a:r>
                        <a:rPr lang="it-IT" sz="1000" b="1" i="0" u="none" strike="noStrike" dirty="0">
                          <a:solidFill>
                            <a:srgbClr val="000000"/>
                          </a:solidFill>
                          <a:latin typeface="+mn-lt"/>
                        </a:rPr>
                        <a:t> </a:t>
                      </a:r>
                    </a:p>
                  </a:txBody>
                  <a:tcPr marL="9525" marR="9525" marT="9525" marB="0" anchor="ctr"/>
                </a:tc>
              </a:tr>
              <a:tr h="361950">
                <a:tc rowSpan="3">
                  <a:txBody>
                    <a:bodyPr/>
                    <a:lstStyle/>
                    <a:p>
                      <a:pPr>
                        <a:spcAft>
                          <a:spcPts val="0"/>
                        </a:spcAft>
                      </a:pPr>
                      <a:r>
                        <a:rPr lang="it-IT" sz="900" dirty="0" smtClean="0"/>
                        <a:t>Mancanti</a:t>
                      </a:r>
                      <a:endParaRPr lang="it-IT" sz="1200" dirty="0">
                        <a:latin typeface="Times New Roman"/>
                        <a:ea typeface="Times New Roman"/>
                        <a:cs typeface="Times New Roman"/>
                      </a:endParaRPr>
                    </a:p>
                  </a:txBody>
                  <a:tcPr marL="59055" marR="59055" marT="0" marB="0" anchor="ctr"/>
                </a:tc>
                <a:tc>
                  <a:txBody>
                    <a:bodyPr/>
                    <a:lstStyle/>
                    <a:p>
                      <a:pPr>
                        <a:spcAft>
                          <a:spcPts val="0"/>
                        </a:spcAft>
                      </a:pPr>
                      <a:r>
                        <a:rPr lang="it-IT" sz="1000" dirty="0">
                          <a:latin typeface="+mn-lt"/>
                        </a:rPr>
                        <a:t>2</a:t>
                      </a:r>
                      <a:endParaRPr lang="it-IT" sz="1000" dirty="0">
                        <a:latin typeface="+mn-lt"/>
                        <a:ea typeface="Times New Roman"/>
                        <a:cs typeface="Times New Roman"/>
                      </a:endParaRPr>
                    </a:p>
                  </a:txBody>
                  <a:tcPr marL="59055" marR="59055" marT="0" marB="0" anchor="ctr"/>
                </a:tc>
                <a:tc>
                  <a:txBody>
                    <a:bodyPr/>
                    <a:lstStyle/>
                    <a:p>
                      <a:pPr algn="ctr" fontAlgn="b"/>
                      <a:r>
                        <a:rPr lang="it-IT" sz="1000" b="0" i="0" u="none" strike="noStrike" dirty="0">
                          <a:solidFill>
                            <a:srgbClr val="000000"/>
                          </a:solidFill>
                          <a:latin typeface="+mn-lt"/>
                        </a:rPr>
                        <a:t>132</a:t>
                      </a:r>
                    </a:p>
                  </a:txBody>
                  <a:tcPr marL="9525" marR="9525" marT="9525" marB="0" anchor="ctr"/>
                </a:tc>
                <a:tc>
                  <a:txBody>
                    <a:bodyPr/>
                    <a:lstStyle/>
                    <a:p>
                      <a:pPr algn="ctr" fontAlgn="b"/>
                      <a:r>
                        <a:rPr lang="it-IT" sz="1000" b="0" i="0" u="none" strike="noStrike">
                          <a:solidFill>
                            <a:srgbClr val="000000"/>
                          </a:solidFill>
                          <a:latin typeface="+mn-lt"/>
                        </a:rPr>
                        <a:t>9,2</a:t>
                      </a:r>
                    </a:p>
                  </a:txBody>
                  <a:tcPr marL="9525" marR="9525" marT="9525" marB="0" anchor="ctr"/>
                </a:tc>
                <a:tc>
                  <a:txBody>
                    <a:bodyPr/>
                    <a:lstStyle/>
                    <a:p>
                      <a:pPr algn="ctr">
                        <a:spcAft>
                          <a:spcPts val="0"/>
                        </a:spcAft>
                      </a:pPr>
                      <a:r>
                        <a:rPr lang="it-IT" sz="1000">
                          <a:latin typeface="+mn-lt"/>
                        </a:rPr>
                        <a:t> </a:t>
                      </a:r>
                      <a:endParaRPr lang="it-IT" sz="1000">
                        <a:latin typeface="+mn-lt"/>
                        <a:ea typeface="Times New Roman"/>
                        <a:cs typeface="Times New Roman"/>
                      </a:endParaRPr>
                    </a:p>
                  </a:txBody>
                  <a:tcPr marL="59055" marR="59055" marT="0" marB="0" anchor="ctr"/>
                </a:tc>
                <a:tc>
                  <a:txBody>
                    <a:bodyPr/>
                    <a:lstStyle/>
                    <a:p>
                      <a:pPr algn="ctr">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r>
              <a:tr h="361950">
                <a:tc vMerge="1">
                  <a:txBody>
                    <a:bodyPr/>
                    <a:lstStyle/>
                    <a:p>
                      <a:endParaRPr lang="it-IT"/>
                    </a:p>
                  </a:txBody>
                  <a:tcPr/>
                </a:tc>
                <a:tc>
                  <a:txBody>
                    <a:bodyPr/>
                    <a:lstStyle/>
                    <a:p>
                      <a:r>
                        <a:rPr lang="it-IT" sz="1000" dirty="0">
                          <a:latin typeface="+mn-lt"/>
                        </a:rPr>
                        <a:t>----</a:t>
                      </a:r>
                      <a:endParaRPr lang="it-IT" sz="1000" dirty="0">
                        <a:latin typeface="+mn-lt"/>
                        <a:ea typeface="Times New Roman"/>
                        <a:cs typeface="Times New Roman"/>
                      </a:endParaRPr>
                    </a:p>
                  </a:txBody>
                  <a:tcPr marL="59055" marR="59055" marT="0" marB="0" anchor="ctr"/>
                </a:tc>
                <a:tc>
                  <a:txBody>
                    <a:bodyPr/>
                    <a:lstStyle/>
                    <a:p>
                      <a:pPr algn="ctr" fontAlgn="b"/>
                      <a:r>
                        <a:rPr lang="it-IT" sz="1000" b="0" i="0" u="none" strike="noStrike" dirty="0">
                          <a:solidFill>
                            <a:srgbClr val="000000"/>
                          </a:solidFill>
                          <a:latin typeface="+mn-lt"/>
                        </a:rPr>
                        <a:t>22</a:t>
                      </a:r>
                    </a:p>
                  </a:txBody>
                  <a:tcPr marL="9525" marR="9525" marT="9525" marB="0" anchor="ctr"/>
                </a:tc>
                <a:tc>
                  <a:txBody>
                    <a:bodyPr/>
                    <a:lstStyle/>
                    <a:p>
                      <a:pPr algn="ctr" fontAlgn="b"/>
                      <a:r>
                        <a:rPr lang="it-IT" sz="1000" b="0" i="0" u="none" strike="noStrike" dirty="0">
                          <a:solidFill>
                            <a:srgbClr val="000000"/>
                          </a:solidFill>
                          <a:latin typeface="+mn-lt"/>
                        </a:rPr>
                        <a:t>1,5</a:t>
                      </a:r>
                    </a:p>
                  </a:txBody>
                  <a:tcPr marL="9525" marR="9525" marT="9525" marB="0" anchor="ctr"/>
                </a:tc>
                <a:tc>
                  <a:txBody>
                    <a:bodyPr/>
                    <a:lstStyle/>
                    <a:p>
                      <a:pPr algn="ctr">
                        <a:spcAft>
                          <a:spcPts val="0"/>
                        </a:spcAft>
                      </a:pPr>
                      <a:r>
                        <a:rPr lang="it-IT" sz="1000">
                          <a:latin typeface="+mn-lt"/>
                        </a:rPr>
                        <a:t> </a:t>
                      </a:r>
                      <a:endParaRPr lang="it-IT" sz="1000">
                        <a:latin typeface="+mn-lt"/>
                        <a:ea typeface="Times New Roman"/>
                        <a:cs typeface="Times New Roman"/>
                      </a:endParaRPr>
                    </a:p>
                  </a:txBody>
                  <a:tcPr marL="59055" marR="59055" marT="0" marB="0" anchor="ctr"/>
                </a:tc>
                <a:tc>
                  <a:txBody>
                    <a:bodyPr/>
                    <a:lstStyle/>
                    <a:p>
                      <a:pPr algn="ctr">
                        <a:spcAft>
                          <a:spcPts val="0"/>
                        </a:spcAft>
                      </a:pPr>
                      <a:r>
                        <a:rPr lang="it-IT" sz="1000">
                          <a:latin typeface="+mn-lt"/>
                        </a:rPr>
                        <a:t> </a:t>
                      </a:r>
                      <a:endParaRPr lang="it-IT" sz="1000">
                        <a:latin typeface="+mn-lt"/>
                        <a:ea typeface="Times New Roman"/>
                        <a:cs typeface="Times New Roman"/>
                      </a:endParaRPr>
                    </a:p>
                  </a:txBody>
                  <a:tcPr marL="59055" marR="59055" marT="0" marB="0" anchor="ctr"/>
                </a:tc>
              </a:tr>
              <a:tr h="361950">
                <a:tc vMerge="1">
                  <a:txBody>
                    <a:bodyPr/>
                    <a:lstStyle/>
                    <a:p>
                      <a:endParaRPr lang="it-IT"/>
                    </a:p>
                  </a:txBody>
                  <a:tcPr/>
                </a:tc>
                <a:tc>
                  <a:txBody>
                    <a:bodyPr/>
                    <a:lstStyle/>
                    <a:p>
                      <a:r>
                        <a:rPr lang="it-IT" sz="1000" b="1" dirty="0" smtClean="0">
                          <a:latin typeface="+mn-lt"/>
                        </a:rPr>
                        <a:t>Totale</a:t>
                      </a:r>
                      <a:endParaRPr lang="it-IT" sz="1000" b="1" dirty="0">
                        <a:latin typeface="+mn-lt"/>
                        <a:ea typeface="Times New Roman"/>
                        <a:cs typeface="Times New Roman"/>
                      </a:endParaRPr>
                    </a:p>
                  </a:txBody>
                  <a:tcPr marL="59055" marR="59055" marT="0" marB="0" anchor="ctr"/>
                </a:tc>
                <a:tc>
                  <a:txBody>
                    <a:bodyPr/>
                    <a:lstStyle/>
                    <a:p>
                      <a:pPr algn="ctr" fontAlgn="b"/>
                      <a:r>
                        <a:rPr lang="it-IT" sz="1000" b="1" i="0" u="none" strike="noStrike" dirty="0">
                          <a:solidFill>
                            <a:srgbClr val="000000"/>
                          </a:solidFill>
                          <a:latin typeface="+mn-lt"/>
                        </a:rPr>
                        <a:t>154</a:t>
                      </a:r>
                    </a:p>
                  </a:txBody>
                  <a:tcPr marL="9525" marR="9525" marT="9525" marB="0" anchor="ctr"/>
                </a:tc>
                <a:tc>
                  <a:txBody>
                    <a:bodyPr/>
                    <a:lstStyle/>
                    <a:p>
                      <a:pPr algn="ctr" fontAlgn="b"/>
                      <a:r>
                        <a:rPr lang="it-IT" sz="1000" b="1" i="0" u="none" strike="noStrike" dirty="0">
                          <a:solidFill>
                            <a:srgbClr val="000000"/>
                          </a:solidFill>
                          <a:latin typeface="+mn-lt"/>
                        </a:rPr>
                        <a:t>10,7</a:t>
                      </a:r>
                    </a:p>
                  </a:txBody>
                  <a:tcPr marL="9525" marR="9525" marT="9525" marB="0" anchor="ctr"/>
                </a:tc>
                <a:tc>
                  <a:txBody>
                    <a:bodyPr/>
                    <a:lstStyle/>
                    <a:p>
                      <a:pPr algn="ctr">
                        <a:spcAft>
                          <a:spcPts val="0"/>
                        </a:spcAft>
                      </a:pPr>
                      <a:r>
                        <a:rPr lang="it-IT" sz="1000" b="1" dirty="0">
                          <a:latin typeface="+mn-lt"/>
                        </a:rPr>
                        <a:t> </a:t>
                      </a:r>
                      <a:endParaRPr lang="it-IT" sz="1000" b="1" dirty="0">
                        <a:latin typeface="+mn-lt"/>
                        <a:ea typeface="Times New Roman"/>
                        <a:cs typeface="Times New Roman"/>
                      </a:endParaRPr>
                    </a:p>
                  </a:txBody>
                  <a:tcPr marL="59055" marR="59055" marT="0" marB="0" anchor="ctr"/>
                </a:tc>
                <a:tc>
                  <a:txBody>
                    <a:bodyPr/>
                    <a:lstStyle/>
                    <a:p>
                      <a:pPr algn="ctr">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r>
              <a:tr h="271463">
                <a:tc gridSpan="2">
                  <a:txBody>
                    <a:bodyPr/>
                    <a:lstStyle/>
                    <a:p>
                      <a:pPr>
                        <a:spcAft>
                          <a:spcPts val="0"/>
                        </a:spcAft>
                      </a:pPr>
                      <a:r>
                        <a:rPr lang="it-IT" sz="1000" b="1" dirty="0" smtClean="0">
                          <a:latin typeface="+mn-lt"/>
                        </a:rPr>
                        <a:t>Totale</a:t>
                      </a:r>
                      <a:endParaRPr lang="it-IT" sz="1000" b="1" dirty="0">
                        <a:latin typeface="+mn-lt"/>
                        <a:ea typeface="Times New Roman"/>
                        <a:cs typeface="Times New Roman"/>
                      </a:endParaRPr>
                    </a:p>
                  </a:txBody>
                  <a:tcPr marL="59055" marR="59055" marT="0" marB="0" anchor="ctr"/>
                </a:tc>
                <a:tc hMerge="1">
                  <a:txBody>
                    <a:bodyPr/>
                    <a:lstStyle/>
                    <a:p>
                      <a:endParaRPr lang="it-IT"/>
                    </a:p>
                  </a:txBody>
                  <a:tcPr/>
                </a:tc>
                <a:tc>
                  <a:txBody>
                    <a:bodyPr/>
                    <a:lstStyle/>
                    <a:p>
                      <a:pPr algn="ctr" fontAlgn="b"/>
                      <a:r>
                        <a:rPr lang="it-IT" sz="1000" b="1" i="0" u="none" strike="noStrike" dirty="0" smtClean="0">
                          <a:solidFill>
                            <a:srgbClr val="000000"/>
                          </a:solidFill>
                          <a:latin typeface="+mn-lt"/>
                        </a:rPr>
                        <a:t>1.436</a:t>
                      </a:r>
                      <a:endParaRPr lang="it-IT" sz="1000" b="1" i="0" u="none" strike="noStrike" dirty="0">
                        <a:solidFill>
                          <a:srgbClr val="000000"/>
                        </a:solidFill>
                        <a:latin typeface="+mn-lt"/>
                      </a:endParaRPr>
                    </a:p>
                  </a:txBody>
                  <a:tcPr marL="9525" marR="9525" marT="9525" marB="0" anchor="ctr"/>
                </a:tc>
                <a:tc>
                  <a:txBody>
                    <a:bodyPr/>
                    <a:lstStyle/>
                    <a:p>
                      <a:pPr algn="ctr" fontAlgn="b"/>
                      <a:r>
                        <a:rPr lang="it-IT" sz="1000" b="1" i="0" u="none" strike="noStrike" dirty="0">
                          <a:solidFill>
                            <a:srgbClr val="000000"/>
                          </a:solidFill>
                          <a:latin typeface="+mn-lt"/>
                        </a:rPr>
                        <a:t>100</a:t>
                      </a:r>
                    </a:p>
                  </a:txBody>
                  <a:tcPr marL="9525" marR="9525" marT="9525" marB="0" anchor="ctr"/>
                </a:tc>
                <a:tc>
                  <a:txBody>
                    <a:bodyPr/>
                    <a:lstStyle/>
                    <a:p>
                      <a:pPr algn="ctr">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c>
                  <a:txBody>
                    <a:bodyPr/>
                    <a:lstStyle/>
                    <a:p>
                      <a:pPr algn="ctr">
                        <a:spcAft>
                          <a:spcPts val="0"/>
                        </a:spcAft>
                      </a:pPr>
                      <a:r>
                        <a:rPr lang="it-IT" sz="1000" dirty="0">
                          <a:latin typeface="+mn-lt"/>
                        </a:rPr>
                        <a:t> </a:t>
                      </a:r>
                      <a:endParaRPr lang="it-IT" sz="1000" dirty="0">
                        <a:latin typeface="+mn-lt"/>
                        <a:ea typeface="Times New Roman"/>
                        <a:cs typeface="Times New Roman"/>
                      </a:endParaRPr>
                    </a:p>
                  </a:txBody>
                  <a:tcPr marL="59055" marR="59055" marT="0" marB="0" anchor="ctr"/>
                </a:tc>
              </a:tr>
            </a:tbl>
          </a:graphicData>
        </a:graphic>
      </p:graphicFrame>
      <p:sp>
        <p:nvSpPr>
          <p:cNvPr id="12" name="TextBox 11"/>
          <p:cNvSpPr txBox="1"/>
          <p:nvPr/>
        </p:nvSpPr>
        <p:spPr>
          <a:xfrm>
            <a:off x="6172200" y="2057400"/>
            <a:ext cx="1981200" cy="276999"/>
          </a:xfrm>
          <a:prstGeom prst="rect">
            <a:avLst/>
          </a:prstGeom>
          <a:noFill/>
        </p:spPr>
        <p:txBody>
          <a:bodyPr wrap="square" rtlCol="0">
            <a:spAutoFit/>
          </a:bodyPr>
          <a:lstStyle/>
          <a:p>
            <a:r>
              <a:rPr lang="it-IT" sz="1200" b="1" dirty="0" smtClean="0"/>
              <a:t>EZIOLOGIA ANEURISMA</a:t>
            </a:r>
            <a:endParaRPr lang="it-IT" sz="12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09600"/>
            <a:ext cx="5638800" cy="369277"/>
          </a:xfrm>
        </p:spPr>
        <p:txBody>
          <a:bodyPr>
            <a:normAutofit fontScale="90000"/>
          </a:bodyPr>
          <a:lstStyle/>
          <a:p>
            <a:r>
              <a:rPr lang="it-IT" dirty="0" smtClean="0"/>
              <a:t>ANALISI DEI FATTORI DI RISCHIO (Curva ROC)</a:t>
            </a:r>
            <a:br>
              <a:rPr lang="it-IT" dirty="0" smtClean="0"/>
            </a:br>
            <a:endParaRPr lang="it-IT" dirty="0"/>
          </a:p>
        </p:txBody>
      </p:sp>
      <p:pic>
        <p:nvPicPr>
          <p:cNvPr id="2050" name="Picture 2" descr="C:\Users\Utente\Desktop\Untitled-1.png"/>
          <p:cNvPicPr>
            <a:picLocks noChangeAspect="1" noChangeArrowheads="1"/>
          </p:cNvPicPr>
          <p:nvPr/>
        </p:nvPicPr>
        <p:blipFill>
          <a:blip r:embed="rId3" cstate="print"/>
          <a:srcRect/>
          <a:stretch>
            <a:fillRect/>
          </a:stretch>
        </p:blipFill>
        <p:spPr bwMode="auto">
          <a:xfrm>
            <a:off x="1905000" y="1295400"/>
            <a:ext cx="6638926" cy="4886325"/>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915400" cy="369277"/>
          </a:xfrm>
        </p:spPr>
        <p:txBody>
          <a:bodyPr>
            <a:normAutofit fontScale="90000"/>
          </a:bodyPr>
          <a:lstStyle/>
          <a:p>
            <a:r>
              <a:rPr lang="it-IT" dirty="0" smtClean="0"/>
              <a:t>ANALISI DEI FATTORI DI RISCHIO (Curva ROC)</a:t>
            </a:r>
            <a:br>
              <a:rPr lang="it-IT" dirty="0" smtClean="0"/>
            </a:br>
            <a:endParaRPr lang="it-IT" dirty="0"/>
          </a:p>
        </p:txBody>
      </p:sp>
      <p:graphicFrame>
        <p:nvGraphicFramePr>
          <p:cNvPr id="3" name="Table 2"/>
          <p:cNvGraphicFramePr>
            <a:graphicFrameLocks noGrp="1"/>
          </p:cNvGraphicFramePr>
          <p:nvPr/>
        </p:nvGraphicFramePr>
        <p:xfrm>
          <a:off x="457200" y="990600"/>
          <a:ext cx="2895600" cy="1524000"/>
        </p:xfrm>
        <a:graphic>
          <a:graphicData uri="http://schemas.openxmlformats.org/drawingml/2006/table">
            <a:tbl>
              <a:tblPr firstRow="1" lastRow="1" bandRow="1">
                <a:tableStyleId>{284E427A-3D55-4303-BF80-6455036E1DE7}</a:tableStyleId>
              </a:tblPr>
              <a:tblGrid>
                <a:gridCol w="1358852"/>
                <a:gridCol w="1536748"/>
              </a:tblGrid>
              <a:tr h="304800">
                <a:tc>
                  <a:txBody>
                    <a:bodyPr/>
                    <a:lstStyle/>
                    <a:p>
                      <a:pPr algn="ctr">
                        <a:spcAft>
                          <a:spcPts val="0"/>
                        </a:spcAft>
                      </a:pPr>
                      <a:r>
                        <a:rPr lang="it-IT" sz="900" dirty="0"/>
                        <a:t>Mortalità(b)</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Validi </a:t>
                      </a:r>
                      <a:r>
                        <a:rPr lang="it-IT" sz="900" dirty="0"/>
                        <a:t>N (listwise)</a:t>
                      </a:r>
                      <a:endParaRPr lang="it-IT" sz="1200" dirty="0">
                        <a:latin typeface="Times New Roman"/>
                        <a:ea typeface="Times New Roman"/>
                        <a:cs typeface="Times New Roman"/>
                      </a:endParaRPr>
                    </a:p>
                  </a:txBody>
                  <a:tcPr marL="59055" marR="59055" marT="0" marB="0" anchor="ctr"/>
                </a:tc>
              </a:tr>
              <a:tr h="399819">
                <a:tc>
                  <a:txBody>
                    <a:bodyPr/>
                    <a:lstStyle/>
                    <a:p>
                      <a:pPr algn="ctr">
                        <a:spcAft>
                          <a:spcPts val="0"/>
                        </a:spcAft>
                      </a:pPr>
                      <a:r>
                        <a:rPr lang="it-IT" sz="900" dirty="0" smtClean="0"/>
                        <a:t>Positive(a</a:t>
                      </a:r>
                      <a:r>
                        <a:rPr lang="it-IT" sz="900" dirty="0"/>
                        <a:t>)</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smtClean="0"/>
                        <a:t>130</a:t>
                      </a:r>
                      <a:endParaRPr lang="it-IT" sz="1200" dirty="0">
                        <a:latin typeface="Times New Roman"/>
                        <a:ea typeface="Times New Roman"/>
                        <a:cs typeface="Times New Roman"/>
                      </a:endParaRPr>
                    </a:p>
                  </a:txBody>
                  <a:tcPr marL="59055" marR="59055" marT="0" marB="0" anchor="ctr"/>
                </a:tc>
              </a:tr>
              <a:tr h="429126">
                <a:tc>
                  <a:txBody>
                    <a:bodyPr/>
                    <a:lstStyle/>
                    <a:p>
                      <a:pPr marL="0" algn="ctr" defTabSz="914400" rtl="0" eaLnBrk="1" latinLnBrk="0" hangingPunct="1">
                        <a:spcAft>
                          <a:spcPts val="0"/>
                        </a:spcAft>
                      </a:pPr>
                      <a:r>
                        <a:rPr lang="it-IT" sz="900" kern="1200" dirty="0" smtClean="0">
                          <a:solidFill>
                            <a:schemeClr val="dk1"/>
                          </a:solidFill>
                          <a:latin typeface="+mn-lt"/>
                          <a:ea typeface="+mn-ea"/>
                          <a:cs typeface="+mn-cs"/>
                        </a:rPr>
                        <a:t>Negative</a:t>
                      </a:r>
                      <a:endParaRPr lang="it-IT" sz="900" kern="1200" dirty="0">
                        <a:solidFill>
                          <a:schemeClr val="dk1"/>
                        </a:solidFill>
                        <a:latin typeface="+mn-lt"/>
                        <a:ea typeface="+mn-ea"/>
                        <a:cs typeface="+mn-cs"/>
                      </a:endParaRPr>
                    </a:p>
                  </a:txBody>
                  <a:tcPr marL="59055" marR="59055" marT="0" marB="0" anchor="ctr"/>
                </a:tc>
                <a:tc>
                  <a:txBody>
                    <a:bodyPr/>
                    <a:lstStyle/>
                    <a:p>
                      <a:pPr algn="ctr">
                        <a:spcAft>
                          <a:spcPts val="0"/>
                        </a:spcAft>
                      </a:pPr>
                      <a:r>
                        <a:rPr lang="it-IT" sz="900" dirty="0" smtClean="0"/>
                        <a:t>8081</a:t>
                      </a:r>
                      <a:endParaRPr lang="it-IT" sz="1200" dirty="0">
                        <a:latin typeface="Times New Roman"/>
                        <a:ea typeface="Times New Roman"/>
                        <a:cs typeface="Times New Roman"/>
                      </a:endParaRPr>
                    </a:p>
                  </a:txBody>
                  <a:tcPr marL="59055" marR="59055" marT="0" marB="0" anchor="ctr"/>
                </a:tc>
              </a:tr>
              <a:tr h="390255">
                <a:tc>
                  <a:txBody>
                    <a:bodyPr/>
                    <a:lstStyle/>
                    <a:p>
                      <a:pPr marL="0" algn="ctr" defTabSz="914400" rtl="0" eaLnBrk="1" latinLnBrk="0" hangingPunct="1">
                        <a:spcAft>
                          <a:spcPts val="0"/>
                        </a:spcAft>
                      </a:pPr>
                      <a:r>
                        <a:rPr lang="it-IT" sz="900" b="1" kern="1200" dirty="0" smtClean="0">
                          <a:solidFill>
                            <a:schemeClr val="dk1"/>
                          </a:solidFill>
                          <a:latin typeface="+mn-lt"/>
                          <a:ea typeface="+mn-ea"/>
                          <a:cs typeface="+mn-cs"/>
                        </a:rPr>
                        <a:t>Mancanti</a:t>
                      </a:r>
                      <a:endParaRPr lang="it-IT" sz="900" b="1" kern="1200" dirty="0">
                        <a:solidFill>
                          <a:schemeClr val="dk1"/>
                        </a:solidFill>
                        <a:latin typeface="+mn-lt"/>
                        <a:ea typeface="+mn-ea"/>
                        <a:cs typeface="+mn-cs"/>
                      </a:endParaRPr>
                    </a:p>
                  </a:txBody>
                  <a:tcPr marL="59055" marR="59055" marT="0" marB="0" anchor="ctr"/>
                </a:tc>
                <a:tc>
                  <a:txBody>
                    <a:bodyPr/>
                    <a:lstStyle/>
                    <a:p>
                      <a:pPr algn="ctr">
                        <a:spcAft>
                          <a:spcPts val="0"/>
                        </a:spcAft>
                      </a:pPr>
                      <a:r>
                        <a:rPr lang="it-IT" sz="900" dirty="0" smtClean="0"/>
                        <a:t>2793</a:t>
                      </a:r>
                      <a:endParaRPr lang="it-IT" sz="1200" dirty="0">
                        <a:latin typeface="Times New Roman"/>
                        <a:ea typeface="Times New Roman"/>
                        <a:cs typeface="Times New Roman"/>
                      </a:endParaRPr>
                    </a:p>
                  </a:txBody>
                  <a:tcPr marL="59055" marR="59055" marT="0" marB="0" anchor="ctr"/>
                </a:tc>
              </a:tr>
            </a:tbl>
          </a:graphicData>
        </a:graphic>
      </p:graphicFrame>
      <p:sp>
        <p:nvSpPr>
          <p:cNvPr id="4" name="Rectangle 3"/>
          <p:cNvSpPr/>
          <p:nvPr/>
        </p:nvSpPr>
        <p:spPr>
          <a:xfrm>
            <a:off x="685800" y="762000"/>
            <a:ext cx="2383409" cy="276999"/>
          </a:xfrm>
          <a:prstGeom prst="rect">
            <a:avLst/>
          </a:prstGeom>
        </p:spPr>
        <p:txBody>
          <a:bodyPr wrap="none">
            <a:spAutoFit/>
          </a:bodyPr>
          <a:lstStyle/>
          <a:p>
            <a:r>
              <a:rPr lang="it-IT" sz="1200" dirty="0" smtClean="0"/>
              <a:t>Riassunto dell’elaborazione dei casi</a:t>
            </a:r>
            <a:endParaRPr lang="it-IT" sz="1200" dirty="0"/>
          </a:p>
        </p:txBody>
      </p:sp>
      <p:sp>
        <p:nvSpPr>
          <p:cNvPr id="5" name="Rectangle 4"/>
          <p:cNvSpPr/>
          <p:nvPr/>
        </p:nvSpPr>
        <p:spPr>
          <a:xfrm>
            <a:off x="457200" y="2667000"/>
            <a:ext cx="2895600" cy="861774"/>
          </a:xfrm>
          <a:prstGeom prst="rect">
            <a:avLst/>
          </a:prstGeom>
        </p:spPr>
        <p:txBody>
          <a:bodyPr wrap="square">
            <a:spAutoFit/>
          </a:bodyPr>
          <a:lstStyle/>
          <a:p>
            <a:pPr algn="just"/>
            <a:r>
              <a:rPr lang="it-IT" sz="1000" dirty="0" smtClean="0"/>
              <a:t>Valori più grandi delle variabili del risultato del test indicano una maggiore possibilità di stato reale positivo.</a:t>
            </a:r>
          </a:p>
          <a:p>
            <a:pPr algn="just"/>
            <a:endParaRPr lang="it-IT" sz="1000" dirty="0" smtClean="0"/>
          </a:p>
          <a:p>
            <a:pPr marL="228600" indent="-228600" algn="just">
              <a:buAutoNum type="alphaLcParenBoth"/>
            </a:pPr>
            <a:r>
              <a:rPr lang="it-IT" sz="1000" dirty="0" smtClean="0"/>
              <a:t>Lo stato positivo reale è Decesso.</a:t>
            </a:r>
            <a:endParaRPr lang="it-IT" sz="1000" dirty="0"/>
          </a:p>
        </p:txBody>
      </p:sp>
      <p:graphicFrame>
        <p:nvGraphicFramePr>
          <p:cNvPr id="6" name="Table 5"/>
          <p:cNvGraphicFramePr>
            <a:graphicFrameLocks noGrp="1"/>
          </p:cNvGraphicFramePr>
          <p:nvPr/>
        </p:nvGraphicFramePr>
        <p:xfrm>
          <a:off x="3657601" y="990600"/>
          <a:ext cx="5791200" cy="2047240"/>
        </p:xfrm>
        <a:graphic>
          <a:graphicData uri="http://schemas.openxmlformats.org/drawingml/2006/table">
            <a:tbl>
              <a:tblPr firstRow="1" lastRow="1" bandRow="1">
                <a:tableStyleId>{284E427A-3D55-4303-BF80-6455036E1DE7}</a:tableStyleId>
              </a:tblPr>
              <a:tblGrid>
                <a:gridCol w="1492720"/>
                <a:gridCol w="746360"/>
                <a:gridCol w="746360"/>
                <a:gridCol w="914982"/>
                <a:gridCol w="945389"/>
                <a:gridCol w="945389"/>
              </a:tblGrid>
              <a:tr h="246380">
                <a:tc rowSpan="2">
                  <a:txBody>
                    <a:bodyPr/>
                    <a:lstStyle/>
                    <a:p>
                      <a:pPr>
                        <a:spcAft>
                          <a:spcPts val="0"/>
                        </a:spcAft>
                      </a:pPr>
                      <a:r>
                        <a:rPr lang="it-IT" sz="900" dirty="0"/>
                        <a:t>Test Result Variable(s)</a:t>
                      </a:r>
                      <a:endParaRPr lang="it-IT" sz="1200" dirty="0">
                        <a:latin typeface="Times New Roman"/>
                        <a:ea typeface="Times New Roman"/>
                        <a:cs typeface="Times New Roman"/>
                      </a:endParaRPr>
                    </a:p>
                  </a:txBody>
                  <a:tcPr marL="59055" marR="59055" marT="0" marB="0" anchor="ctr"/>
                </a:tc>
                <a:tc rowSpan="2">
                  <a:txBody>
                    <a:bodyPr/>
                    <a:lstStyle/>
                    <a:p>
                      <a:pPr algn="ctr">
                        <a:spcAft>
                          <a:spcPts val="0"/>
                        </a:spcAft>
                      </a:pPr>
                      <a:r>
                        <a:rPr lang="it-IT" sz="900"/>
                        <a:t>Area</a:t>
                      </a:r>
                      <a:endParaRPr lang="it-IT" sz="1200">
                        <a:latin typeface="Times New Roman"/>
                        <a:ea typeface="Times New Roman"/>
                        <a:cs typeface="Times New Roman"/>
                      </a:endParaRPr>
                    </a:p>
                  </a:txBody>
                  <a:tcPr marL="59055" marR="59055" marT="0" marB="0" anchor="ctr"/>
                </a:tc>
                <a:tc rowSpan="2">
                  <a:txBody>
                    <a:bodyPr/>
                    <a:lstStyle/>
                    <a:p>
                      <a:pPr algn="ctr">
                        <a:spcAft>
                          <a:spcPts val="0"/>
                        </a:spcAft>
                      </a:pPr>
                      <a:r>
                        <a:rPr lang="it-IT" sz="900"/>
                        <a:t>Std. Error(a)</a:t>
                      </a:r>
                      <a:endParaRPr lang="it-IT" sz="1200">
                        <a:latin typeface="Times New Roman"/>
                        <a:ea typeface="Times New Roman"/>
                        <a:cs typeface="Times New Roman"/>
                      </a:endParaRPr>
                    </a:p>
                  </a:txBody>
                  <a:tcPr marL="59055" marR="59055" marT="0" marB="0" anchor="ctr"/>
                </a:tc>
                <a:tc rowSpan="2">
                  <a:txBody>
                    <a:bodyPr/>
                    <a:lstStyle/>
                    <a:p>
                      <a:pPr algn="ctr">
                        <a:spcAft>
                          <a:spcPts val="0"/>
                        </a:spcAft>
                      </a:pPr>
                      <a:r>
                        <a:rPr lang="it-IT" sz="900"/>
                        <a:t>Asymptotic Sig.(b)</a:t>
                      </a:r>
                      <a:endParaRPr lang="it-IT" sz="1200">
                        <a:latin typeface="Times New Roman"/>
                        <a:ea typeface="Times New Roman"/>
                        <a:cs typeface="Times New Roman"/>
                      </a:endParaRPr>
                    </a:p>
                  </a:txBody>
                  <a:tcPr marL="59055" marR="59055" marT="0" marB="0" anchor="ctr"/>
                </a:tc>
                <a:tc gridSpan="2">
                  <a:txBody>
                    <a:bodyPr/>
                    <a:lstStyle/>
                    <a:p>
                      <a:pPr algn="ctr">
                        <a:spcAft>
                          <a:spcPts val="0"/>
                        </a:spcAft>
                      </a:pPr>
                      <a:r>
                        <a:rPr lang="it-IT" sz="900"/>
                        <a:t>Asymptotic 95% Confidence Interval</a:t>
                      </a:r>
                      <a:endParaRPr lang="it-IT" sz="1200">
                        <a:latin typeface="Times New Roman"/>
                        <a:ea typeface="Times New Roman"/>
                        <a:cs typeface="Times New Roman"/>
                      </a:endParaRPr>
                    </a:p>
                  </a:txBody>
                  <a:tcPr marL="59055" marR="59055" marT="0" marB="0" anchor="ctr"/>
                </a:tc>
                <a:tc hMerge="1">
                  <a:txBody>
                    <a:bodyPr/>
                    <a:lstStyle/>
                    <a:p>
                      <a:endParaRPr lang="it-IT"/>
                    </a:p>
                  </a:txBody>
                  <a:tcPr/>
                </a:tc>
              </a:tr>
              <a:tr h="246380">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r>
                        <a:rPr lang="it-IT" sz="900"/>
                        <a:t>Lower Bound</a:t>
                      </a:r>
                      <a:endParaRPr lang="it-IT" sz="1100">
                        <a:latin typeface="Calibri"/>
                        <a:ea typeface="Times New Roman"/>
                        <a:cs typeface="Times New Roman"/>
                      </a:endParaRPr>
                    </a:p>
                  </a:txBody>
                  <a:tcPr marL="59055" marR="59055" marT="0" marB="0" anchor="ctr"/>
                </a:tc>
                <a:tc>
                  <a:txBody>
                    <a:bodyPr/>
                    <a:lstStyle/>
                    <a:p>
                      <a:pPr algn="ctr">
                        <a:spcAft>
                          <a:spcPts val="0"/>
                        </a:spcAft>
                      </a:pPr>
                      <a:r>
                        <a:rPr lang="it-IT" sz="900"/>
                        <a:t>Upper Bound</a:t>
                      </a:r>
                      <a:endParaRPr lang="it-IT" sz="1200">
                        <a:latin typeface="Times New Roman"/>
                        <a:ea typeface="Times New Roman"/>
                        <a:cs typeface="Times New Roman"/>
                      </a:endParaRPr>
                    </a:p>
                  </a:txBody>
                  <a:tcPr marL="59055" marR="59055" marT="0" marB="0" anchor="ctr"/>
                </a:tc>
              </a:tr>
              <a:tr h="173355">
                <a:tc>
                  <a:txBody>
                    <a:bodyPr/>
                    <a:lstStyle/>
                    <a:p>
                      <a:pPr algn="l"/>
                      <a:r>
                        <a:rPr lang="it-IT" sz="900" dirty="0"/>
                        <a:t>c_nyha</a:t>
                      </a:r>
                    </a:p>
                  </a:txBody>
                  <a:tcPr marL="28575" marR="28575" marT="28575" marB="28575" anchor="ctr"/>
                </a:tc>
                <a:tc>
                  <a:txBody>
                    <a:bodyPr/>
                    <a:lstStyle/>
                    <a:p>
                      <a:pPr algn="ctr"/>
                      <a:r>
                        <a:rPr lang="it-IT" sz="900" dirty="0" smtClean="0"/>
                        <a:t>0,583</a:t>
                      </a:r>
                      <a:endParaRPr lang="it-IT" sz="900" dirty="0"/>
                    </a:p>
                  </a:txBody>
                  <a:tcPr marL="28575" marR="28575" marT="28575" marB="28575" anchor="ctr">
                    <a:solidFill>
                      <a:srgbClr val="FFFF00"/>
                    </a:solidFill>
                  </a:tcPr>
                </a:tc>
                <a:tc>
                  <a:txBody>
                    <a:bodyPr/>
                    <a:lstStyle/>
                    <a:p>
                      <a:pPr algn="ctr"/>
                      <a:r>
                        <a:rPr lang="it-IT" sz="900" dirty="0" smtClean="0"/>
                        <a:t>0,025</a:t>
                      </a:r>
                      <a:endParaRPr lang="it-IT" sz="900" dirty="0"/>
                    </a:p>
                  </a:txBody>
                  <a:tcPr marL="28575" marR="28575" marT="28575" marB="28575" anchor="ctr"/>
                </a:tc>
                <a:tc>
                  <a:txBody>
                    <a:bodyPr/>
                    <a:lstStyle/>
                    <a:p>
                      <a:pPr algn="ctr"/>
                      <a:r>
                        <a:rPr lang="it-IT" sz="900" dirty="0" smtClean="0"/>
                        <a:t>0,001</a:t>
                      </a:r>
                      <a:endParaRPr lang="it-IT" sz="900" dirty="0"/>
                    </a:p>
                  </a:txBody>
                  <a:tcPr marL="28575" marR="28575" marT="28575" marB="28575" anchor="ctr"/>
                </a:tc>
                <a:tc>
                  <a:txBody>
                    <a:bodyPr/>
                    <a:lstStyle/>
                    <a:p>
                      <a:pPr algn="ctr"/>
                      <a:r>
                        <a:rPr lang="it-IT" sz="900" dirty="0" smtClean="0"/>
                        <a:t>0,535</a:t>
                      </a:r>
                      <a:endParaRPr lang="it-IT" sz="900" dirty="0"/>
                    </a:p>
                  </a:txBody>
                  <a:tcPr marL="28575" marR="28575" marT="28575" marB="28575" anchor="ctr">
                    <a:solidFill>
                      <a:srgbClr val="FFFF00"/>
                    </a:solidFill>
                  </a:tcPr>
                </a:tc>
                <a:tc>
                  <a:txBody>
                    <a:bodyPr/>
                    <a:lstStyle/>
                    <a:p>
                      <a:pPr algn="ctr"/>
                      <a:r>
                        <a:rPr lang="it-IT" sz="900" dirty="0" smtClean="0"/>
                        <a:t>0,632</a:t>
                      </a:r>
                      <a:endParaRPr lang="it-IT" sz="900" dirty="0"/>
                    </a:p>
                  </a:txBody>
                  <a:tcPr marL="28575" marR="28575" marT="28575" marB="28575" anchor="ctr">
                    <a:solidFill>
                      <a:srgbClr val="FFFF00"/>
                    </a:solidFill>
                  </a:tcPr>
                </a:tc>
              </a:tr>
              <a:tr h="173355">
                <a:tc>
                  <a:txBody>
                    <a:bodyPr/>
                    <a:lstStyle/>
                    <a:p>
                      <a:pPr algn="l"/>
                      <a:r>
                        <a:rPr lang="it-IT" sz="900" dirty="0"/>
                        <a:t>c_bmi</a:t>
                      </a:r>
                    </a:p>
                  </a:txBody>
                  <a:tcPr marL="28575" marR="28575" marT="28575" marB="28575" anchor="ctr"/>
                </a:tc>
                <a:tc>
                  <a:txBody>
                    <a:bodyPr/>
                    <a:lstStyle/>
                    <a:p>
                      <a:pPr algn="ctr"/>
                      <a:r>
                        <a:rPr lang="it-IT" sz="900" dirty="0" smtClean="0"/>
                        <a:t>0,500</a:t>
                      </a:r>
                      <a:endParaRPr lang="it-IT" sz="900" dirty="0"/>
                    </a:p>
                  </a:txBody>
                  <a:tcPr marL="28575" marR="28575" marT="28575" marB="28575" anchor="ctr">
                    <a:solidFill>
                      <a:srgbClr val="92D050"/>
                    </a:solidFill>
                  </a:tcPr>
                </a:tc>
                <a:tc>
                  <a:txBody>
                    <a:bodyPr/>
                    <a:lstStyle/>
                    <a:p>
                      <a:pPr algn="ctr"/>
                      <a:r>
                        <a:rPr lang="it-IT" sz="900" dirty="0" smtClean="0"/>
                        <a:t>0,026</a:t>
                      </a:r>
                      <a:endParaRPr lang="it-IT" sz="900" dirty="0"/>
                    </a:p>
                  </a:txBody>
                  <a:tcPr marL="28575" marR="28575" marT="28575" marB="28575" anchor="ctr"/>
                </a:tc>
                <a:tc>
                  <a:txBody>
                    <a:bodyPr/>
                    <a:lstStyle/>
                    <a:p>
                      <a:pPr algn="ctr"/>
                      <a:r>
                        <a:rPr lang="it-IT" sz="900" dirty="0" smtClean="0"/>
                        <a:t>0,986</a:t>
                      </a:r>
                      <a:endParaRPr lang="it-IT" sz="900" dirty="0"/>
                    </a:p>
                  </a:txBody>
                  <a:tcPr marL="28575" marR="28575" marT="28575" marB="28575" anchor="ctr"/>
                </a:tc>
                <a:tc>
                  <a:txBody>
                    <a:bodyPr/>
                    <a:lstStyle/>
                    <a:p>
                      <a:pPr algn="ctr"/>
                      <a:r>
                        <a:rPr lang="it-IT" sz="900" dirty="0" smtClean="0"/>
                        <a:t>0,450</a:t>
                      </a:r>
                      <a:endParaRPr lang="it-IT" sz="900" dirty="0"/>
                    </a:p>
                  </a:txBody>
                  <a:tcPr marL="28575" marR="28575" marT="28575" marB="28575" anchor="ctr"/>
                </a:tc>
                <a:tc>
                  <a:txBody>
                    <a:bodyPr/>
                    <a:lstStyle/>
                    <a:p>
                      <a:pPr algn="ctr"/>
                      <a:r>
                        <a:rPr lang="it-IT" sz="900" dirty="0" smtClean="0"/>
                        <a:t>0,550</a:t>
                      </a:r>
                      <a:endParaRPr lang="it-IT" sz="900" dirty="0"/>
                    </a:p>
                  </a:txBody>
                  <a:tcPr marL="28575" marR="28575" marT="28575" marB="28575" anchor="ctr">
                    <a:solidFill>
                      <a:srgbClr val="92D050"/>
                    </a:solidFill>
                  </a:tcPr>
                </a:tc>
              </a:tr>
              <a:tr h="173355">
                <a:tc>
                  <a:txBody>
                    <a:bodyPr/>
                    <a:lstStyle/>
                    <a:p>
                      <a:pPr algn="l"/>
                      <a:r>
                        <a:rPr lang="it-IT" sz="900" dirty="0"/>
                        <a:t>c_diabete</a:t>
                      </a:r>
                    </a:p>
                  </a:txBody>
                  <a:tcPr marL="28575" marR="28575" marT="28575" marB="28575" anchor="ctr"/>
                </a:tc>
                <a:tc>
                  <a:txBody>
                    <a:bodyPr/>
                    <a:lstStyle/>
                    <a:p>
                      <a:pPr algn="ctr"/>
                      <a:r>
                        <a:rPr lang="it-IT" sz="900" dirty="0" smtClean="0"/>
                        <a:t>0,476</a:t>
                      </a:r>
                      <a:endParaRPr lang="it-IT" sz="900" dirty="0"/>
                    </a:p>
                  </a:txBody>
                  <a:tcPr marL="28575" marR="28575" marT="28575" marB="28575" anchor="ctr"/>
                </a:tc>
                <a:tc>
                  <a:txBody>
                    <a:bodyPr/>
                    <a:lstStyle/>
                    <a:p>
                      <a:pPr algn="ctr"/>
                      <a:r>
                        <a:rPr lang="it-IT" sz="900" dirty="0" smtClean="0"/>
                        <a:t>0,025</a:t>
                      </a:r>
                      <a:endParaRPr lang="it-IT" sz="900" dirty="0"/>
                    </a:p>
                  </a:txBody>
                  <a:tcPr marL="28575" marR="28575" marT="28575" marB="28575" anchor="ctr"/>
                </a:tc>
                <a:tc>
                  <a:txBody>
                    <a:bodyPr/>
                    <a:lstStyle/>
                    <a:p>
                      <a:pPr algn="ctr"/>
                      <a:r>
                        <a:rPr lang="it-IT" sz="900" dirty="0" smtClean="0"/>
                        <a:t>0,344</a:t>
                      </a:r>
                      <a:endParaRPr lang="it-IT" sz="900" dirty="0"/>
                    </a:p>
                  </a:txBody>
                  <a:tcPr marL="28575" marR="28575" marT="28575" marB="28575" anchor="ctr"/>
                </a:tc>
                <a:tc>
                  <a:txBody>
                    <a:bodyPr/>
                    <a:lstStyle/>
                    <a:p>
                      <a:pPr algn="ctr"/>
                      <a:r>
                        <a:rPr lang="it-IT" sz="900" dirty="0" smtClean="0"/>
                        <a:t>0,427</a:t>
                      </a:r>
                      <a:endParaRPr lang="it-IT" sz="900" dirty="0"/>
                    </a:p>
                  </a:txBody>
                  <a:tcPr marL="28575" marR="28575" marT="28575" marB="28575" anchor="ctr"/>
                </a:tc>
                <a:tc>
                  <a:txBody>
                    <a:bodyPr/>
                    <a:lstStyle/>
                    <a:p>
                      <a:pPr algn="ctr"/>
                      <a:r>
                        <a:rPr lang="it-IT" sz="900" dirty="0" smtClean="0"/>
                        <a:t>0,525</a:t>
                      </a:r>
                      <a:endParaRPr lang="it-IT" sz="900" dirty="0"/>
                    </a:p>
                  </a:txBody>
                  <a:tcPr marL="28575" marR="28575" marT="28575" marB="28575" anchor="ctr"/>
                </a:tc>
              </a:tr>
              <a:tr h="173355">
                <a:tc>
                  <a:txBody>
                    <a:bodyPr/>
                    <a:lstStyle/>
                    <a:p>
                      <a:pPr algn="l"/>
                      <a:r>
                        <a:rPr lang="it-IT" sz="900" dirty="0"/>
                        <a:t>c_dispnea</a:t>
                      </a:r>
                    </a:p>
                  </a:txBody>
                  <a:tcPr marL="28575" marR="28575" marT="28575" marB="28575" anchor="ctr"/>
                </a:tc>
                <a:tc>
                  <a:txBody>
                    <a:bodyPr/>
                    <a:lstStyle/>
                    <a:p>
                      <a:pPr algn="ctr"/>
                      <a:r>
                        <a:rPr lang="it-IT" sz="900" dirty="0" smtClean="0"/>
                        <a:t>0,564</a:t>
                      </a:r>
                      <a:endParaRPr lang="it-IT" sz="900" dirty="0"/>
                    </a:p>
                  </a:txBody>
                  <a:tcPr marL="28575" marR="28575" marT="28575" marB="28575" anchor="ctr">
                    <a:solidFill>
                      <a:srgbClr val="FFFF00"/>
                    </a:solidFill>
                  </a:tcPr>
                </a:tc>
                <a:tc>
                  <a:txBody>
                    <a:bodyPr/>
                    <a:lstStyle/>
                    <a:p>
                      <a:pPr algn="ctr"/>
                      <a:r>
                        <a:rPr lang="it-IT" sz="900" dirty="0" smtClean="0"/>
                        <a:t>0,027</a:t>
                      </a:r>
                      <a:endParaRPr lang="it-IT" sz="900" dirty="0"/>
                    </a:p>
                  </a:txBody>
                  <a:tcPr marL="28575" marR="28575" marT="28575" marB="28575" anchor="ctr"/>
                </a:tc>
                <a:tc>
                  <a:txBody>
                    <a:bodyPr/>
                    <a:lstStyle/>
                    <a:p>
                      <a:pPr algn="ctr"/>
                      <a:r>
                        <a:rPr lang="it-IT" sz="900" dirty="0" smtClean="0"/>
                        <a:t>0,012</a:t>
                      </a:r>
                      <a:endParaRPr lang="it-IT" sz="900" dirty="0"/>
                    </a:p>
                  </a:txBody>
                  <a:tcPr marL="28575" marR="28575" marT="28575" marB="28575" anchor="ctr"/>
                </a:tc>
                <a:tc>
                  <a:txBody>
                    <a:bodyPr/>
                    <a:lstStyle/>
                    <a:p>
                      <a:pPr algn="ctr"/>
                      <a:r>
                        <a:rPr lang="it-IT" sz="900" dirty="0" smtClean="0"/>
                        <a:t>0,512</a:t>
                      </a:r>
                      <a:endParaRPr lang="it-IT" sz="900" dirty="0"/>
                    </a:p>
                  </a:txBody>
                  <a:tcPr marL="28575" marR="28575" marT="28575" marB="28575" anchor="ctr">
                    <a:solidFill>
                      <a:srgbClr val="FFFF00"/>
                    </a:solidFill>
                  </a:tcPr>
                </a:tc>
                <a:tc>
                  <a:txBody>
                    <a:bodyPr/>
                    <a:lstStyle/>
                    <a:p>
                      <a:pPr algn="ctr"/>
                      <a:r>
                        <a:rPr lang="it-IT" sz="900" dirty="0" smtClean="0"/>
                        <a:t>0,617</a:t>
                      </a:r>
                      <a:endParaRPr lang="it-IT" sz="900" dirty="0"/>
                    </a:p>
                  </a:txBody>
                  <a:tcPr marL="28575" marR="28575" marT="28575" marB="28575" anchor="ctr">
                    <a:solidFill>
                      <a:srgbClr val="FFFF00"/>
                    </a:solidFill>
                  </a:tcPr>
                </a:tc>
              </a:tr>
              <a:tr h="173355">
                <a:tc>
                  <a:txBody>
                    <a:bodyPr/>
                    <a:lstStyle/>
                    <a:p>
                      <a:pPr algn="l"/>
                      <a:r>
                        <a:rPr lang="it-IT" sz="900"/>
                        <a:t>c_fumo</a:t>
                      </a:r>
                    </a:p>
                  </a:txBody>
                  <a:tcPr marL="28575" marR="28575" marT="28575" marB="28575" anchor="ctr"/>
                </a:tc>
                <a:tc>
                  <a:txBody>
                    <a:bodyPr/>
                    <a:lstStyle/>
                    <a:p>
                      <a:pPr algn="ctr"/>
                      <a:r>
                        <a:rPr lang="it-IT" sz="900" dirty="0" smtClean="0"/>
                        <a:t>0,452</a:t>
                      </a:r>
                      <a:endParaRPr lang="it-IT" sz="900" dirty="0"/>
                    </a:p>
                  </a:txBody>
                  <a:tcPr marL="28575" marR="28575" marT="28575" marB="28575" anchor="ctr"/>
                </a:tc>
                <a:tc>
                  <a:txBody>
                    <a:bodyPr/>
                    <a:lstStyle/>
                    <a:p>
                      <a:pPr algn="ctr"/>
                      <a:r>
                        <a:rPr lang="it-IT" sz="900" dirty="0" smtClean="0"/>
                        <a:t>0,025</a:t>
                      </a:r>
                      <a:endParaRPr lang="it-IT" sz="900" dirty="0"/>
                    </a:p>
                  </a:txBody>
                  <a:tcPr marL="28575" marR="28575" marT="28575" marB="28575" anchor="ctr"/>
                </a:tc>
                <a:tc>
                  <a:txBody>
                    <a:bodyPr/>
                    <a:lstStyle/>
                    <a:p>
                      <a:pPr algn="ctr"/>
                      <a:r>
                        <a:rPr lang="it-IT" sz="900" dirty="0" smtClean="0"/>
                        <a:t>0,060</a:t>
                      </a:r>
                      <a:endParaRPr lang="it-IT" sz="900" dirty="0"/>
                    </a:p>
                  </a:txBody>
                  <a:tcPr marL="28575" marR="28575" marT="28575" marB="28575" anchor="ctr"/>
                </a:tc>
                <a:tc>
                  <a:txBody>
                    <a:bodyPr/>
                    <a:lstStyle/>
                    <a:p>
                      <a:pPr algn="ctr"/>
                      <a:r>
                        <a:rPr lang="it-IT" sz="900" dirty="0" smtClean="0"/>
                        <a:t>0,404</a:t>
                      </a:r>
                      <a:endParaRPr lang="it-IT" sz="900" dirty="0"/>
                    </a:p>
                  </a:txBody>
                  <a:tcPr marL="28575" marR="28575" marT="28575" marB="28575" anchor="ctr"/>
                </a:tc>
                <a:tc>
                  <a:txBody>
                    <a:bodyPr/>
                    <a:lstStyle/>
                    <a:p>
                      <a:pPr algn="ctr"/>
                      <a:r>
                        <a:rPr lang="it-IT" sz="900" dirty="0" smtClean="0"/>
                        <a:t>0,500</a:t>
                      </a:r>
                      <a:endParaRPr lang="it-IT" sz="900" dirty="0"/>
                    </a:p>
                  </a:txBody>
                  <a:tcPr marL="28575" marR="28575" marT="28575" marB="28575" anchor="ctr"/>
                </a:tc>
              </a:tr>
              <a:tr h="173355">
                <a:tc>
                  <a:txBody>
                    <a:bodyPr/>
                    <a:lstStyle/>
                    <a:p>
                      <a:pPr algn="l"/>
                      <a:r>
                        <a:rPr lang="it-IT" sz="900"/>
                        <a:t>c_ipertensione</a:t>
                      </a:r>
                    </a:p>
                  </a:txBody>
                  <a:tcPr marL="28575" marR="28575" marT="28575" marB="28575" anchor="ctr"/>
                </a:tc>
                <a:tc>
                  <a:txBody>
                    <a:bodyPr/>
                    <a:lstStyle/>
                    <a:p>
                      <a:pPr algn="ctr"/>
                      <a:r>
                        <a:rPr lang="it-IT" sz="900" dirty="0" smtClean="0"/>
                        <a:t>0,471</a:t>
                      </a:r>
                      <a:endParaRPr lang="it-IT" sz="900" dirty="0"/>
                    </a:p>
                  </a:txBody>
                  <a:tcPr marL="28575" marR="28575" marT="28575" marB="28575" anchor="ctr"/>
                </a:tc>
                <a:tc>
                  <a:txBody>
                    <a:bodyPr/>
                    <a:lstStyle/>
                    <a:p>
                      <a:pPr algn="ctr"/>
                      <a:r>
                        <a:rPr lang="it-IT" sz="900" dirty="0" smtClean="0"/>
                        <a:t>0,026</a:t>
                      </a:r>
                      <a:endParaRPr lang="it-IT" sz="900" dirty="0"/>
                    </a:p>
                  </a:txBody>
                  <a:tcPr marL="28575" marR="28575" marT="28575" marB="28575" anchor="ctr"/>
                </a:tc>
                <a:tc>
                  <a:txBody>
                    <a:bodyPr/>
                    <a:lstStyle/>
                    <a:p>
                      <a:pPr algn="ctr"/>
                      <a:r>
                        <a:rPr lang="it-IT" sz="900" dirty="0" smtClean="0"/>
                        <a:t>0,251</a:t>
                      </a:r>
                      <a:endParaRPr lang="it-IT" sz="900" dirty="0"/>
                    </a:p>
                  </a:txBody>
                  <a:tcPr marL="28575" marR="28575" marT="28575" marB="28575" anchor="ctr"/>
                </a:tc>
                <a:tc>
                  <a:txBody>
                    <a:bodyPr/>
                    <a:lstStyle/>
                    <a:p>
                      <a:pPr algn="ctr"/>
                      <a:r>
                        <a:rPr lang="it-IT" sz="900" dirty="0" smtClean="0"/>
                        <a:t>0,420</a:t>
                      </a:r>
                      <a:endParaRPr lang="it-IT" sz="900" dirty="0"/>
                    </a:p>
                  </a:txBody>
                  <a:tcPr marL="28575" marR="28575" marT="28575" marB="28575" anchor="ctr"/>
                </a:tc>
                <a:tc>
                  <a:txBody>
                    <a:bodyPr/>
                    <a:lstStyle/>
                    <a:p>
                      <a:pPr algn="ctr"/>
                      <a:r>
                        <a:rPr lang="it-IT" sz="900" dirty="0" smtClean="0"/>
                        <a:t>0,522</a:t>
                      </a:r>
                      <a:endParaRPr lang="it-IT" sz="900" dirty="0"/>
                    </a:p>
                  </a:txBody>
                  <a:tcPr marL="28575" marR="28575" marT="28575" marB="28575" anchor="ctr"/>
                </a:tc>
              </a:tr>
              <a:tr h="173355">
                <a:tc>
                  <a:txBody>
                    <a:bodyPr/>
                    <a:lstStyle/>
                    <a:p>
                      <a:pPr algn="l"/>
                      <a:r>
                        <a:rPr lang="it-IT" sz="900" dirty="0"/>
                        <a:t>c_dislipidemia</a:t>
                      </a:r>
                    </a:p>
                  </a:txBody>
                  <a:tcPr marL="28575" marR="28575" marT="28575" marB="28575" anchor="ctr"/>
                </a:tc>
                <a:tc>
                  <a:txBody>
                    <a:bodyPr/>
                    <a:lstStyle/>
                    <a:p>
                      <a:pPr algn="ctr"/>
                      <a:r>
                        <a:rPr lang="it-IT" sz="900" dirty="0" smtClean="0"/>
                        <a:t>0,440</a:t>
                      </a:r>
                      <a:endParaRPr lang="it-IT" sz="900" dirty="0"/>
                    </a:p>
                  </a:txBody>
                  <a:tcPr marL="28575" marR="28575" marT="28575" marB="28575" anchor="ctr"/>
                </a:tc>
                <a:tc>
                  <a:txBody>
                    <a:bodyPr/>
                    <a:lstStyle/>
                    <a:p>
                      <a:pPr algn="ctr"/>
                      <a:r>
                        <a:rPr lang="it-IT" sz="900" dirty="0" smtClean="0"/>
                        <a:t>0,025</a:t>
                      </a:r>
                      <a:endParaRPr lang="it-IT" sz="900" dirty="0"/>
                    </a:p>
                  </a:txBody>
                  <a:tcPr marL="28575" marR="28575" marT="28575" marB="28575" anchor="ctr"/>
                </a:tc>
                <a:tc>
                  <a:txBody>
                    <a:bodyPr/>
                    <a:lstStyle/>
                    <a:p>
                      <a:pPr algn="ctr"/>
                      <a:r>
                        <a:rPr lang="it-IT" sz="900" dirty="0" smtClean="0"/>
                        <a:t>0,018</a:t>
                      </a:r>
                      <a:endParaRPr lang="it-IT" sz="900" dirty="0"/>
                    </a:p>
                  </a:txBody>
                  <a:tcPr marL="28575" marR="28575" marT="28575" marB="28575" anchor="ctr"/>
                </a:tc>
                <a:tc>
                  <a:txBody>
                    <a:bodyPr/>
                    <a:lstStyle/>
                    <a:p>
                      <a:pPr algn="ctr"/>
                      <a:r>
                        <a:rPr lang="it-IT" sz="900" dirty="0" smtClean="0"/>
                        <a:t>0,391</a:t>
                      </a:r>
                      <a:endParaRPr lang="it-IT" sz="900" dirty="0"/>
                    </a:p>
                  </a:txBody>
                  <a:tcPr marL="28575" marR="28575" marT="28575" marB="28575" anchor="ctr"/>
                </a:tc>
                <a:tc>
                  <a:txBody>
                    <a:bodyPr/>
                    <a:lstStyle/>
                    <a:p>
                      <a:pPr algn="ctr"/>
                      <a:r>
                        <a:rPr lang="it-IT" sz="900" dirty="0" smtClean="0"/>
                        <a:t>0,489</a:t>
                      </a:r>
                      <a:endParaRPr lang="it-IT" sz="900" dirty="0"/>
                    </a:p>
                  </a:txBody>
                  <a:tcPr marL="28575" marR="28575" marT="28575" marB="28575" anchor="ctr"/>
                </a:tc>
              </a:tr>
              <a:tr h="173355">
                <a:tc>
                  <a:txBody>
                    <a:bodyPr/>
                    <a:lstStyle/>
                    <a:p>
                      <a:pPr algn="l"/>
                      <a:r>
                        <a:rPr lang="it-IT" sz="900" b="0" dirty="0"/>
                        <a:t>c_irc</a:t>
                      </a:r>
                    </a:p>
                  </a:txBody>
                  <a:tcPr marL="28575" marR="28575" marT="28575" marB="28575" anchor="ctr"/>
                </a:tc>
                <a:tc>
                  <a:txBody>
                    <a:bodyPr/>
                    <a:lstStyle/>
                    <a:p>
                      <a:pPr algn="ctr"/>
                      <a:r>
                        <a:rPr lang="it-IT" sz="900" b="0" dirty="0" smtClean="0"/>
                        <a:t>0,613</a:t>
                      </a:r>
                      <a:endParaRPr lang="it-IT" sz="900" b="0" dirty="0"/>
                    </a:p>
                  </a:txBody>
                  <a:tcPr marL="28575" marR="28575" marT="28575" marB="28575" anchor="ctr">
                    <a:solidFill>
                      <a:srgbClr val="FFC000"/>
                    </a:solidFill>
                  </a:tcPr>
                </a:tc>
                <a:tc>
                  <a:txBody>
                    <a:bodyPr/>
                    <a:lstStyle/>
                    <a:p>
                      <a:pPr algn="ctr"/>
                      <a:r>
                        <a:rPr lang="it-IT" sz="900" b="0" dirty="0" smtClean="0"/>
                        <a:t>0,028</a:t>
                      </a:r>
                      <a:endParaRPr lang="it-IT" sz="900" b="0" dirty="0"/>
                    </a:p>
                  </a:txBody>
                  <a:tcPr marL="28575" marR="28575" marT="28575" marB="28575" anchor="ctr"/>
                </a:tc>
                <a:tc>
                  <a:txBody>
                    <a:bodyPr/>
                    <a:lstStyle/>
                    <a:p>
                      <a:pPr algn="ctr"/>
                      <a:r>
                        <a:rPr lang="it-IT" sz="900" b="0" dirty="0" smtClean="0"/>
                        <a:t>0,000</a:t>
                      </a:r>
                      <a:endParaRPr lang="it-IT" sz="900" b="0" dirty="0"/>
                    </a:p>
                  </a:txBody>
                  <a:tcPr marL="28575" marR="28575" marT="28575" marB="28575" anchor="ctr"/>
                </a:tc>
                <a:tc>
                  <a:txBody>
                    <a:bodyPr/>
                    <a:lstStyle/>
                    <a:p>
                      <a:pPr algn="ctr"/>
                      <a:r>
                        <a:rPr lang="it-IT" sz="900" b="0" dirty="0" smtClean="0"/>
                        <a:t>0,559</a:t>
                      </a:r>
                      <a:endParaRPr lang="it-IT" sz="900" b="0" dirty="0"/>
                    </a:p>
                  </a:txBody>
                  <a:tcPr marL="28575" marR="28575" marT="28575" marB="28575" anchor="ctr">
                    <a:solidFill>
                      <a:srgbClr val="FFC000"/>
                    </a:solidFill>
                  </a:tcPr>
                </a:tc>
                <a:tc>
                  <a:txBody>
                    <a:bodyPr/>
                    <a:lstStyle/>
                    <a:p>
                      <a:pPr algn="ctr"/>
                      <a:r>
                        <a:rPr lang="it-IT" sz="900" b="0" dirty="0" smtClean="0"/>
                        <a:t>0,666</a:t>
                      </a:r>
                      <a:endParaRPr lang="it-IT" sz="900" b="0" dirty="0"/>
                    </a:p>
                  </a:txBody>
                  <a:tcPr marL="28575" marR="28575" marT="28575" marB="28575" anchor="ctr">
                    <a:solidFill>
                      <a:srgbClr val="FFC000"/>
                    </a:solidFill>
                  </a:tcPr>
                </a:tc>
              </a:tr>
            </a:tbl>
          </a:graphicData>
        </a:graphic>
      </p:graphicFrame>
      <p:sp>
        <p:nvSpPr>
          <p:cNvPr id="41985" name="Rectangle 1"/>
          <p:cNvSpPr>
            <a:spLocks noChangeArrowheads="1"/>
          </p:cNvSpPr>
          <p:nvPr/>
        </p:nvSpPr>
        <p:spPr bwMode="auto">
          <a:xfrm>
            <a:off x="3581400" y="3176826"/>
            <a:ext cx="594360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it-IT" sz="1000" dirty="0" smtClean="0"/>
              <a:t>Le variabili del risultato del test: c_nyha, c_bmi, c_diabete, c_dispnea, c_fumo, c_ipertensione, c_dislipidemia, c_irc hanno almeno un caso pari merito tra il gruppo di appartenenza positivo dello stato e quello negativo.</a:t>
            </a:r>
          </a:p>
          <a:p>
            <a:pPr algn="just"/>
            <a:r>
              <a:rPr lang="it-IT" sz="1000" dirty="0" smtClean="0"/>
              <a:t>Le statistiche potrebbero essere distorte.</a:t>
            </a:r>
          </a:p>
          <a:p>
            <a:pPr algn="just"/>
            <a:r>
              <a:rPr lang="it-IT" sz="1000" dirty="0" smtClean="0"/>
              <a:t>(a) In base all'assunzione non parametrica</a:t>
            </a:r>
          </a:p>
          <a:p>
            <a:pPr algn="just"/>
            <a:r>
              <a:rPr lang="it-IT" sz="1000" dirty="0" smtClean="0"/>
              <a:t>(b) Ipotesi nulla: area reale = 0.5</a:t>
            </a:r>
            <a:endParaRPr kumimoji="0" lang="en-GB" sz="1000" b="0" i="0" u="none" strike="noStrike" cap="none" normalizeH="0" baseline="0" dirty="0" smtClean="0">
              <a:ln>
                <a:noFill/>
              </a:ln>
              <a:solidFill>
                <a:schemeClr val="tx1"/>
              </a:solidFill>
              <a:effectLst/>
              <a:latin typeface="+mj-lt"/>
              <a:cs typeface="Arial" pitchFamily="34" charset="0"/>
            </a:endParaRPr>
          </a:p>
        </p:txBody>
      </p:sp>
      <p:sp>
        <p:nvSpPr>
          <p:cNvPr id="41986" name="Rectangle 2"/>
          <p:cNvSpPr>
            <a:spLocks noChangeArrowheads="1"/>
          </p:cNvSpPr>
          <p:nvPr/>
        </p:nvSpPr>
        <p:spPr bwMode="auto">
          <a:xfrm>
            <a:off x="457200" y="4072622"/>
            <a:ext cx="8915400"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L’affidabilità di un test dicotomico (positivo/negativo), per noi una rilevazione di mortalità, è stimata da 2 variabili: </a:t>
            </a:r>
            <a:r>
              <a:rPr kumimoji="0" lang="it-IT" sz="1000" b="1" i="0" u="none" strike="noStrike" cap="none" normalizeH="0" baseline="0" dirty="0" smtClean="0">
                <a:ln>
                  <a:noFill/>
                </a:ln>
                <a:solidFill>
                  <a:srgbClr val="000000"/>
                </a:solidFill>
                <a:effectLst/>
                <a:latin typeface="+mj-lt"/>
                <a:ea typeface="Times New Roman" pitchFamily="18" charset="0"/>
                <a:cs typeface="Arial" pitchFamily="34" charset="0"/>
              </a:rPr>
              <a:t>sensibilità </a:t>
            </a: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e </a:t>
            </a:r>
            <a:r>
              <a:rPr kumimoji="0" lang="it-IT" sz="1000" b="1" i="0" u="none" strike="noStrike" cap="none" normalizeH="0" baseline="0" dirty="0" smtClean="0">
                <a:ln>
                  <a:noFill/>
                </a:ln>
                <a:solidFill>
                  <a:srgbClr val="000000"/>
                </a:solidFill>
                <a:effectLst/>
                <a:latin typeface="+mj-lt"/>
                <a:ea typeface="Times New Roman" pitchFamily="18" charset="0"/>
                <a:cs typeface="Arial" pitchFamily="34" charset="0"/>
              </a:rPr>
              <a:t>specificità</a:t>
            </a: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 Con questo metodo, vogliamo, in qualche modo misurare l’affidabilità della nostra rilevazione di mortalità in funzione dei fattori di rischio individuati.</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La sensibilità rappresenterebbe la probabilità che la rilevazione di mortalità sia legata al fattore di rischio che ha generato la curva ROC (grafico sopra), mentre la specificità rappresenterebbe la probabilità che la rilevazione di sopravvivenza (mortalità negativa) sia legata all’assenza dello stesso fattore di rischio.</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Un buon test ha una curva che “impenna” rapidamente verso l’angolo superiore sinistro. In linea di massima, definita</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AUC l’area sotto la curva, abbiamo:</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AUC &lt;= 0,5 -&gt; test non informativo (I fascia);</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0,5&lt;AUC&lt;0,7 -&gt; test poco accurato o, meglio (per noi) poco probante (II fascia);</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0,7&lt;AUC&lt;0,9 -&gt; test mediamente accurato – (per noi) mediamente probante (III fascia);</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0,9&lt;AUC&lt;=1,0 -&gt; test accurato (IV fascia).</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Fatte queste premesse ed estrapolando dalle tabelle che precedono i seguenti record:</a:t>
            </a:r>
            <a:endParaRPr kumimoji="0" lang="it-IT" sz="10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00" b="1" i="0" u="none" strike="noStrike" cap="none" normalizeH="0" baseline="0" dirty="0" smtClean="0">
              <a:ln>
                <a:noFill/>
              </a:ln>
              <a:effectLst/>
              <a:latin typeface="+mj-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1" i="0" u="none" strike="noStrike" cap="none" normalizeH="0" baseline="0" dirty="0" smtClean="0">
                <a:ln>
                  <a:noFill/>
                </a:ln>
                <a:effectLst/>
                <a:latin typeface="+mj-lt"/>
                <a:ea typeface="Times New Roman" pitchFamily="18" charset="0"/>
                <a:cs typeface="Arial" pitchFamily="34" charset="0"/>
              </a:rPr>
              <a:t>Variabili del risultato del test Area</a:t>
            </a:r>
            <a:endParaRPr kumimoji="0" lang="it-IT" sz="1000" b="1" i="0" u="none" strike="noStrike" cap="none" normalizeH="0" baseline="0" dirty="0" smtClean="0">
              <a:ln>
                <a:noFill/>
              </a:ln>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mj-lt"/>
                <a:ea typeface="Times New Roman" pitchFamily="18" charset="0"/>
                <a:cs typeface="Arial" pitchFamily="34" charset="0"/>
              </a:rPr>
              <a:t>Questi 4 fattori di rischio mostrano le maggiori sensibilità e specificità in assoluto.</a:t>
            </a:r>
          </a:p>
          <a:p>
            <a:pPr lvl="0" eaLnBrk="0" fontAlgn="base" hangingPunct="0">
              <a:spcBef>
                <a:spcPct val="0"/>
              </a:spcBef>
              <a:spcAft>
                <a:spcPct val="0"/>
              </a:spcAft>
            </a:pPr>
            <a:r>
              <a:rPr lang="it-IT" sz="1000" dirty="0" smtClean="0">
                <a:latin typeface="+mj-lt"/>
                <a:cs typeface="Arial" pitchFamily="34" charset="0"/>
              </a:rPr>
              <a:t>In particolare, il valore AUC del fattore di rischio IRC - negli ultimi anni sempre tra 0,5 e 0,6 – supera per la prima volta</a:t>
            </a:r>
          </a:p>
          <a:p>
            <a:pPr lvl="0" eaLnBrk="0" fontAlgn="base" hangingPunct="0">
              <a:spcBef>
                <a:spcPct val="0"/>
              </a:spcBef>
              <a:spcAft>
                <a:spcPct val="0"/>
              </a:spcAft>
            </a:pPr>
            <a:r>
              <a:rPr lang="it-IT" sz="1000" dirty="0" smtClean="0">
                <a:latin typeface="+mj-lt"/>
                <a:cs typeface="Arial" pitchFamily="34" charset="0"/>
              </a:rPr>
              <a:t>il valore di 0,6; il trend fa pensare che tale fattore vada osservato, nell'ipotesi che la sua misura ROC divenga “mediamente</a:t>
            </a:r>
          </a:p>
          <a:p>
            <a:pPr lvl="0" eaLnBrk="0" fontAlgn="base" hangingPunct="0">
              <a:spcBef>
                <a:spcPct val="0"/>
              </a:spcBef>
              <a:spcAft>
                <a:spcPct val="0"/>
              </a:spcAft>
            </a:pPr>
            <a:r>
              <a:rPr lang="it-IT" sz="1000" dirty="0" smtClean="0">
                <a:latin typeface="+mj-lt"/>
                <a:cs typeface="Arial" pitchFamily="34" charset="0"/>
              </a:rPr>
              <a:t> probante / accurata” e l’ IRC assuma un peso significativo anche se non correlato agli altri fattori di rischio.</a:t>
            </a:r>
            <a:endParaRPr kumimoji="0" lang="it-IT" sz="1000" b="0" i="0" u="none" strike="noStrike" cap="none" normalizeH="0" baseline="0" dirty="0" smtClean="0">
              <a:ln>
                <a:noFill/>
              </a:ln>
              <a:solidFill>
                <a:schemeClr val="tx1"/>
              </a:solidFill>
              <a:effectLst/>
              <a:latin typeface="+mj-lt"/>
              <a:cs typeface="Arial" pitchFamily="34" charset="0"/>
            </a:endParaRPr>
          </a:p>
        </p:txBody>
      </p:sp>
      <p:graphicFrame>
        <p:nvGraphicFramePr>
          <p:cNvPr id="9" name="Table 8"/>
          <p:cNvGraphicFramePr>
            <a:graphicFrameLocks noGrp="1"/>
          </p:cNvGraphicFramePr>
          <p:nvPr/>
        </p:nvGraphicFramePr>
        <p:xfrm>
          <a:off x="7010400" y="5410200"/>
          <a:ext cx="2286000" cy="1011555"/>
        </p:xfrm>
        <a:graphic>
          <a:graphicData uri="http://schemas.openxmlformats.org/drawingml/2006/table">
            <a:tbl>
              <a:tblPr firstRow="1" lastRow="1" bandRow="1">
                <a:tableStyleId>{284E427A-3D55-4303-BF80-6455036E1DE7}</a:tableStyleId>
              </a:tblPr>
              <a:tblGrid>
                <a:gridCol w="1524000"/>
                <a:gridCol w="762000"/>
              </a:tblGrid>
              <a:tr h="213360">
                <a:tc>
                  <a:txBody>
                    <a:bodyPr/>
                    <a:lstStyle/>
                    <a:p>
                      <a:pPr>
                        <a:spcAft>
                          <a:spcPts val="0"/>
                        </a:spcAft>
                      </a:pPr>
                      <a:r>
                        <a:rPr lang="it-IT" sz="900" dirty="0"/>
                        <a:t>Test Result Variable(s)</a:t>
                      </a:r>
                      <a:endParaRPr lang="it-IT" sz="1200" dirty="0">
                        <a:latin typeface="Times New Roman"/>
                        <a:ea typeface="Times New Roman"/>
                        <a:cs typeface="Times New Roman"/>
                      </a:endParaRPr>
                    </a:p>
                  </a:txBody>
                  <a:tcPr marL="59055" marR="59055" marT="0" marB="0" anchor="ctr"/>
                </a:tc>
                <a:tc>
                  <a:txBody>
                    <a:bodyPr/>
                    <a:lstStyle/>
                    <a:p>
                      <a:pPr algn="ctr">
                        <a:spcAft>
                          <a:spcPts val="0"/>
                        </a:spcAft>
                      </a:pPr>
                      <a:r>
                        <a:rPr lang="it-IT" sz="900" dirty="0"/>
                        <a:t>Area</a:t>
                      </a:r>
                      <a:endParaRPr lang="it-IT" sz="1200" dirty="0">
                        <a:latin typeface="Times New Roman"/>
                        <a:ea typeface="Times New Roman"/>
                        <a:cs typeface="Times New Roman"/>
                      </a:endParaRPr>
                    </a:p>
                  </a:txBody>
                  <a:tcPr marL="59055" marR="59055" marT="0" marB="0" anchor="ctr"/>
                </a:tc>
              </a:tr>
              <a:tr h="173355">
                <a:tc>
                  <a:txBody>
                    <a:bodyPr/>
                    <a:lstStyle/>
                    <a:p>
                      <a:pPr algn="l"/>
                      <a:r>
                        <a:rPr lang="it-IT" sz="900" dirty="0"/>
                        <a:t>c_nyha</a:t>
                      </a:r>
                    </a:p>
                  </a:txBody>
                  <a:tcPr marL="28575" marR="28575" marT="28575" marB="28575" anchor="ctr"/>
                </a:tc>
                <a:tc>
                  <a:txBody>
                    <a:bodyPr/>
                    <a:lstStyle/>
                    <a:p>
                      <a:pPr algn="ctr"/>
                      <a:r>
                        <a:rPr lang="it-IT" sz="900" dirty="0" smtClean="0"/>
                        <a:t>0,583</a:t>
                      </a:r>
                      <a:endParaRPr lang="it-IT" sz="900" dirty="0"/>
                    </a:p>
                  </a:txBody>
                  <a:tcPr marL="59055" marR="59055" marT="0" marB="0" anchor="ctr">
                    <a:solidFill>
                      <a:srgbClr val="FFFF00"/>
                    </a:solidFill>
                  </a:tcPr>
                </a:tc>
              </a:tr>
              <a:tr h="173355">
                <a:tc>
                  <a:txBody>
                    <a:bodyPr/>
                    <a:lstStyle/>
                    <a:p>
                      <a:pPr algn="l"/>
                      <a:r>
                        <a:rPr lang="it-IT" sz="900" dirty="0"/>
                        <a:t>c_bmi</a:t>
                      </a:r>
                    </a:p>
                  </a:txBody>
                  <a:tcPr marL="28575" marR="28575" marT="28575" marB="28575" anchor="ctr"/>
                </a:tc>
                <a:tc>
                  <a:txBody>
                    <a:bodyPr/>
                    <a:lstStyle/>
                    <a:p>
                      <a:pPr algn="ctr"/>
                      <a:r>
                        <a:rPr lang="it-IT" sz="900" dirty="0" smtClean="0"/>
                        <a:t>0,500</a:t>
                      </a:r>
                      <a:endParaRPr lang="it-IT" sz="900" dirty="0"/>
                    </a:p>
                  </a:txBody>
                  <a:tcPr marL="59055" marR="59055" marT="0" marB="0" anchor="ctr">
                    <a:solidFill>
                      <a:srgbClr val="92D050"/>
                    </a:solidFill>
                  </a:tcPr>
                </a:tc>
              </a:tr>
              <a:tr h="236220">
                <a:tc>
                  <a:txBody>
                    <a:bodyPr/>
                    <a:lstStyle/>
                    <a:p>
                      <a:pPr algn="l"/>
                      <a:r>
                        <a:rPr lang="it-IT" sz="900" dirty="0" smtClean="0"/>
                        <a:t>c_dispnea</a:t>
                      </a:r>
                      <a:endParaRPr lang="it-IT" sz="900" dirty="0"/>
                    </a:p>
                  </a:txBody>
                  <a:tcPr marL="59055" marR="59055"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000" dirty="0" smtClean="0"/>
                        <a:t>0,564</a:t>
                      </a:r>
                      <a:endParaRPr lang="it-IT" sz="1200" dirty="0">
                        <a:latin typeface="Times New Roman"/>
                        <a:ea typeface="Times New Roman"/>
                        <a:cs typeface="Times New Roman"/>
                      </a:endParaRPr>
                    </a:p>
                  </a:txBody>
                  <a:tcPr marL="59055" marR="59055" marT="0" marB="0" anchor="ctr">
                    <a:solidFill>
                      <a:srgbClr val="FFFF00"/>
                    </a:solidFill>
                  </a:tcPr>
                </a:tc>
              </a:tr>
              <a:tr h="173355">
                <a:tc>
                  <a:txBody>
                    <a:bodyPr/>
                    <a:lstStyle/>
                    <a:p>
                      <a:pPr algn="l"/>
                      <a:r>
                        <a:rPr lang="it-IT" sz="900" b="0" dirty="0" smtClean="0"/>
                        <a:t>c_irc</a:t>
                      </a:r>
                      <a:endParaRPr lang="it-IT" sz="900" b="0" dirty="0"/>
                    </a:p>
                  </a:txBody>
                  <a:tcPr marL="59055" marR="59055" marT="0" marB="0" anchor="ctr"/>
                </a:tc>
                <a:tc>
                  <a:txBody>
                    <a:bodyPr/>
                    <a:lstStyle/>
                    <a:p>
                      <a:pPr algn="ctr"/>
                      <a:r>
                        <a:rPr lang="it-IT" sz="900" b="0" dirty="0" smtClean="0"/>
                        <a:t>0,613</a:t>
                      </a:r>
                      <a:endParaRPr lang="it-IT" sz="900" b="0" dirty="0"/>
                    </a:p>
                  </a:txBody>
                  <a:tcPr marL="59055" marR="59055" marT="0" marB="0" anchor="ctr">
                    <a:solidFill>
                      <a:srgbClr val="FFC000"/>
                    </a:solidFill>
                  </a:tcPr>
                </a:tc>
              </a:tr>
            </a:tbl>
          </a:graphicData>
        </a:graphic>
      </p:graphicFrame>
      <p:sp>
        <p:nvSpPr>
          <p:cNvPr id="10" name="Right Arrow 9"/>
          <p:cNvSpPr/>
          <p:nvPr/>
        </p:nvSpPr>
        <p:spPr>
          <a:xfrm>
            <a:off x="5943600" y="5791200"/>
            <a:ext cx="762000" cy="228600"/>
          </a:xfrm>
          <a:prstGeom prst="right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275576"/>
            <a:ext cx="8763000" cy="5201424"/>
          </a:xfrm>
          <a:prstGeom prst="rect">
            <a:avLst/>
          </a:prstGeom>
          <a:solidFill>
            <a:schemeClr val="lt1">
              <a:alpha val="60000"/>
            </a:schemeClr>
          </a:solidFill>
          <a:ln>
            <a:solidFill>
              <a:schemeClr val="bg2">
                <a:lumMod val="90000"/>
              </a:schemeClr>
            </a:solidFill>
          </a:ln>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it-IT" sz="2000" b="1" i="1" dirty="0" smtClean="0"/>
              <a:t>INDICE</a:t>
            </a:r>
          </a:p>
          <a:p>
            <a:pPr>
              <a:lnSpc>
                <a:spcPct val="150000"/>
              </a:lnSpc>
            </a:pPr>
            <a:r>
              <a:rPr lang="it-IT" sz="1300" i="1" dirty="0" smtClean="0"/>
              <a:t>Presentazione 								</a:t>
            </a:r>
            <a:r>
              <a:rPr lang="it-IT" sz="1300" i="1" dirty="0" smtClean="0">
                <a:solidFill>
                  <a:schemeClr val="tx1"/>
                </a:solidFill>
              </a:rPr>
              <a:t>5</a:t>
            </a:r>
          </a:p>
          <a:p>
            <a:pPr>
              <a:lnSpc>
                <a:spcPct val="150000"/>
              </a:lnSpc>
            </a:pPr>
            <a:r>
              <a:rPr lang="it-IT" sz="1300" i="1" dirty="0" smtClean="0"/>
              <a:t>Centri Partecipanti 								</a:t>
            </a:r>
            <a:r>
              <a:rPr lang="it-IT" sz="1300" i="1" dirty="0" smtClean="0">
                <a:solidFill>
                  <a:schemeClr val="tx1"/>
                </a:solidFill>
              </a:rPr>
              <a:t>6</a:t>
            </a:r>
          </a:p>
          <a:p>
            <a:pPr>
              <a:lnSpc>
                <a:spcPct val="150000"/>
              </a:lnSpc>
            </a:pPr>
            <a:r>
              <a:rPr lang="it-IT" sz="1300" b="1" dirty="0" smtClean="0"/>
              <a:t>Rappresentazione grafica nel tempo dei centri afferenti al registro nazionale SICVE-SICVEREG 			</a:t>
            </a:r>
            <a:r>
              <a:rPr lang="it-IT" sz="1300" b="1" dirty="0" smtClean="0">
                <a:solidFill>
                  <a:schemeClr val="tx1"/>
                </a:solidFill>
              </a:rPr>
              <a:t>7</a:t>
            </a:r>
          </a:p>
          <a:p>
            <a:pPr>
              <a:lnSpc>
                <a:spcPct val="150000"/>
              </a:lnSpc>
            </a:pPr>
            <a:r>
              <a:rPr lang="it-IT" sz="1300" b="1" dirty="0" smtClean="0"/>
              <a:t>Analisi delle Patologie Classificate 							8</a:t>
            </a:r>
          </a:p>
          <a:p>
            <a:pPr>
              <a:lnSpc>
                <a:spcPct val="150000"/>
              </a:lnSpc>
            </a:pPr>
            <a:r>
              <a:rPr lang="it-IT" sz="1300" b="1" dirty="0" smtClean="0"/>
              <a:t>Frequenze Variabili Alfanumeriche – Tutte le patologie 					8</a:t>
            </a:r>
          </a:p>
          <a:p>
            <a:pPr>
              <a:lnSpc>
                <a:spcPct val="150000"/>
              </a:lnSpc>
            </a:pPr>
            <a:r>
              <a:rPr lang="it-IT" sz="1300" b="1" dirty="0" smtClean="0"/>
              <a:t>Frequenze Variabili Alfanumeriche - Tutti gli Interventi 					12</a:t>
            </a:r>
          </a:p>
          <a:p>
            <a:pPr>
              <a:lnSpc>
                <a:spcPct val="150000"/>
              </a:lnSpc>
            </a:pPr>
            <a:r>
              <a:rPr lang="it-IT" sz="1300" i="1" dirty="0" smtClean="0"/>
              <a:t>	Gruppi di interventi 							12</a:t>
            </a:r>
          </a:p>
          <a:p>
            <a:pPr>
              <a:lnSpc>
                <a:spcPct val="150000"/>
              </a:lnSpc>
            </a:pPr>
            <a:r>
              <a:rPr lang="it-IT" sz="1300" i="1" dirty="0" smtClean="0"/>
              <a:t>	Esito sul Totale del campione 						13</a:t>
            </a:r>
          </a:p>
          <a:p>
            <a:pPr>
              <a:lnSpc>
                <a:spcPct val="150000"/>
              </a:lnSpc>
            </a:pPr>
            <a:r>
              <a:rPr lang="it-IT" sz="1300" i="1" dirty="0" smtClean="0"/>
              <a:t>	Esito per patologie e tecnica selezionate: TSA, AOAI ed AAA 				14</a:t>
            </a:r>
          </a:p>
          <a:p>
            <a:pPr>
              <a:lnSpc>
                <a:spcPct val="150000"/>
              </a:lnSpc>
            </a:pPr>
            <a:r>
              <a:rPr lang="it-IT" sz="1300" b="1" dirty="0" smtClean="0"/>
              <a:t>Distribuzione Patologie TSA/AOAI/AAA/Venosa per Regione 					23</a:t>
            </a:r>
          </a:p>
          <a:p>
            <a:pPr>
              <a:lnSpc>
                <a:spcPct val="150000"/>
              </a:lnSpc>
            </a:pPr>
            <a:r>
              <a:rPr lang="it-IT" sz="1300" b="1" dirty="0" smtClean="0"/>
              <a:t>Selezione per Patologie Tronchi Sovra-Aortici a destino cerebrale I 					24</a:t>
            </a:r>
          </a:p>
          <a:p>
            <a:pPr>
              <a:lnSpc>
                <a:spcPct val="150000"/>
              </a:lnSpc>
            </a:pPr>
            <a:r>
              <a:rPr lang="it-IT" sz="1300" i="1" dirty="0" smtClean="0"/>
              <a:t>	Morfologia e grado di stenosi, Sintomaticità e Shunt 					24</a:t>
            </a:r>
          </a:p>
          <a:p>
            <a:pPr>
              <a:lnSpc>
                <a:spcPct val="150000"/>
              </a:lnSpc>
            </a:pPr>
            <a:r>
              <a:rPr lang="it-IT" sz="1300" b="1" dirty="0" smtClean="0"/>
              <a:t>Selezione per Patologie Tronchi Sovra-Aortici a destino cerebrale II 				28</a:t>
            </a:r>
          </a:p>
          <a:p>
            <a:pPr>
              <a:lnSpc>
                <a:spcPct val="150000"/>
              </a:lnSpc>
            </a:pPr>
            <a:r>
              <a:rPr lang="it-IT" sz="1300" b="1" dirty="0" smtClean="0"/>
              <a:t>Selezione per Arteriopatie Obliteranti Arti Inferiori 						29</a:t>
            </a:r>
          </a:p>
          <a:p>
            <a:pPr>
              <a:lnSpc>
                <a:spcPct val="150000"/>
              </a:lnSpc>
            </a:pPr>
            <a:r>
              <a:rPr lang="it-IT" sz="1300" b="1" dirty="0" smtClean="0"/>
              <a:t>Selezione per Patologia Aneurismatica Aortica ed Aorto-Iliaca 					33</a:t>
            </a:r>
          </a:p>
          <a:p>
            <a:pPr>
              <a:lnSpc>
                <a:spcPct val="150000"/>
              </a:lnSpc>
            </a:pPr>
            <a:r>
              <a:rPr lang="it-IT" sz="1300" b="1" dirty="0" smtClean="0"/>
              <a:t>Analisi ROC: Fattori rischio rispetto alla mortalità divisi per tecnica 				</a:t>
            </a:r>
            <a:r>
              <a:rPr lang="it-IT" sz="1300" b="1" dirty="0" smtClean="0">
                <a:solidFill>
                  <a:schemeClr val="tx1"/>
                </a:solidFill>
              </a:rPr>
              <a:t>35</a:t>
            </a:r>
            <a:endParaRPr lang="it-IT" sz="1300" b="1" dirty="0">
              <a:solidFill>
                <a:schemeClr val="tx1"/>
              </a:solidFill>
            </a:endParaRPr>
          </a:p>
        </p:txBody>
      </p:sp>
      <p:pic>
        <p:nvPicPr>
          <p:cNvPr id="5" name="Picture 2" descr="C:\Users\Utente\Desktop\materiale2012\top2.png"/>
          <p:cNvPicPr>
            <a:picLocks noChangeAspect="1" noChangeArrowheads="1"/>
          </p:cNvPicPr>
          <p:nvPr/>
        </p:nvPicPr>
        <p:blipFill>
          <a:blip r:embed="rId3" cstate="print"/>
          <a:srcRect/>
          <a:stretch>
            <a:fillRect/>
          </a:stretch>
        </p:blipFill>
        <p:spPr bwMode="auto">
          <a:xfrm>
            <a:off x="0" y="0"/>
            <a:ext cx="9906000" cy="7524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685800"/>
            <a:ext cx="9296400" cy="6070893"/>
          </a:xfrm>
          <a:prstGeom prst="rect">
            <a:avLst/>
          </a:prstGeom>
          <a:solidFill>
            <a:schemeClr val="lt1">
              <a:alpha val="60000"/>
            </a:schemeClr>
          </a:solidFill>
          <a:ln>
            <a:solidFill>
              <a:schemeClr val="bg2">
                <a:lumMod val="90000"/>
              </a:schemeClr>
            </a:solidFill>
          </a:ln>
        </p:spPr>
        <p:style>
          <a:lnRef idx="2">
            <a:schemeClr val="accent4"/>
          </a:lnRef>
          <a:fillRef idx="1">
            <a:schemeClr val="lt1"/>
          </a:fillRef>
          <a:effectRef idx="0">
            <a:schemeClr val="accent4"/>
          </a:effectRef>
          <a:fontRef idx="minor">
            <a:schemeClr val="dk1"/>
          </a:fontRef>
        </p:style>
        <p:txBody>
          <a:bodyPr wrap="square">
            <a:spAutoFit/>
          </a:bodyPr>
          <a:lstStyle/>
          <a:p>
            <a:pPr algn="just">
              <a:lnSpc>
                <a:spcPts val="1300"/>
              </a:lnSpc>
            </a:pPr>
            <a:r>
              <a:rPr lang="it-IT" sz="1050" dirty="0" smtClean="0"/>
              <a:t>Cari Colleghi, </a:t>
            </a:r>
          </a:p>
          <a:p>
            <a:pPr algn="just">
              <a:lnSpc>
                <a:spcPts val="1300"/>
              </a:lnSpc>
            </a:pPr>
            <a:endParaRPr lang="it-IT" sz="1050" dirty="0" smtClean="0"/>
          </a:p>
          <a:p>
            <a:pPr algn="just">
              <a:lnSpc>
                <a:spcPts val="1300"/>
              </a:lnSpc>
            </a:pPr>
            <a:r>
              <a:rPr lang="it-IT" sz="1050" dirty="0" smtClean="0"/>
              <a:t>anche quest'anno l'edizione dell'elaborazione dei dati inviati dai nostri Centri di Chirurgia Vascolare ed Endovascolare al SICVEREG ha rispettato la forma e la sostanza delle ultime versioni.</a:t>
            </a:r>
          </a:p>
          <a:p>
            <a:pPr algn="just">
              <a:lnSpc>
                <a:spcPts val="1300"/>
              </a:lnSpc>
            </a:pPr>
            <a:r>
              <a:rPr lang="it-IT" sz="1050" dirty="0" smtClean="0"/>
              <a:t>Il valore del nostro Registro è stato ormai da tempo riconosciuto anche in ambito europeo, anche se è stato riconosciuta l’opportunità di apportare ulteriori modeste implementazioni, come del resto nello spirito di ogni Registro.</a:t>
            </a:r>
          </a:p>
          <a:p>
            <a:pPr algn="just">
              <a:lnSpc>
                <a:spcPts val="1300"/>
              </a:lnSpc>
            </a:pPr>
            <a:r>
              <a:rPr lang="it-IT" sz="1050" dirty="0" smtClean="0"/>
              <a:t>Notiamo una buona volontà di collaborazione dei Centri, che oramai partecipano da anni.</a:t>
            </a:r>
          </a:p>
          <a:p>
            <a:pPr algn="just">
              <a:lnSpc>
                <a:spcPts val="1300"/>
              </a:lnSpc>
            </a:pPr>
            <a:r>
              <a:rPr lang="it-IT" sz="1050" dirty="0" smtClean="0"/>
              <a:t>A tutti loro va il ringraziamento sentito della Presidenza e del Consiglio Direttivo.</a:t>
            </a:r>
          </a:p>
          <a:p>
            <a:pPr algn="just">
              <a:lnSpc>
                <a:spcPts val="1300"/>
              </a:lnSpc>
            </a:pPr>
            <a:r>
              <a:rPr lang="it-IT" sz="1050" dirty="0" smtClean="0"/>
              <a:t>Cercando di valorizzare e conservare gli aspetti considerati più importanti, abbiamo innanzitutto continuato a rendere sempre più agevole l'inserimento dei dati per promuovere l'adesione di un sempre maggior numero di Centri oltre a quelli che regolarmente trasmettono il resoconto della loro attività.</a:t>
            </a:r>
          </a:p>
          <a:p>
            <a:pPr algn="just">
              <a:lnSpc>
                <a:spcPts val="1300"/>
              </a:lnSpc>
            </a:pPr>
            <a:r>
              <a:rPr lang="it-IT" sz="1050" dirty="0" smtClean="0"/>
              <a:t>Purtroppo, come è stato sottolineato anche nell'Assemblea della Società dello scorso anno e sarà sottolineato nell’Assemblea anche di quest’anno, dobbiamo registrare un ulteriore calo dei Centri che hanno partecipato, come è possibile notare nella proiezione statistica del Book di quest'anno. E' possibile accedere online al Book del 2012 e quindi a tutti i dati del Registro, per consultarne gli output e le valutazioni statistiche estrapolate, sia consultando il sito web del Registro stesso (</a:t>
            </a:r>
            <a:r>
              <a:rPr lang="it-IT" sz="1050" b="1" dirty="0" smtClean="0"/>
              <a:t>www.sicvereg.it</a:t>
            </a:r>
            <a:r>
              <a:rPr lang="it-IT" sz="1050" dirty="0" smtClean="0"/>
              <a:t>), sia entrando in quello della Società (</a:t>
            </a:r>
            <a:r>
              <a:rPr lang="it-IT" sz="1050" b="1" dirty="0" smtClean="0"/>
              <a:t>www.sicve.it</a:t>
            </a:r>
            <a:r>
              <a:rPr lang="it-IT" sz="1050" dirty="0" smtClean="0"/>
              <a:t>).</a:t>
            </a:r>
          </a:p>
          <a:p>
            <a:pPr algn="just">
              <a:lnSpc>
                <a:spcPts val="1300"/>
              </a:lnSpc>
            </a:pPr>
            <a:r>
              <a:rPr lang="it-IT" sz="1050" dirty="0" smtClean="0"/>
              <a:t>Questo trend, tuttora in calo, deve indurre il Consiglio Direttivo e la Società stessa a riflettere, a interrogarsi sulle motivazioni e a mettere in atto eventuali iniziative per invertire il trend e man mano tornare a numeri più performanti, che daranno senz'altro al Registro un valore statistico più elevato e più rappresentativo del mondo reale.</a:t>
            </a:r>
          </a:p>
          <a:p>
            <a:pPr algn="just">
              <a:lnSpc>
                <a:spcPts val="1300"/>
              </a:lnSpc>
            </a:pPr>
            <a:r>
              <a:rPr lang="it-IT" sz="1050" dirty="0" smtClean="0"/>
              <a:t>Volendo commentare l’andamento della partecipazione al Registro, si può osservare che, a parte la fisiologica forte crescita del primo periodo, nei periodi dal 2002 al 2004 e dal 2005 al 2008 la curva ha seguito un andamento abbastanza stabile (quasi interpolabile con una crescita ciclica “logistica” – andamento di crescita “naturale” nelle popolazioni statistiche). Il salto positivo del 2005 corrisponde all’introduzione della versione web dell’applicativo. Nell’arco 2009-2011 si registra, invece, una progressiva flessione del numero dei centri coinvolti, forse per una minor disponibilità di risorse umane destinate all’attività (tagli finanziari ?). Nel 2012, si evidenzia una parziale "tenuta" del numero dei centri partecipanti (solo 4 in meno, ma con centri nuovi), che farebbe pensare ad una tendenza alla stabilizzazione.</a:t>
            </a:r>
          </a:p>
          <a:p>
            <a:pPr algn="just">
              <a:lnSpc>
                <a:spcPts val="1300"/>
              </a:lnSpc>
            </a:pPr>
            <a:r>
              <a:rPr lang="it-IT" sz="1050" dirty="0" smtClean="0"/>
              <a:t>Si conferma in ogni caso l'ottima qualità del dato, specie se raffrontato con la letteratura e con i dati di altri Registri nazionali della morbilità globale e della mortalità, che testimoniano l'eccellenza dei Centri  di Chirurgia Vascolare Endovascolare italiana.</a:t>
            </a:r>
          </a:p>
          <a:p>
            <a:pPr algn="just">
              <a:lnSpc>
                <a:spcPts val="1300"/>
              </a:lnSpc>
            </a:pPr>
            <a:r>
              <a:rPr lang="it-IT" sz="1050" dirty="0" smtClean="0"/>
              <a:t>Il layout grafico del Book (affinato per una stampa gradevole e proiettabile), pur mantenendo il criterio di facile fruibilità tramite il formato PDF, è anche disponibile, a richiesta, in slide in formato Powerpoint.</a:t>
            </a:r>
          </a:p>
          <a:p>
            <a:pPr algn="just">
              <a:lnSpc>
                <a:spcPts val="1300"/>
              </a:lnSpc>
            </a:pPr>
            <a:r>
              <a:rPr lang="it-IT" sz="1050" dirty="0" smtClean="0"/>
              <a:t>In tal modo, riteniamo di aver raggiunto lo scopo nel rendere maggiormente accessibile un importante strumento di analisi e di verifica senza disperdere il valore di tutti i dati precedentemente raccolti e, nello stesso tempo, continuando ad essere autorevoli all'interno della Rete dei Registri delle Società Scientifiche europee.</a:t>
            </a:r>
          </a:p>
          <a:p>
            <a:pPr algn="just">
              <a:lnSpc>
                <a:spcPts val="1300"/>
              </a:lnSpc>
            </a:pPr>
            <a:r>
              <a:rPr lang="it-IT" sz="1050" dirty="0" smtClean="0"/>
              <a:t>Ricordiamo che i dati sensibili, di ogni singolo Centro, vengono criptati per la privacy, utilizzati solo sul piano statistico aggregato e restano a disposizione, in esteso, solo del singolo Centro fornitore, che potrà farne richiesta al Sistema IT di SICVEREG.</a:t>
            </a:r>
          </a:p>
          <a:p>
            <a:pPr algn="just">
              <a:lnSpc>
                <a:spcPts val="1300"/>
              </a:lnSpc>
            </a:pPr>
            <a:r>
              <a:rPr lang="it-IT" sz="1050" dirty="0" smtClean="0"/>
              <a:t>Al gruppo operativo potranno anche essere richiesti servizi di consulenza statistico-epidemiologica, sempre sui cluster statistici afferenti dal proprio Centro. </a:t>
            </a:r>
          </a:p>
          <a:p>
            <a:pPr algn="just">
              <a:lnSpc>
                <a:spcPts val="1300"/>
              </a:lnSpc>
            </a:pPr>
            <a:r>
              <a:rPr lang="it-IT" sz="1050" dirty="0" smtClean="0"/>
              <a:t>Siamo consapevoli che tutto può e potrà essere migliorato. Accogliamo volentieri suggerimenti da tutti, affinché il SICVEREG possa migliorare e continuare ad essere uno strumento sempre più utilizzato, diffuso e riconosciuto in ambito nazionale ed internazionale.</a:t>
            </a:r>
          </a:p>
          <a:p>
            <a:r>
              <a:rPr lang="it-IT" sz="1050" dirty="0" smtClean="0"/>
              <a:t> </a:t>
            </a:r>
          </a:p>
          <a:p>
            <a:r>
              <a:rPr lang="it-IT" sz="1050" dirty="0" smtClean="0"/>
              <a:t>Gaetano Lanza, Referente Registro SICVEREG, </a:t>
            </a:r>
            <a:r>
              <a:rPr lang="it-IT" sz="1050" dirty="0" smtClean="0">
                <a:hlinkClick r:id="rId3"/>
              </a:rPr>
              <a:t>gaetano.lanza@multimedica.it</a:t>
            </a:r>
            <a:endParaRPr lang="it-IT" sz="1050" dirty="0" smtClean="0"/>
          </a:p>
          <a:p>
            <a:pPr algn="just"/>
            <a:endParaRPr lang="it-IT" sz="1000" dirty="0" smtClean="0"/>
          </a:p>
        </p:txBody>
      </p:sp>
      <p:sp>
        <p:nvSpPr>
          <p:cNvPr id="4" name="Slide Number Placeholder 5"/>
          <p:cNvSpPr txBox="1">
            <a:spLocks/>
          </p:cNvSpPr>
          <p:nvPr/>
        </p:nvSpPr>
        <p:spPr>
          <a:xfrm>
            <a:off x="9029700" y="6356352"/>
            <a:ext cx="8001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6" name="Picture 2" descr="C:\Users\Utente\Desktop\materiale2012\top2.png"/>
          <p:cNvPicPr>
            <a:picLocks noChangeAspect="1" noChangeArrowheads="1"/>
          </p:cNvPicPr>
          <p:nvPr/>
        </p:nvPicPr>
        <p:blipFill>
          <a:blip r:embed="rId4" cstate="print"/>
          <a:srcRect/>
          <a:stretch>
            <a:fillRect/>
          </a:stretch>
        </p:blipFill>
        <p:spPr bwMode="auto">
          <a:xfrm>
            <a:off x="0" y="0"/>
            <a:ext cx="9906000" cy="7524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14400" y="105611"/>
          <a:ext cx="8686800" cy="6599983"/>
        </p:xfrm>
        <a:graphic>
          <a:graphicData uri="http://schemas.openxmlformats.org/drawingml/2006/table">
            <a:tbl>
              <a:tblPr firstRow="1" bandRow="1">
                <a:tableStyleId>{284E427A-3D55-4303-BF80-6455036E1DE7}</a:tableStyleId>
              </a:tblPr>
              <a:tblGrid>
                <a:gridCol w="1831338"/>
                <a:gridCol w="4983307"/>
                <a:gridCol w="1872155"/>
              </a:tblGrid>
              <a:tr h="2385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900" dirty="0" smtClean="0">
                          <a:latin typeface="+mn-lt"/>
                        </a:rPr>
                        <a:t>Direttore</a:t>
                      </a:r>
                      <a:endParaRPr lang="it-IT" sz="900" dirty="0">
                        <a:latin typeface="+mn-lt"/>
                        <a:ea typeface="Times New Roman"/>
                        <a:cs typeface="Times New Roman"/>
                      </a:endParaRPr>
                    </a:p>
                  </a:txBody>
                  <a:tcPr marL="23347" marR="23347" marT="0" marB="0" anchor="b"/>
                </a:tc>
                <a:tc>
                  <a:txBody>
                    <a:bodyPr/>
                    <a:lstStyle/>
                    <a:p>
                      <a:pPr marL="0" marR="0" algn="ctr">
                        <a:spcBef>
                          <a:spcPts val="0"/>
                        </a:spcBef>
                        <a:spcAft>
                          <a:spcPts val="0"/>
                        </a:spcAft>
                      </a:pPr>
                      <a:r>
                        <a:rPr lang="it-IT" sz="900" dirty="0" smtClean="0">
                          <a:latin typeface="+mn-lt"/>
                        </a:rPr>
                        <a:t>Istituto</a:t>
                      </a:r>
                      <a:endParaRPr lang="it-IT" sz="900" dirty="0">
                        <a:latin typeface="+mn-lt"/>
                        <a:ea typeface="Times New Roman"/>
                        <a:cs typeface="Times New Roman"/>
                      </a:endParaRPr>
                    </a:p>
                  </a:txBody>
                  <a:tcPr marL="23347" marR="23347" marT="0" marB="0" anchor="b"/>
                </a:tc>
                <a:tc>
                  <a:txBody>
                    <a:bodyPr/>
                    <a:lstStyle/>
                    <a:p>
                      <a:pPr marL="0" marR="0" algn="ctr">
                        <a:spcBef>
                          <a:spcPts val="0"/>
                        </a:spcBef>
                        <a:spcAft>
                          <a:spcPts val="0"/>
                        </a:spcAft>
                      </a:pPr>
                      <a:r>
                        <a:rPr lang="it-IT" sz="900" dirty="0" smtClean="0">
                          <a:latin typeface="+mn-lt"/>
                        </a:rPr>
                        <a:t>Città</a:t>
                      </a:r>
                      <a:endParaRPr lang="it-IT" sz="900" dirty="0">
                        <a:latin typeface="+mn-lt"/>
                        <a:ea typeface="Times New Roman"/>
                        <a:cs typeface="Times New Roman"/>
                      </a:endParaRPr>
                    </a:p>
                  </a:txBody>
                  <a:tcPr marL="23347" marR="23347" marT="0" marB="0" anchor="b"/>
                </a:tc>
              </a:tr>
              <a:tr h="153046">
                <a:tc>
                  <a:txBody>
                    <a:bodyPr/>
                    <a:lstStyle/>
                    <a:p>
                      <a:pPr algn="l" fontAlgn="b"/>
                      <a:r>
                        <a:rPr lang="it-IT" sz="900" b="0" i="0" u="none" strike="noStrike">
                          <a:solidFill>
                            <a:srgbClr val="000000"/>
                          </a:solidFill>
                          <a:latin typeface="+mn-lt"/>
                        </a:rPr>
                        <a:t>Dr. MONACA Vincenzo</a:t>
                      </a:r>
                    </a:p>
                  </a:txBody>
                  <a:tcPr marL="9525" marR="9525" marT="9525" marB="0" anchor="b"/>
                </a:tc>
                <a:tc>
                  <a:txBody>
                    <a:bodyPr/>
                    <a:lstStyle/>
                    <a:p>
                      <a:pPr algn="l" fontAlgn="b"/>
                      <a:r>
                        <a:rPr lang="it-IT" sz="900" b="0" i="0" u="none" strike="noStrike">
                          <a:solidFill>
                            <a:srgbClr val="000000"/>
                          </a:solidFill>
                          <a:latin typeface="+mn-lt"/>
                        </a:rPr>
                        <a:t>Az. Vitt. Em Ferrarotto S. Bambino Catania</a:t>
                      </a:r>
                    </a:p>
                  </a:txBody>
                  <a:tcPr marL="9525" marR="9525" marT="9525" marB="0" anchor="b"/>
                </a:tc>
                <a:tc>
                  <a:txBody>
                    <a:bodyPr/>
                    <a:lstStyle/>
                    <a:p>
                      <a:pPr algn="l" fontAlgn="b"/>
                      <a:r>
                        <a:rPr lang="it-IT" sz="900" b="0" i="0" u="none" strike="noStrike">
                          <a:solidFill>
                            <a:srgbClr val="000000"/>
                          </a:solidFill>
                          <a:latin typeface="+mn-lt"/>
                        </a:rPr>
                        <a:t>95100 - CATANIA</a:t>
                      </a:r>
                    </a:p>
                  </a:txBody>
                  <a:tcPr marL="9525" marR="9525" marT="9525" marB="0" anchor="b"/>
                </a:tc>
              </a:tr>
              <a:tr h="153046">
                <a:tc>
                  <a:txBody>
                    <a:bodyPr/>
                    <a:lstStyle/>
                    <a:p>
                      <a:pPr algn="l" fontAlgn="b"/>
                      <a:r>
                        <a:rPr lang="it-IT" sz="900" b="0" i="0" u="none" strike="noStrike">
                          <a:solidFill>
                            <a:srgbClr val="000000"/>
                          </a:solidFill>
                          <a:latin typeface="+mn-lt"/>
                        </a:rPr>
                        <a:t>Dr. LANZA Gaetano</a:t>
                      </a:r>
                    </a:p>
                  </a:txBody>
                  <a:tcPr marL="9525" marR="9525" marT="9525" marB="0" anchor="b"/>
                </a:tc>
                <a:tc>
                  <a:txBody>
                    <a:bodyPr/>
                    <a:lstStyle/>
                    <a:p>
                      <a:pPr algn="l" fontAlgn="b"/>
                      <a:r>
                        <a:rPr lang="it-IT" sz="900" b="0" i="0" u="none" strike="noStrike">
                          <a:solidFill>
                            <a:srgbClr val="000000"/>
                          </a:solidFill>
                          <a:latin typeface="+mn-lt"/>
                        </a:rPr>
                        <a:t>Multimedica Holding SpA - Struttura Ospedaliera</a:t>
                      </a:r>
                    </a:p>
                  </a:txBody>
                  <a:tcPr marL="9525" marR="9525" marT="9525" marB="0" anchor="b"/>
                </a:tc>
                <a:tc>
                  <a:txBody>
                    <a:bodyPr/>
                    <a:lstStyle/>
                    <a:p>
                      <a:pPr algn="l" fontAlgn="b"/>
                      <a:r>
                        <a:rPr lang="it-IT" sz="900" b="0" i="0" u="none" strike="noStrike">
                          <a:solidFill>
                            <a:srgbClr val="000000"/>
                          </a:solidFill>
                          <a:latin typeface="+mn-lt"/>
                        </a:rPr>
                        <a:t>21053 - CASTELLANZA (VA)</a:t>
                      </a:r>
                    </a:p>
                  </a:txBody>
                  <a:tcPr marL="9525" marR="9525" marT="9525" marB="0" anchor="b"/>
                </a:tc>
              </a:tr>
              <a:tr h="153046">
                <a:tc>
                  <a:txBody>
                    <a:bodyPr/>
                    <a:lstStyle/>
                    <a:p>
                      <a:pPr algn="l" fontAlgn="b"/>
                      <a:r>
                        <a:rPr lang="it-IT" sz="900" b="0" i="0" u="none" strike="noStrike">
                          <a:solidFill>
                            <a:srgbClr val="000000"/>
                          </a:solidFill>
                          <a:latin typeface="+mn-lt"/>
                        </a:rPr>
                        <a:t>Dr. BELLANDI Guido</a:t>
                      </a:r>
                    </a:p>
                  </a:txBody>
                  <a:tcPr marL="9525" marR="9525" marT="9525" marB="0" anchor="b"/>
                </a:tc>
                <a:tc>
                  <a:txBody>
                    <a:bodyPr/>
                    <a:lstStyle/>
                    <a:p>
                      <a:pPr algn="l" fontAlgn="b"/>
                      <a:r>
                        <a:rPr lang="it-IT" sz="900" b="0" i="0" u="none" strike="noStrike">
                          <a:solidFill>
                            <a:srgbClr val="000000"/>
                          </a:solidFill>
                          <a:latin typeface="+mn-lt"/>
                        </a:rPr>
                        <a:t>S.C. Chirurgia Vascolare c/o Ospedale San Donato</a:t>
                      </a:r>
                    </a:p>
                  </a:txBody>
                  <a:tcPr marL="9525" marR="9525" marT="9525" marB="0" anchor="b"/>
                </a:tc>
                <a:tc>
                  <a:txBody>
                    <a:bodyPr/>
                    <a:lstStyle/>
                    <a:p>
                      <a:pPr algn="l" fontAlgn="b"/>
                      <a:r>
                        <a:rPr lang="it-IT" sz="900" b="0" i="0" u="none" strike="noStrike">
                          <a:solidFill>
                            <a:srgbClr val="000000"/>
                          </a:solidFill>
                          <a:latin typeface="+mn-lt"/>
                        </a:rPr>
                        <a:t>AREZZO</a:t>
                      </a:r>
                    </a:p>
                  </a:txBody>
                  <a:tcPr marL="9525" marR="9525" marT="9525" marB="0" anchor="b"/>
                </a:tc>
              </a:tr>
              <a:tr h="153046">
                <a:tc>
                  <a:txBody>
                    <a:bodyPr/>
                    <a:lstStyle/>
                    <a:p>
                      <a:pPr algn="l" fontAlgn="b"/>
                      <a:r>
                        <a:rPr lang="it-IT" sz="900" b="0" i="0" u="none" strike="noStrike">
                          <a:solidFill>
                            <a:srgbClr val="000000"/>
                          </a:solidFill>
                          <a:latin typeface="+mn-lt"/>
                        </a:rPr>
                        <a:t>Dr. PALOMBO Domenico</a:t>
                      </a:r>
                    </a:p>
                  </a:txBody>
                  <a:tcPr marL="9525" marR="9525" marT="9525" marB="0" anchor="b"/>
                </a:tc>
                <a:tc>
                  <a:txBody>
                    <a:bodyPr/>
                    <a:lstStyle/>
                    <a:p>
                      <a:pPr algn="l" fontAlgn="b"/>
                      <a:r>
                        <a:rPr lang="it-IT" sz="900" b="0" i="0" u="none" strike="noStrike">
                          <a:solidFill>
                            <a:srgbClr val="000000"/>
                          </a:solidFill>
                          <a:latin typeface="+mn-lt"/>
                        </a:rPr>
                        <a:t>Ospedale S.Martino</a:t>
                      </a:r>
                    </a:p>
                  </a:txBody>
                  <a:tcPr marL="9525" marR="9525" marT="9525" marB="0" anchor="b"/>
                </a:tc>
                <a:tc>
                  <a:txBody>
                    <a:bodyPr/>
                    <a:lstStyle/>
                    <a:p>
                      <a:pPr algn="l" fontAlgn="b"/>
                      <a:r>
                        <a:rPr lang="it-IT" sz="900" b="0" i="0" u="none" strike="noStrike">
                          <a:solidFill>
                            <a:srgbClr val="000000"/>
                          </a:solidFill>
                          <a:latin typeface="+mn-lt"/>
                        </a:rPr>
                        <a:t>16100 - GENOVA  </a:t>
                      </a:r>
                    </a:p>
                  </a:txBody>
                  <a:tcPr marL="9525" marR="9525" marT="9525" marB="0" anchor="b"/>
                </a:tc>
              </a:tr>
              <a:tr h="153046">
                <a:tc>
                  <a:txBody>
                    <a:bodyPr/>
                    <a:lstStyle/>
                    <a:p>
                      <a:pPr algn="l" fontAlgn="b"/>
                      <a:r>
                        <a:rPr lang="it-IT" sz="900" b="0" i="0" u="none" strike="noStrike">
                          <a:solidFill>
                            <a:srgbClr val="000000"/>
                          </a:solidFill>
                          <a:latin typeface="+mn-lt"/>
                        </a:rPr>
                        <a:t>Dr. AIAZZI Luigi</a:t>
                      </a:r>
                    </a:p>
                  </a:txBody>
                  <a:tcPr marL="9525" marR="9525" marT="9525" marB="0" anchor="b"/>
                </a:tc>
                <a:tc>
                  <a:txBody>
                    <a:bodyPr/>
                    <a:lstStyle/>
                    <a:p>
                      <a:pPr algn="l" fontAlgn="b"/>
                      <a:r>
                        <a:rPr lang="it-IT" sz="900" b="0" i="0" u="none" strike="noStrike">
                          <a:solidFill>
                            <a:srgbClr val="000000"/>
                          </a:solidFill>
                          <a:latin typeface="+mn-lt"/>
                        </a:rPr>
                        <a:t>OO.RR. di Bergamo</a:t>
                      </a:r>
                    </a:p>
                  </a:txBody>
                  <a:tcPr marL="9525" marR="9525" marT="9525" marB="0" anchor="b"/>
                </a:tc>
                <a:tc>
                  <a:txBody>
                    <a:bodyPr/>
                    <a:lstStyle/>
                    <a:p>
                      <a:pPr algn="l" fontAlgn="b"/>
                      <a:r>
                        <a:rPr lang="it-IT" sz="900" b="0" i="0" u="none" strike="noStrike">
                          <a:solidFill>
                            <a:srgbClr val="000000"/>
                          </a:solidFill>
                          <a:latin typeface="+mn-lt"/>
                        </a:rPr>
                        <a:t>24100 - BERGAMO  </a:t>
                      </a:r>
                    </a:p>
                  </a:txBody>
                  <a:tcPr marL="9525" marR="9525" marT="9525" marB="0" anchor="b"/>
                </a:tc>
              </a:tr>
              <a:tr h="153046">
                <a:tc>
                  <a:txBody>
                    <a:bodyPr/>
                    <a:lstStyle/>
                    <a:p>
                      <a:pPr algn="l" fontAlgn="b"/>
                      <a:r>
                        <a:rPr lang="it-IT" sz="900" b="0" i="0" u="none" strike="noStrike">
                          <a:solidFill>
                            <a:srgbClr val="000000"/>
                          </a:solidFill>
                          <a:latin typeface="+mn-lt"/>
                        </a:rPr>
                        <a:t>Dr. BERTOLETTI Giovanni</a:t>
                      </a:r>
                    </a:p>
                  </a:txBody>
                  <a:tcPr marL="9525" marR="9525" marT="9525" marB="0" anchor="b"/>
                </a:tc>
                <a:tc>
                  <a:txBody>
                    <a:bodyPr/>
                    <a:lstStyle/>
                    <a:p>
                      <a:pPr algn="l" fontAlgn="b"/>
                      <a:r>
                        <a:rPr lang="it-IT" sz="900" b="0" i="0" u="none" strike="noStrike">
                          <a:solidFill>
                            <a:srgbClr val="000000"/>
                          </a:solidFill>
                          <a:latin typeface="+mn-lt"/>
                        </a:rPr>
                        <a:t>Ospedale S. Maria Goretti</a:t>
                      </a:r>
                    </a:p>
                  </a:txBody>
                  <a:tcPr marL="9525" marR="9525" marT="9525" marB="0" anchor="b"/>
                </a:tc>
                <a:tc>
                  <a:txBody>
                    <a:bodyPr/>
                    <a:lstStyle/>
                    <a:p>
                      <a:pPr algn="l" fontAlgn="b"/>
                      <a:r>
                        <a:rPr lang="it-IT" sz="900" b="0" i="0" u="none" strike="noStrike">
                          <a:solidFill>
                            <a:srgbClr val="000000"/>
                          </a:solidFill>
                          <a:latin typeface="+mn-lt"/>
                        </a:rPr>
                        <a:t>04100 - LATINA  </a:t>
                      </a:r>
                    </a:p>
                  </a:txBody>
                  <a:tcPr marL="9525" marR="9525" marT="9525" marB="0" anchor="b"/>
                </a:tc>
              </a:tr>
              <a:tr h="153046">
                <a:tc>
                  <a:txBody>
                    <a:bodyPr/>
                    <a:lstStyle/>
                    <a:p>
                      <a:pPr algn="l" fontAlgn="b"/>
                      <a:r>
                        <a:rPr lang="it-IT" sz="900" b="0" i="0" u="none" strike="noStrike">
                          <a:solidFill>
                            <a:srgbClr val="000000"/>
                          </a:solidFill>
                          <a:latin typeface="+mn-lt"/>
                        </a:rPr>
                        <a:t>Dr. FRIGERIO Dalmazio</a:t>
                      </a:r>
                    </a:p>
                  </a:txBody>
                  <a:tcPr marL="9525" marR="9525" marT="9525" marB="0" anchor="b"/>
                </a:tc>
                <a:tc>
                  <a:txBody>
                    <a:bodyPr/>
                    <a:lstStyle/>
                    <a:p>
                      <a:pPr algn="l" fontAlgn="b"/>
                      <a:r>
                        <a:rPr lang="it-IT" sz="900" b="0" i="0" u="none" strike="noStrike">
                          <a:solidFill>
                            <a:srgbClr val="000000"/>
                          </a:solidFill>
                          <a:latin typeface="+mn-lt"/>
                        </a:rPr>
                        <a:t>Azienda Ospedaliera di Vimercate</a:t>
                      </a:r>
                    </a:p>
                  </a:txBody>
                  <a:tcPr marL="9525" marR="9525" marT="9525" marB="0" anchor="b"/>
                </a:tc>
                <a:tc>
                  <a:txBody>
                    <a:bodyPr/>
                    <a:lstStyle/>
                    <a:p>
                      <a:pPr algn="l" fontAlgn="b"/>
                      <a:r>
                        <a:rPr lang="it-IT" sz="900" b="0" i="0" u="none" strike="noStrike">
                          <a:solidFill>
                            <a:srgbClr val="000000"/>
                          </a:solidFill>
                          <a:latin typeface="+mn-lt"/>
                        </a:rPr>
                        <a:t>20059 Vimercate (MI)</a:t>
                      </a:r>
                    </a:p>
                  </a:txBody>
                  <a:tcPr marL="9525" marR="9525" marT="9525" marB="0" anchor="b"/>
                </a:tc>
              </a:tr>
              <a:tr h="189305">
                <a:tc>
                  <a:txBody>
                    <a:bodyPr/>
                    <a:lstStyle/>
                    <a:p>
                      <a:pPr algn="l" fontAlgn="b"/>
                      <a:r>
                        <a:rPr lang="it-IT" sz="900" b="0" i="0" u="none" strike="noStrike">
                          <a:solidFill>
                            <a:srgbClr val="000000"/>
                          </a:solidFill>
                          <a:latin typeface="+mn-lt"/>
                        </a:rPr>
                        <a:t>Dr. SALVINI Mauro</a:t>
                      </a:r>
                    </a:p>
                  </a:txBody>
                  <a:tcPr marL="9525" marR="9525" marT="9525" marB="0" anchor="b"/>
                </a:tc>
                <a:tc>
                  <a:txBody>
                    <a:bodyPr/>
                    <a:lstStyle/>
                    <a:p>
                      <a:pPr algn="l" fontAlgn="b"/>
                      <a:r>
                        <a:rPr lang="it-IT" sz="900" b="0" i="0" u="none" strike="noStrike">
                          <a:solidFill>
                            <a:srgbClr val="000000"/>
                          </a:solidFill>
                          <a:latin typeface="+mn-lt"/>
                        </a:rPr>
                        <a:t>Osp. di Alessandria</a:t>
                      </a:r>
                    </a:p>
                  </a:txBody>
                  <a:tcPr marL="9525" marR="9525" marT="9525" marB="0" anchor="b"/>
                </a:tc>
                <a:tc>
                  <a:txBody>
                    <a:bodyPr/>
                    <a:lstStyle/>
                    <a:p>
                      <a:pPr algn="l" fontAlgn="b"/>
                      <a:r>
                        <a:rPr lang="it-IT" sz="900" b="0" i="0" u="none" strike="noStrike">
                          <a:solidFill>
                            <a:srgbClr val="000000"/>
                          </a:solidFill>
                          <a:latin typeface="+mn-lt"/>
                        </a:rPr>
                        <a:t>15100 - ALESSANDRIA</a:t>
                      </a:r>
                    </a:p>
                  </a:txBody>
                  <a:tcPr marL="9525" marR="9525" marT="9525" marB="0" anchor="b"/>
                </a:tc>
              </a:tr>
              <a:tr h="153046">
                <a:tc>
                  <a:txBody>
                    <a:bodyPr/>
                    <a:lstStyle/>
                    <a:p>
                      <a:pPr algn="l" fontAlgn="b"/>
                      <a:r>
                        <a:rPr lang="it-IT" sz="900" b="0" i="0" u="none" strike="noStrike">
                          <a:solidFill>
                            <a:srgbClr val="000000"/>
                          </a:solidFill>
                          <a:latin typeface="+mn-lt"/>
                        </a:rPr>
                        <a:t>Dr. CAMOZZI Luca</a:t>
                      </a:r>
                    </a:p>
                  </a:txBody>
                  <a:tcPr marL="9525" marR="9525" marT="9525" marB="0" anchor="b"/>
                </a:tc>
                <a:tc>
                  <a:txBody>
                    <a:bodyPr/>
                    <a:lstStyle/>
                    <a:p>
                      <a:pPr algn="l" fontAlgn="b"/>
                      <a:r>
                        <a:rPr lang="it-IT" sz="900" b="0" i="0" u="none" strike="noStrike">
                          <a:solidFill>
                            <a:srgbClr val="000000"/>
                          </a:solidFill>
                          <a:latin typeface="+mn-lt"/>
                        </a:rPr>
                        <a:t>Istituto Clinico S.Anna</a:t>
                      </a:r>
                    </a:p>
                  </a:txBody>
                  <a:tcPr marL="9525" marR="9525" marT="9525" marB="0" anchor="b"/>
                </a:tc>
                <a:tc>
                  <a:txBody>
                    <a:bodyPr/>
                    <a:lstStyle/>
                    <a:p>
                      <a:pPr algn="l" fontAlgn="b"/>
                      <a:r>
                        <a:rPr lang="it-IT" sz="900" b="0" i="0" u="none" strike="noStrike">
                          <a:solidFill>
                            <a:srgbClr val="000000"/>
                          </a:solidFill>
                          <a:latin typeface="+mn-lt"/>
                        </a:rPr>
                        <a:t>25127  - BRESCIA</a:t>
                      </a:r>
                    </a:p>
                  </a:txBody>
                  <a:tcPr marL="9525" marR="9525" marT="9525" marB="0" anchor="b"/>
                </a:tc>
              </a:tr>
              <a:tr h="190561">
                <a:tc>
                  <a:txBody>
                    <a:bodyPr/>
                    <a:lstStyle/>
                    <a:p>
                      <a:pPr algn="l" fontAlgn="b"/>
                      <a:r>
                        <a:rPr lang="it-IT" sz="900" b="0" i="0" u="none" strike="noStrike">
                          <a:solidFill>
                            <a:srgbClr val="000000"/>
                          </a:solidFill>
                          <a:latin typeface="+mn-lt"/>
                        </a:rPr>
                        <a:t>Dr. CRESCENZI Basilio</a:t>
                      </a:r>
                    </a:p>
                  </a:txBody>
                  <a:tcPr marL="9525" marR="9525" marT="9525" marB="0" anchor="b"/>
                </a:tc>
                <a:tc>
                  <a:txBody>
                    <a:bodyPr/>
                    <a:lstStyle/>
                    <a:p>
                      <a:pPr algn="l" fontAlgn="b"/>
                      <a:r>
                        <a:rPr lang="it-IT" sz="900" b="0" i="0" u="none" strike="noStrike">
                          <a:solidFill>
                            <a:srgbClr val="000000"/>
                          </a:solidFill>
                          <a:latin typeface="+mn-lt"/>
                        </a:rPr>
                        <a:t>Azienda Ospedaliera Monaldi</a:t>
                      </a:r>
                    </a:p>
                  </a:txBody>
                  <a:tcPr marL="9525" marR="9525" marT="9525" marB="0" anchor="b"/>
                </a:tc>
                <a:tc>
                  <a:txBody>
                    <a:bodyPr/>
                    <a:lstStyle/>
                    <a:p>
                      <a:pPr algn="l" fontAlgn="b"/>
                      <a:r>
                        <a:rPr lang="it-IT" sz="900" b="0" i="0" u="none" strike="noStrike">
                          <a:solidFill>
                            <a:srgbClr val="000000"/>
                          </a:solidFill>
                          <a:latin typeface="+mn-lt"/>
                        </a:rPr>
                        <a:t>80131 - CAMALDOLI  NAPOLI </a:t>
                      </a:r>
                    </a:p>
                  </a:txBody>
                  <a:tcPr marL="9525" marR="9525" marT="9525" marB="0" anchor="b"/>
                </a:tc>
              </a:tr>
              <a:tr h="153046">
                <a:tc>
                  <a:txBody>
                    <a:bodyPr/>
                    <a:lstStyle/>
                    <a:p>
                      <a:pPr algn="l" fontAlgn="b"/>
                      <a:r>
                        <a:rPr lang="it-IT" sz="900" b="0" i="0" u="none" strike="noStrike">
                          <a:solidFill>
                            <a:srgbClr val="000000"/>
                          </a:solidFill>
                          <a:latin typeface="+mn-lt"/>
                        </a:rPr>
                        <a:t>Dr. LINO Marcello</a:t>
                      </a:r>
                    </a:p>
                  </a:txBody>
                  <a:tcPr marL="9525" marR="9525" marT="9525" marB="0" anchor="b"/>
                </a:tc>
                <a:tc>
                  <a:txBody>
                    <a:bodyPr/>
                    <a:lstStyle/>
                    <a:p>
                      <a:pPr algn="l" fontAlgn="b"/>
                      <a:r>
                        <a:rPr lang="it-IT" sz="900" b="0" i="0" u="none" strike="noStrike">
                          <a:solidFill>
                            <a:srgbClr val="000000"/>
                          </a:solidFill>
                          <a:latin typeface="+mn-lt"/>
                        </a:rPr>
                        <a:t>Casa di Cura Privata   Polispecialistica </a:t>
                      </a:r>
                    </a:p>
                  </a:txBody>
                  <a:tcPr marL="9525" marR="9525" marT="9525" marB="0" anchor="b"/>
                </a:tc>
                <a:tc>
                  <a:txBody>
                    <a:bodyPr/>
                    <a:lstStyle/>
                    <a:p>
                      <a:pPr algn="l" fontAlgn="b"/>
                      <a:r>
                        <a:rPr lang="it-IT" sz="900" b="0" i="0" u="none" strike="noStrike">
                          <a:solidFill>
                            <a:srgbClr val="000000"/>
                          </a:solidFill>
                          <a:latin typeface="+mn-lt"/>
                        </a:rPr>
                        <a:t>37019 Peschiera del Garda (VR)</a:t>
                      </a:r>
                    </a:p>
                  </a:txBody>
                  <a:tcPr marL="9525" marR="9525" marT="9525" marB="0" anchor="b"/>
                </a:tc>
              </a:tr>
              <a:tr h="153046">
                <a:tc>
                  <a:txBody>
                    <a:bodyPr/>
                    <a:lstStyle/>
                    <a:p>
                      <a:pPr algn="l" fontAlgn="b"/>
                      <a:r>
                        <a:rPr lang="it-IT" sz="900" b="0" i="0" u="none" strike="noStrike">
                          <a:solidFill>
                            <a:srgbClr val="000000"/>
                          </a:solidFill>
                          <a:latin typeface="+mn-lt"/>
                        </a:rPr>
                        <a:t>Dr. EMANUELLI Guglielmo Maria</a:t>
                      </a:r>
                    </a:p>
                  </a:txBody>
                  <a:tcPr marL="9525" marR="9525" marT="9525" marB="0" anchor="b"/>
                </a:tc>
                <a:tc>
                  <a:txBody>
                    <a:bodyPr/>
                    <a:lstStyle/>
                    <a:p>
                      <a:pPr algn="l" fontAlgn="b"/>
                      <a:r>
                        <a:rPr lang="it-IT" sz="900" b="0" i="0" u="none" strike="noStrike" dirty="0">
                          <a:solidFill>
                            <a:srgbClr val="000000"/>
                          </a:solidFill>
                          <a:latin typeface="+mn-lt"/>
                        </a:rPr>
                        <a:t>U.F. Chirurgia Vascolare Istituti Clinici Zucchi di Monza e U.F. Flebologia III^ </a:t>
                      </a:r>
                      <a:r>
                        <a:rPr lang="it-IT" sz="900" b="0" i="0" u="none" strike="noStrike" dirty="0" smtClean="0">
                          <a:solidFill>
                            <a:srgbClr val="000000"/>
                          </a:solidFill>
                          <a:latin typeface="+mn-lt"/>
                        </a:rPr>
                        <a:t>Ist. </a:t>
                      </a:r>
                      <a:r>
                        <a:rPr lang="it-IT" sz="900" b="0" i="0" u="none" strike="noStrike" dirty="0">
                          <a:solidFill>
                            <a:srgbClr val="000000"/>
                          </a:solidFill>
                          <a:latin typeface="+mn-lt"/>
                        </a:rPr>
                        <a:t>Clinico Villa Aprica di Como</a:t>
                      </a:r>
                    </a:p>
                  </a:txBody>
                  <a:tcPr marL="9525" marR="9525" marT="9525" marB="0" anchor="b"/>
                </a:tc>
                <a:tc>
                  <a:txBody>
                    <a:bodyPr/>
                    <a:lstStyle/>
                    <a:p>
                      <a:pPr algn="l" fontAlgn="b"/>
                      <a:r>
                        <a:rPr lang="it-IT" sz="900" b="0" i="0" u="none" strike="noStrike">
                          <a:solidFill>
                            <a:srgbClr val="000000"/>
                          </a:solidFill>
                          <a:latin typeface="+mn-lt"/>
                        </a:rPr>
                        <a:t>20052 MONZA (MI) </a:t>
                      </a:r>
                    </a:p>
                  </a:txBody>
                  <a:tcPr marL="9525" marR="9525" marT="9525" marB="0" anchor="b"/>
                </a:tc>
              </a:tr>
              <a:tr h="153046">
                <a:tc>
                  <a:txBody>
                    <a:bodyPr/>
                    <a:lstStyle/>
                    <a:p>
                      <a:pPr algn="l" fontAlgn="b"/>
                      <a:r>
                        <a:rPr lang="it-IT" sz="900" b="0" i="0" u="none" strike="noStrike">
                          <a:solidFill>
                            <a:srgbClr val="000000"/>
                          </a:solidFill>
                          <a:latin typeface="+mn-lt"/>
                        </a:rPr>
                        <a:t>Dr. LOMEO Alberto</a:t>
                      </a:r>
                    </a:p>
                  </a:txBody>
                  <a:tcPr marL="9525" marR="9525" marT="9525" marB="0" anchor="b"/>
                </a:tc>
                <a:tc>
                  <a:txBody>
                    <a:bodyPr/>
                    <a:lstStyle/>
                    <a:p>
                      <a:pPr algn="l" fontAlgn="b"/>
                      <a:r>
                        <a:rPr lang="it-IT" sz="900" b="0" i="0" u="none" strike="noStrike">
                          <a:solidFill>
                            <a:srgbClr val="000000"/>
                          </a:solidFill>
                          <a:latin typeface="+mn-lt"/>
                        </a:rPr>
                        <a:t>Ospedale Cannizzaro</a:t>
                      </a:r>
                    </a:p>
                  </a:txBody>
                  <a:tcPr marL="9525" marR="9525" marT="9525" marB="0" anchor="b"/>
                </a:tc>
                <a:tc>
                  <a:txBody>
                    <a:bodyPr/>
                    <a:lstStyle/>
                    <a:p>
                      <a:pPr algn="l" fontAlgn="b"/>
                      <a:r>
                        <a:rPr lang="it-IT" sz="900" b="0" i="0" u="none" strike="noStrike">
                          <a:solidFill>
                            <a:srgbClr val="000000"/>
                          </a:solidFill>
                          <a:latin typeface="+mn-lt"/>
                        </a:rPr>
                        <a:t>95125 - CATANIA</a:t>
                      </a:r>
                    </a:p>
                  </a:txBody>
                  <a:tcPr marL="9525" marR="9525" marT="9525" marB="0" anchor="b"/>
                </a:tc>
              </a:tr>
              <a:tr h="153046">
                <a:tc>
                  <a:txBody>
                    <a:bodyPr/>
                    <a:lstStyle/>
                    <a:p>
                      <a:pPr algn="l" fontAlgn="b"/>
                      <a:r>
                        <a:rPr lang="it-IT" sz="900" b="0" i="0" u="none" strike="noStrike">
                          <a:solidFill>
                            <a:srgbClr val="000000"/>
                          </a:solidFill>
                          <a:latin typeface="+mn-lt"/>
                        </a:rPr>
                        <a:t>Prof. SIMONI Gianantonio</a:t>
                      </a:r>
                    </a:p>
                  </a:txBody>
                  <a:tcPr marL="9525" marR="9525" marT="9525" marB="0" anchor="b"/>
                </a:tc>
                <a:tc>
                  <a:txBody>
                    <a:bodyPr/>
                    <a:lstStyle/>
                    <a:p>
                      <a:pPr algn="l" fontAlgn="b"/>
                      <a:r>
                        <a:rPr lang="it-IT" sz="900" b="0" i="0" u="none" strike="noStrike">
                          <a:solidFill>
                            <a:srgbClr val="000000"/>
                          </a:solidFill>
                          <a:latin typeface="+mn-lt"/>
                        </a:rPr>
                        <a:t>U.O. di Chirurgia Vascolare dell'Azienda Ospedaliera Villa Scassi di Genova</a:t>
                      </a:r>
                    </a:p>
                  </a:txBody>
                  <a:tcPr marL="9525" marR="9525" marT="9525" marB="0" anchor="b"/>
                </a:tc>
                <a:tc>
                  <a:txBody>
                    <a:bodyPr/>
                    <a:lstStyle/>
                    <a:p>
                      <a:pPr algn="l" fontAlgn="b"/>
                      <a:r>
                        <a:rPr lang="it-IT" sz="900" b="0" i="0" u="none" strike="noStrike">
                          <a:solidFill>
                            <a:srgbClr val="000000"/>
                          </a:solidFill>
                          <a:latin typeface="+mn-lt"/>
                        </a:rPr>
                        <a:t>16100 - Genova </a:t>
                      </a:r>
                    </a:p>
                  </a:txBody>
                  <a:tcPr marL="9525" marR="9525" marT="9525" marB="0" anchor="b"/>
                </a:tc>
              </a:tr>
              <a:tr h="153046">
                <a:tc>
                  <a:txBody>
                    <a:bodyPr/>
                    <a:lstStyle/>
                    <a:p>
                      <a:pPr algn="l" fontAlgn="b"/>
                      <a:r>
                        <a:rPr lang="it-IT" sz="900" b="0" i="0" u="none" strike="noStrike">
                          <a:solidFill>
                            <a:srgbClr val="000000"/>
                          </a:solidFill>
                          <a:latin typeface="+mn-lt"/>
                        </a:rPr>
                        <a:t>Prof. GOSSETTI Bruno</a:t>
                      </a:r>
                    </a:p>
                  </a:txBody>
                  <a:tcPr marL="9525" marR="9525" marT="9525" marB="0" anchor="b"/>
                </a:tc>
                <a:tc>
                  <a:txBody>
                    <a:bodyPr/>
                    <a:lstStyle/>
                    <a:p>
                      <a:pPr algn="l" fontAlgn="b"/>
                      <a:r>
                        <a:rPr lang="it-IT" sz="900" b="0" i="0" u="none" strike="noStrike">
                          <a:solidFill>
                            <a:srgbClr val="000000"/>
                          </a:solidFill>
                          <a:latin typeface="+mn-lt"/>
                        </a:rPr>
                        <a:t>Cattedra di Chirurgia Vascolare - </a:t>
                      </a:r>
                    </a:p>
                  </a:txBody>
                  <a:tcPr marL="9525" marR="9525" marT="9525" marB="0" anchor="b"/>
                </a:tc>
                <a:tc>
                  <a:txBody>
                    <a:bodyPr/>
                    <a:lstStyle/>
                    <a:p>
                      <a:pPr algn="l" fontAlgn="b"/>
                      <a:r>
                        <a:rPr lang="it-IT" sz="900" b="0" i="0" u="none" strike="noStrike">
                          <a:solidFill>
                            <a:srgbClr val="000000"/>
                          </a:solidFill>
                          <a:latin typeface="+mn-lt"/>
                        </a:rPr>
                        <a:t>00161 - ROMA</a:t>
                      </a:r>
                    </a:p>
                  </a:txBody>
                  <a:tcPr marL="9525" marR="9525" marT="9525" marB="0" anchor="b"/>
                </a:tc>
              </a:tr>
              <a:tr h="153046">
                <a:tc>
                  <a:txBody>
                    <a:bodyPr/>
                    <a:lstStyle/>
                    <a:p>
                      <a:pPr algn="l" fontAlgn="b"/>
                      <a:r>
                        <a:rPr lang="it-IT" sz="900" b="0" i="0" u="none" strike="noStrike">
                          <a:solidFill>
                            <a:srgbClr val="000000"/>
                          </a:solidFill>
                          <a:latin typeface="+mn-lt"/>
                        </a:rPr>
                        <a:t>Prof. SPEZIALE Francesco</a:t>
                      </a:r>
                    </a:p>
                  </a:txBody>
                  <a:tcPr marL="9525" marR="9525" marT="9525" marB="0" anchor="b"/>
                </a:tc>
                <a:tc>
                  <a:txBody>
                    <a:bodyPr/>
                    <a:lstStyle/>
                    <a:p>
                      <a:pPr algn="l" fontAlgn="b"/>
                      <a:r>
                        <a:rPr lang="it-IT" sz="900" b="0" i="0" u="none" strike="noStrike" dirty="0">
                          <a:solidFill>
                            <a:srgbClr val="000000"/>
                          </a:solidFill>
                          <a:latin typeface="+mn-lt"/>
                        </a:rPr>
                        <a:t>U.O.C di Chirurgia Vascolare B </a:t>
                      </a:r>
                      <a:r>
                        <a:rPr lang="it-IT" sz="900" b="0" i="0" u="none" strike="noStrike" dirty="0" smtClean="0">
                          <a:solidFill>
                            <a:srgbClr val="000000"/>
                          </a:solidFill>
                          <a:latin typeface="+mn-lt"/>
                        </a:rPr>
                        <a:t>– Dipart. di </a:t>
                      </a:r>
                      <a:r>
                        <a:rPr lang="it-IT" sz="900" b="0" i="0" u="none" strike="noStrike" dirty="0">
                          <a:solidFill>
                            <a:srgbClr val="000000"/>
                          </a:solidFill>
                          <a:latin typeface="+mn-lt"/>
                        </a:rPr>
                        <a:t>Chirurgia Generale, Specialità Chirurgiche e Trapianti d’Organo</a:t>
                      </a:r>
                    </a:p>
                  </a:txBody>
                  <a:tcPr marL="9525" marR="9525" marT="9525" marB="0" anchor="b"/>
                </a:tc>
                <a:tc>
                  <a:txBody>
                    <a:bodyPr/>
                    <a:lstStyle/>
                    <a:p>
                      <a:pPr algn="l" fontAlgn="b"/>
                      <a:r>
                        <a:rPr lang="it-IT" sz="900" b="0" i="0" u="none" strike="noStrike">
                          <a:solidFill>
                            <a:srgbClr val="000000"/>
                          </a:solidFill>
                          <a:latin typeface="+mn-lt"/>
                        </a:rPr>
                        <a:t>ROMA</a:t>
                      </a:r>
                    </a:p>
                  </a:txBody>
                  <a:tcPr marL="9525" marR="9525" marT="9525" marB="0" anchor="b"/>
                </a:tc>
              </a:tr>
              <a:tr h="153046">
                <a:tc>
                  <a:txBody>
                    <a:bodyPr/>
                    <a:lstStyle/>
                    <a:p>
                      <a:pPr algn="l" fontAlgn="b"/>
                      <a:r>
                        <a:rPr lang="it-IT" sz="900" b="0" i="0" u="none" strike="noStrike">
                          <a:solidFill>
                            <a:srgbClr val="000000"/>
                          </a:solidFill>
                          <a:latin typeface="+mn-lt"/>
                        </a:rPr>
                        <a:t>Prof. ADOVASIO Roberto</a:t>
                      </a:r>
                    </a:p>
                  </a:txBody>
                  <a:tcPr marL="9525" marR="9525" marT="9525" marB="0" anchor="b"/>
                </a:tc>
                <a:tc>
                  <a:txBody>
                    <a:bodyPr/>
                    <a:lstStyle/>
                    <a:p>
                      <a:pPr algn="l" fontAlgn="b"/>
                      <a:r>
                        <a:rPr lang="it-IT" sz="900" b="0" i="0" u="none" strike="noStrike">
                          <a:solidFill>
                            <a:srgbClr val="000000"/>
                          </a:solidFill>
                          <a:latin typeface="+mn-lt"/>
                        </a:rPr>
                        <a:t>S.S. Chir. Vascolare a direzione universitaria, Ospedale di Cattinara</a:t>
                      </a:r>
                    </a:p>
                  </a:txBody>
                  <a:tcPr marL="9525" marR="9525" marT="9525" marB="0" anchor="b"/>
                </a:tc>
                <a:tc>
                  <a:txBody>
                    <a:bodyPr/>
                    <a:lstStyle/>
                    <a:p>
                      <a:pPr algn="l" fontAlgn="b"/>
                      <a:r>
                        <a:rPr lang="it-IT" sz="900" b="0" i="0" u="none" strike="noStrike">
                          <a:solidFill>
                            <a:srgbClr val="000000"/>
                          </a:solidFill>
                          <a:latin typeface="+mn-lt"/>
                        </a:rPr>
                        <a:t>TRIESTE</a:t>
                      </a:r>
                    </a:p>
                  </a:txBody>
                  <a:tcPr marL="9525" marR="9525" marT="9525" marB="0" anchor="b"/>
                </a:tc>
              </a:tr>
              <a:tr h="153046">
                <a:tc>
                  <a:txBody>
                    <a:bodyPr/>
                    <a:lstStyle/>
                    <a:p>
                      <a:pPr algn="l" fontAlgn="b"/>
                      <a:r>
                        <a:rPr lang="it-IT" sz="900" b="0" i="0" u="none" strike="noStrike">
                          <a:solidFill>
                            <a:srgbClr val="000000"/>
                          </a:solidFill>
                          <a:latin typeface="+mn-lt"/>
                        </a:rPr>
                        <a:t>Dr.Reina Nicola</a:t>
                      </a:r>
                    </a:p>
                  </a:txBody>
                  <a:tcPr marL="9525" marR="9525" marT="9525" marB="0" anchor="b"/>
                </a:tc>
                <a:tc>
                  <a:txBody>
                    <a:bodyPr/>
                    <a:lstStyle/>
                    <a:p>
                      <a:pPr algn="l" fontAlgn="b"/>
                      <a:r>
                        <a:rPr lang="it-IT" sz="900" b="0" i="0" u="none" strike="noStrike">
                          <a:solidFill>
                            <a:srgbClr val="000000"/>
                          </a:solidFill>
                          <a:latin typeface="+mn-lt"/>
                        </a:rPr>
                        <a:t>Ospedale Sant Elia</a:t>
                      </a:r>
                    </a:p>
                  </a:txBody>
                  <a:tcPr marL="9525" marR="9525" marT="9525" marB="0" anchor="b"/>
                </a:tc>
                <a:tc>
                  <a:txBody>
                    <a:bodyPr/>
                    <a:lstStyle/>
                    <a:p>
                      <a:pPr algn="l" fontAlgn="b"/>
                      <a:r>
                        <a:rPr lang="it-IT" sz="900" b="0" i="0" u="none" strike="noStrike">
                          <a:solidFill>
                            <a:srgbClr val="000000"/>
                          </a:solidFill>
                          <a:latin typeface="+mn-lt"/>
                        </a:rPr>
                        <a:t>93100 - CALTANISSETTA</a:t>
                      </a:r>
                    </a:p>
                  </a:txBody>
                  <a:tcPr marL="9525" marR="9525" marT="9525" marB="0" anchor="b"/>
                </a:tc>
              </a:tr>
              <a:tr h="153046">
                <a:tc>
                  <a:txBody>
                    <a:bodyPr/>
                    <a:lstStyle/>
                    <a:p>
                      <a:pPr algn="l" fontAlgn="b"/>
                      <a:r>
                        <a:rPr lang="it-IT" sz="900" b="0" i="0" u="none" strike="noStrike">
                          <a:solidFill>
                            <a:srgbClr val="000000"/>
                          </a:solidFill>
                          <a:latin typeface="+mn-lt"/>
                        </a:rPr>
                        <a:t>Prof. PRATESI Carlo</a:t>
                      </a:r>
                    </a:p>
                  </a:txBody>
                  <a:tcPr marL="9525" marR="9525" marT="9525" marB="0" anchor="b"/>
                </a:tc>
                <a:tc>
                  <a:txBody>
                    <a:bodyPr/>
                    <a:lstStyle/>
                    <a:p>
                      <a:pPr algn="l" fontAlgn="b"/>
                      <a:r>
                        <a:rPr lang="it-IT" sz="900" b="0" i="0" u="none" strike="noStrike">
                          <a:solidFill>
                            <a:srgbClr val="000000"/>
                          </a:solidFill>
                          <a:latin typeface="+mn-lt"/>
                        </a:rPr>
                        <a:t>Cattedra e U.O. di Chirurgia Vascolare - Università degli Studi di Firenze</a:t>
                      </a:r>
                    </a:p>
                  </a:txBody>
                  <a:tcPr marL="9525" marR="9525" marT="9525" marB="0" anchor="b"/>
                </a:tc>
                <a:tc>
                  <a:txBody>
                    <a:bodyPr/>
                    <a:lstStyle/>
                    <a:p>
                      <a:pPr algn="l" fontAlgn="b"/>
                      <a:r>
                        <a:rPr lang="it-IT" sz="900" b="0" i="0" u="none" strike="noStrike">
                          <a:solidFill>
                            <a:srgbClr val="000000"/>
                          </a:solidFill>
                          <a:latin typeface="+mn-lt"/>
                        </a:rPr>
                        <a:t>50134 Firenze</a:t>
                      </a:r>
                    </a:p>
                  </a:txBody>
                  <a:tcPr marL="9525" marR="9525" marT="9525" marB="0" anchor="b"/>
                </a:tc>
              </a:tr>
              <a:tr h="153046">
                <a:tc>
                  <a:txBody>
                    <a:bodyPr/>
                    <a:lstStyle/>
                    <a:p>
                      <a:pPr algn="l" fontAlgn="b"/>
                      <a:r>
                        <a:rPr lang="it-IT" sz="900" b="0" i="0" u="none" strike="noStrike">
                          <a:solidFill>
                            <a:srgbClr val="000000"/>
                          </a:solidFill>
                          <a:latin typeface="+mn-lt"/>
                        </a:rPr>
                        <a:t>Dr. COGNOLATO Diego</a:t>
                      </a:r>
                    </a:p>
                  </a:txBody>
                  <a:tcPr marL="9525" marR="9525" marT="9525" marB="0" anchor="b"/>
                </a:tc>
                <a:tc>
                  <a:txBody>
                    <a:bodyPr/>
                    <a:lstStyle/>
                    <a:p>
                      <a:pPr algn="l" fontAlgn="b"/>
                      <a:r>
                        <a:rPr lang="it-IT" sz="900" b="0" i="0" u="none" strike="noStrike">
                          <a:solidFill>
                            <a:srgbClr val="000000"/>
                          </a:solidFill>
                          <a:latin typeface="+mn-lt"/>
                        </a:rPr>
                        <a:t>Ospedale Bassano del Grappa</a:t>
                      </a:r>
                    </a:p>
                  </a:txBody>
                  <a:tcPr marL="9525" marR="9525" marT="9525" marB="0" anchor="b"/>
                </a:tc>
                <a:tc>
                  <a:txBody>
                    <a:bodyPr/>
                    <a:lstStyle/>
                    <a:p>
                      <a:pPr algn="l" fontAlgn="b"/>
                      <a:r>
                        <a:rPr lang="it-IT" sz="900" b="0" i="0" u="none" strike="noStrike">
                          <a:solidFill>
                            <a:srgbClr val="000000"/>
                          </a:solidFill>
                          <a:latin typeface="+mn-lt"/>
                        </a:rPr>
                        <a:t>36061 - BASSANO DEL GRAPPA (VI)  </a:t>
                      </a:r>
                    </a:p>
                  </a:txBody>
                  <a:tcPr marL="9525" marR="9525" marT="9525" marB="0" anchor="b"/>
                </a:tc>
              </a:tr>
              <a:tr h="153046">
                <a:tc>
                  <a:txBody>
                    <a:bodyPr/>
                    <a:lstStyle/>
                    <a:p>
                      <a:pPr algn="l" fontAlgn="b"/>
                      <a:r>
                        <a:rPr lang="it-IT" sz="900" b="0" i="0" u="none" strike="noStrike">
                          <a:solidFill>
                            <a:srgbClr val="000000"/>
                          </a:solidFill>
                          <a:latin typeface="+mn-lt"/>
                        </a:rPr>
                        <a:t>Dr. CELORIA Giovanni</a:t>
                      </a:r>
                    </a:p>
                  </a:txBody>
                  <a:tcPr marL="9525" marR="9525" marT="9525" marB="0" anchor="b"/>
                </a:tc>
                <a:tc>
                  <a:txBody>
                    <a:bodyPr/>
                    <a:lstStyle/>
                    <a:p>
                      <a:pPr algn="l" fontAlgn="b"/>
                      <a:r>
                        <a:rPr lang="it-IT" sz="900" b="0" i="0" u="none" strike="noStrike">
                          <a:solidFill>
                            <a:srgbClr val="000000"/>
                          </a:solidFill>
                          <a:latin typeface="+mn-lt"/>
                        </a:rPr>
                        <a:t>Ospedale Sant'Andrea</a:t>
                      </a:r>
                    </a:p>
                  </a:txBody>
                  <a:tcPr marL="9525" marR="9525" marT="9525" marB="0" anchor="b"/>
                </a:tc>
                <a:tc>
                  <a:txBody>
                    <a:bodyPr/>
                    <a:lstStyle/>
                    <a:p>
                      <a:pPr algn="l" fontAlgn="b"/>
                      <a:r>
                        <a:rPr lang="it-IT" sz="900" b="0" i="0" u="none" strike="noStrike">
                          <a:solidFill>
                            <a:srgbClr val="000000"/>
                          </a:solidFill>
                          <a:latin typeface="+mn-lt"/>
                        </a:rPr>
                        <a:t>19100 - LA SPEZIA</a:t>
                      </a:r>
                    </a:p>
                  </a:txBody>
                  <a:tcPr marL="9525" marR="9525" marT="9525" marB="0" anchor="b"/>
                </a:tc>
              </a:tr>
              <a:tr h="153046">
                <a:tc>
                  <a:txBody>
                    <a:bodyPr/>
                    <a:lstStyle/>
                    <a:p>
                      <a:pPr algn="l" fontAlgn="b"/>
                      <a:r>
                        <a:rPr lang="it-IT" sz="900" b="0" i="0" u="none" strike="noStrike">
                          <a:solidFill>
                            <a:srgbClr val="000000"/>
                          </a:solidFill>
                          <a:latin typeface="+mn-lt"/>
                        </a:rPr>
                        <a:t>Prof. NANO Giovanni</a:t>
                      </a:r>
                    </a:p>
                  </a:txBody>
                  <a:tcPr marL="9525" marR="9525" marT="9525" marB="0" anchor="b"/>
                </a:tc>
                <a:tc>
                  <a:txBody>
                    <a:bodyPr/>
                    <a:lstStyle/>
                    <a:p>
                      <a:pPr algn="l" fontAlgn="b"/>
                      <a:r>
                        <a:rPr lang="it-IT" sz="900" b="0" i="0" u="none" strike="noStrike">
                          <a:solidFill>
                            <a:srgbClr val="000000"/>
                          </a:solidFill>
                          <a:latin typeface="+mn-lt"/>
                        </a:rPr>
                        <a:t>Ist. Policlinico San Donato</a:t>
                      </a:r>
                    </a:p>
                  </a:txBody>
                  <a:tcPr marL="9525" marR="9525" marT="9525" marB="0" anchor="b"/>
                </a:tc>
                <a:tc>
                  <a:txBody>
                    <a:bodyPr/>
                    <a:lstStyle/>
                    <a:p>
                      <a:pPr algn="l" fontAlgn="b"/>
                      <a:r>
                        <a:rPr lang="it-IT" sz="900" b="0" i="0" u="none" strike="noStrike">
                          <a:solidFill>
                            <a:srgbClr val="000000"/>
                          </a:solidFill>
                          <a:latin typeface="+mn-lt"/>
                        </a:rPr>
                        <a:t>20097 - SAN DONATO MILANESE</a:t>
                      </a:r>
                    </a:p>
                  </a:txBody>
                  <a:tcPr marL="9525" marR="9525" marT="9525" marB="0" anchor="b"/>
                </a:tc>
              </a:tr>
              <a:tr h="153046">
                <a:tc>
                  <a:txBody>
                    <a:bodyPr/>
                    <a:lstStyle/>
                    <a:p>
                      <a:pPr algn="l" fontAlgn="b"/>
                      <a:r>
                        <a:rPr lang="it-IT" sz="900" b="0" i="0" u="none" strike="noStrike">
                          <a:solidFill>
                            <a:srgbClr val="000000"/>
                          </a:solidFill>
                          <a:latin typeface="+mn-lt"/>
                        </a:rPr>
                        <a:t>Prof. BRACALE Giancarlo</a:t>
                      </a:r>
                    </a:p>
                  </a:txBody>
                  <a:tcPr marL="9525" marR="9525" marT="9525" marB="0" anchor="b"/>
                </a:tc>
                <a:tc>
                  <a:txBody>
                    <a:bodyPr/>
                    <a:lstStyle/>
                    <a:p>
                      <a:pPr algn="l" fontAlgn="b"/>
                      <a:r>
                        <a:rPr lang="it-IT" sz="900" b="0" i="0" u="none" strike="noStrike">
                          <a:solidFill>
                            <a:srgbClr val="000000"/>
                          </a:solidFill>
                          <a:latin typeface="+mn-lt"/>
                        </a:rPr>
                        <a:t>Universita degli studi di Napoli Federico II. Cattedra di Chirurgia Vascolare</a:t>
                      </a:r>
                    </a:p>
                  </a:txBody>
                  <a:tcPr marL="9525" marR="9525" marT="9525" marB="0" anchor="b"/>
                </a:tc>
                <a:tc>
                  <a:txBody>
                    <a:bodyPr/>
                    <a:lstStyle/>
                    <a:p>
                      <a:pPr algn="l" fontAlgn="b"/>
                      <a:r>
                        <a:rPr lang="it-IT" sz="900" b="0" i="0" u="none" strike="noStrike">
                          <a:solidFill>
                            <a:srgbClr val="000000"/>
                          </a:solidFill>
                          <a:latin typeface="+mn-lt"/>
                        </a:rPr>
                        <a:t>80131 - NAPOLI</a:t>
                      </a:r>
                    </a:p>
                  </a:txBody>
                  <a:tcPr marL="9525" marR="9525" marT="9525" marB="0" anchor="b"/>
                </a:tc>
              </a:tr>
              <a:tr h="153046">
                <a:tc>
                  <a:txBody>
                    <a:bodyPr/>
                    <a:lstStyle/>
                    <a:p>
                      <a:pPr algn="l" fontAlgn="b"/>
                      <a:r>
                        <a:rPr lang="it-IT" sz="900" b="0" i="0" u="none" strike="noStrike">
                          <a:solidFill>
                            <a:srgbClr val="000000"/>
                          </a:solidFill>
                          <a:latin typeface="+mn-lt"/>
                        </a:rPr>
                        <a:t>Dott. MEUCCI Eugenio</a:t>
                      </a:r>
                    </a:p>
                  </a:txBody>
                  <a:tcPr marL="9525" marR="9525" marT="9525" marB="0" anchor="b"/>
                </a:tc>
                <a:tc>
                  <a:txBody>
                    <a:bodyPr/>
                    <a:lstStyle/>
                    <a:p>
                      <a:pPr algn="l" fontAlgn="b"/>
                      <a:r>
                        <a:rPr lang="it-IT" sz="900" b="0" i="0" u="none" strike="noStrike">
                          <a:solidFill>
                            <a:srgbClr val="000000"/>
                          </a:solidFill>
                          <a:latin typeface="+mn-lt"/>
                        </a:rPr>
                        <a:t>U.O.C. Chirurgia Vascolare - Ospedale S.Luca</a:t>
                      </a:r>
                    </a:p>
                  </a:txBody>
                  <a:tcPr marL="9525" marR="9525" marT="9525" marB="0" anchor="b"/>
                </a:tc>
                <a:tc>
                  <a:txBody>
                    <a:bodyPr/>
                    <a:lstStyle/>
                    <a:p>
                      <a:pPr algn="l" fontAlgn="b"/>
                      <a:r>
                        <a:rPr lang="it-IT" sz="900" b="0" i="0" u="none" strike="noStrike">
                          <a:solidFill>
                            <a:srgbClr val="000000"/>
                          </a:solidFill>
                          <a:latin typeface="+mn-lt"/>
                        </a:rPr>
                        <a:t>84078 - Vallo della Lucania  - SALERNO</a:t>
                      </a:r>
                    </a:p>
                  </a:txBody>
                  <a:tcPr marL="9525" marR="9525" marT="9525" marB="0" anchor="b"/>
                </a:tc>
              </a:tr>
              <a:tr h="153046">
                <a:tc>
                  <a:txBody>
                    <a:bodyPr/>
                    <a:lstStyle/>
                    <a:p>
                      <a:pPr algn="l" fontAlgn="b"/>
                      <a:r>
                        <a:rPr lang="it-IT" sz="900" b="0" i="0" u="none" strike="noStrike">
                          <a:solidFill>
                            <a:srgbClr val="000000"/>
                          </a:solidFill>
                          <a:latin typeface="+mn-lt"/>
                        </a:rPr>
                        <a:t>Dr. AMATUCCI Giovanni</a:t>
                      </a:r>
                    </a:p>
                  </a:txBody>
                  <a:tcPr marL="9525" marR="9525" marT="9525" marB="0" anchor="b"/>
                </a:tc>
                <a:tc>
                  <a:txBody>
                    <a:bodyPr/>
                    <a:lstStyle/>
                    <a:p>
                      <a:pPr algn="l" fontAlgn="b"/>
                      <a:r>
                        <a:rPr lang="it-IT" sz="900" b="0" i="0" u="none" strike="noStrike">
                          <a:solidFill>
                            <a:srgbClr val="000000"/>
                          </a:solidFill>
                          <a:latin typeface="+mn-lt"/>
                        </a:rPr>
                        <a:t>A.O. Moscati - U.O. Chirurgia Vascolare </a:t>
                      </a:r>
                    </a:p>
                  </a:txBody>
                  <a:tcPr marL="9525" marR="9525" marT="9525" marB="0" anchor="b"/>
                </a:tc>
                <a:tc>
                  <a:txBody>
                    <a:bodyPr/>
                    <a:lstStyle/>
                    <a:p>
                      <a:pPr algn="l" fontAlgn="b"/>
                      <a:r>
                        <a:rPr lang="it-IT" sz="900" b="0" i="0" u="none" strike="noStrike">
                          <a:solidFill>
                            <a:srgbClr val="000000"/>
                          </a:solidFill>
                          <a:latin typeface="+mn-lt"/>
                        </a:rPr>
                        <a:t>83100  - Avellino</a:t>
                      </a:r>
                    </a:p>
                  </a:txBody>
                  <a:tcPr marL="9525" marR="9525" marT="9525" marB="0" anchor="b"/>
                </a:tc>
              </a:tr>
              <a:tr h="153046">
                <a:tc>
                  <a:txBody>
                    <a:bodyPr/>
                    <a:lstStyle/>
                    <a:p>
                      <a:pPr algn="l" fontAlgn="b"/>
                      <a:r>
                        <a:rPr lang="it-IT" sz="900" b="0" i="0" u="none" strike="noStrike">
                          <a:solidFill>
                            <a:srgbClr val="000000"/>
                          </a:solidFill>
                          <a:latin typeface="+mn-lt"/>
                        </a:rPr>
                        <a:t>Dr. Garofalo  Mariano</a:t>
                      </a:r>
                    </a:p>
                  </a:txBody>
                  <a:tcPr marL="9525" marR="9525" marT="9525" marB="0" anchor="b"/>
                </a:tc>
                <a:tc>
                  <a:txBody>
                    <a:bodyPr/>
                    <a:lstStyle/>
                    <a:p>
                      <a:pPr algn="l" fontAlgn="b"/>
                      <a:r>
                        <a:rPr lang="it-IT" sz="900" b="0" i="0" u="none" strike="noStrike">
                          <a:solidFill>
                            <a:srgbClr val="000000"/>
                          </a:solidFill>
                          <a:latin typeface="+mn-lt"/>
                        </a:rPr>
                        <a:t>Dipartimento Interospedaliero di Chirurgia Vascolare, Endovascolare e Angiologia </a:t>
                      </a:r>
                    </a:p>
                  </a:txBody>
                  <a:tcPr marL="9525" marR="9525" marT="9525" marB="0" anchor="b"/>
                </a:tc>
                <a:tc>
                  <a:txBody>
                    <a:bodyPr/>
                    <a:lstStyle/>
                    <a:p>
                      <a:pPr algn="l" fontAlgn="b"/>
                      <a:r>
                        <a:rPr lang="it-IT" sz="900" b="0" i="0" u="none" strike="noStrike">
                          <a:solidFill>
                            <a:srgbClr val="000000"/>
                          </a:solidFill>
                          <a:latin typeface="+mn-lt"/>
                        </a:rPr>
                        <a:t>00168 - ROMA</a:t>
                      </a:r>
                    </a:p>
                  </a:txBody>
                  <a:tcPr marL="9525" marR="9525" marT="9525" marB="0" anchor="b"/>
                </a:tc>
              </a:tr>
              <a:tr h="153046">
                <a:tc>
                  <a:txBody>
                    <a:bodyPr/>
                    <a:lstStyle/>
                    <a:p>
                      <a:pPr algn="l" fontAlgn="b"/>
                      <a:r>
                        <a:rPr lang="it-IT" sz="900" b="0" i="0" u="none" strike="noStrike">
                          <a:solidFill>
                            <a:srgbClr val="000000"/>
                          </a:solidFill>
                          <a:latin typeface="+mn-lt"/>
                        </a:rPr>
                        <a:t>Dr. Marco UDINI</a:t>
                      </a:r>
                    </a:p>
                  </a:txBody>
                  <a:tcPr marL="9525" marR="9525" marT="9525" marB="0" anchor="b"/>
                </a:tc>
                <a:tc>
                  <a:txBody>
                    <a:bodyPr/>
                    <a:lstStyle/>
                    <a:p>
                      <a:pPr algn="l" fontAlgn="b"/>
                      <a:r>
                        <a:rPr lang="it-IT" sz="900" b="0" i="0" u="none" strike="noStrike">
                          <a:solidFill>
                            <a:srgbClr val="000000"/>
                          </a:solidFill>
                          <a:latin typeface="+mn-lt"/>
                        </a:rPr>
                        <a:t>Azienda Ospedaliera della Valtellina e della Valchiavenna - Ospedale  “E. Morelli” Sondalo</a:t>
                      </a:r>
                    </a:p>
                  </a:txBody>
                  <a:tcPr marL="9525" marR="9525" marT="9525" marB="0" anchor="b"/>
                </a:tc>
                <a:tc>
                  <a:txBody>
                    <a:bodyPr/>
                    <a:lstStyle/>
                    <a:p>
                      <a:pPr algn="l" fontAlgn="b"/>
                      <a:r>
                        <a:rPr lang="it-IT" sz="900" b="0" i="0" u="none" strike="noStrike">
                          <a:solidFill>
                            <a:srgbClr val="000000"/>
                          </a:solidFill>
                          <a:latin typeface="+mn-lt"/>
                        </a:rPr>
                        <a:t>23039 - SONDALO  (SO)  </a:t>
                      </a:r>
                    </a:p>
                  </a:txBody>
                  <a:tcPr marL="9525" marR="9525" marT="9525" marB="0" anchor="b"/>
                </a:tc>
              </a:tr>
              <a:tr h="153046">
                <a:tc>
                  <a:txBody>
                    <a:bodyPr/>
                    <a:lstStyle/>
                    <a:p>
                      <a:pPr algn="l" fontAlgn="b"/>
                      <a:r>
                        <a:rPr lang="it-IT" sz="900" b="0" i="0" u="none" strike="noStrike">
                          <a:solidFill>
                            <a:srgbClr val="000000"/>
                          </a:solidFill>
                          <a:latin typeface="+mn-lt"/>
                        </a:rPr>
                        <a:t>Dr. ROSCITANO Giuseppe</a:t>
                      </a:r>
                    </a:p>
                  </a:txBody>
                  <a:tcPr marL="9525" marR="9525" marT="9525" marB="0" anchor="b"/>
                </a:tc>
                <a:tc>
                  <a:txBody>
                    <a:bodyPr/>
                    <a:lstStyle/>
                    <a:p>
                      <a:pPr algn="l" fontAlgn="b"/>
                      <a:r>
                        <a:rPr lang="it-IT" sz="900" b="0" i="0" u="none" strike="noStrike">
                          <a:solidFill>
                            <a:srgbClr val="000000"/>
                          </a:solidFill>
                          <a:latin typeface="+mn-lt"/>
                        </a:rPr>
                        <a:t>S.Anna Hospital</a:t>
                      </a:r>
                    </a:p>
                  </a:txBody>
                  <a:tcPr marL="9525" marR="9525" marT="9525" marB="0" anchor="b"/>
                </a:tc>
                <a:tc>
                  <a:txBody>
                    <a:bodyPr/>
                    <a:lstStyle/>
                    <a:p>
                      <a:pPr algn="l" fontAlgn="b"/>
                      <a:r>
                        <a:rPr lang="it-IT" sz="900" b="0" i="0" u="none" strike="noStrike">
                          <a:solidFill>
                            <a:srgbClr val="000000"/>
                          </a:solidFill>
                          <a:latin typeface="+mn-lt"/>
                        </a:rPr>
                        <a:t>Catanzaro</a:t>
                      </a:r>
                    </a:p>
                  </a:txBody>
                  <a:tcPr marL="9525" marR="9525" marT="9525" marB="0" anchor="b"/>
                </a:tc>
              </a:tr>
              <a:tr h="153046">
                <a:tc>
                  <a:txBody>
                    <a:bodyPr/>
                    <a:lstStyle/>
                    <a:p>
                      <a:pPr algn="l" fontAlgn="b"/>
                      <a:r>
                        <a:rPr lang="it-IT" sz="900" b="0" i="0" u="none" strike="noStrike">
                          <a:solidFill>
                            <a:srgbClr val="000000"/>
                          </a:solidFill>
                          <a:latin typeface="+mn-lt"/>
                        </a:rPr>
                        <a:t>Dott. Panzera Anna</a:t>
                      </a:r>
                    </a:p>
                  </a:txBody>
                  <a:tcPr marL="9525" marR="9525" marT="9525" marB="0" anchor="b"/>
                </a:tc>
                <a:tc>
                  <a:txBody>
                    <a:bodyPr/>
                    <a:lstStyle/>
                    <a:p>
                      <a:pPr algn="l" fontAlgn="b"/>
                      <a:r>
                        <a:rPr lang="it-IT" sz="900" b="0" i="0" u="none" strike="noStrike">
                          <a:solidFill>
                            <a:srgbClr val="000000"/>
                          </a:solidFill>
                          <a:latin typeface="+mn-lt"/>
                        </a:rPr>
                        <a:t>U. O. Semplice Dipartimentale,Ospedale S.Spirito-Roma</a:t>
                      </a:r>
                    </a:p>
                  </a:txBody>
                  <a:tcPr marL="9525" marR="9525" marT="9525" marB="0" anchor="b"/>
                </a:tc>
                <a:tc>
                  <a:txBody>
                    <a:bodyPr/>
                    <a:lstStyle/>
                    <a:p>
                      <a:pPr algn="l" fontAlgn="b"/>
                      <a:r>
                        <a:rPr lang="it-IT" sz="900" b="0" i="0" u="none" strike="noStrike">
                          <a:solidFill>
                            <a:srgbClr val="000000"/>
                          </a:solidFill>
                          <a:latin typeface="+mn-lt"/>
                        </a:rPr>
                        <a:t>00193 - ROMA</a:t>
                      </a:r>
                    </a:p>
                  </a:txBody>
                  <a:tcPr marL="9525" marR="9525" marT="9525" marB="0" anchor="b"/>
                </a:tc>
              </a:tr>
              <a:tr h="153046">
                <a:tc>
                  <a:txBody>
                    <a:bodyPr/>
                    <a:lstStyle/>
                    <a:p>
                      <a:pPr algn="l" fontAlgn="b"/>
                      <a:r>
                        <a:rPr lang="it-IT" sz="900" b="0" i="0" u="none" strike="noStrike">
                          <a:solidFill>
                            <a:srgbClr val="000000"/>
                          </a:solidFill>
                          <a:latin typeface="+mn-lt"/>
                        </a:rPr>
                        <a:t>Dr. FARINA Augusto</a:t>
                      </a:r>
                    </a:p>
                  </a:txBody>
                  <a:tcPr marL="9525" marR="9525" marT="9525" marB="0" anchor="b"/>
                </a:tc>
                <a:tc>
                  <a:txBody>
                    <a:bodyPr/>
                    <a:lstStyle/>
                    <a:p>
                      <a:pPr algn="l" fontAlgn="b"/>
                      <a:r>
                        <a:rPr lang="it-IT" sz="900" b="0" i="0" u="none" strike="noStrike">
                          <a:solidFill>
                            <a:srgbClr val="000000"/>
                          </a:solidFill>
                          <a:latin typeface="+mn-lt"/>
                        </a:rPr>
                        <a:t>U.O. Chirurgia Vascolare Az. Osp. Maggiore</a:t>
                      </a:r>
                    </a:p>
                  </a:txBody>
                  <a:tcPr marL="9525" marR="9525" marT="9525" marB="0" anchor="b"/>
                </a:tc>
                <a:tc>
                  <a:txBody>
                    <a:bodyPr/>
                    <a:lstStyle/>
                    <a:p>
                      <a:pPr algn="l" fontAlgn="b"/>
                      <a:r>
                        <a:rPr lang="it-IT" sz="900" b="0" i="0" u="none" strike="noStrike">
                          <a:solidFill>
                            <a:srgbClr val="000000"/>
                          </a:solidFill>
                          <a:latin typeface="+mn-lt"/>
                        </a:rPr>
                        <a:t>26013 - CREMA (CR)</a:t>
                      </a:r>
                    </a:p>
                  </a:txBody>
                  <a:tcPr marL="9525" marR="9525" marT="9525" marB="0" anchor="b"/>
                </a:tc>
              </a:tr>
              <a:tr h="153046">
                <a:tc>
                  <a:txBody>
                    <a:bodyPr/>
                    <a:lstStyle/>
                    <a:p>
                      <a:pPr algn="l" fontAlgn="b"/>
                      <a:r>
                        <a:rPr lang="it-IT" sz="900" b="0" i="0" u="none" strike="noStrike">
                          <a:solidFill>
                            <a:srgbClr val="000000"/>
                          </a:solidFill>
                          <a:latin typeface="+mn-lt"/>
                        </a:rPr>
                        <a:t>Dr. JANNELLO Antonio Maria</a:t>
                      </a:r>
                    </a:p>
                  </a:txBody>
                  <a:tcPr marL="9525" marR="9525" marT="9525" marB="0" anchor="b"/>
                </a:tc>
                <a:tc>
                  <a:txBody>
                    <a:bodyPr/>
                    <a:lstStyle/>
                    <a:p>
                      <a:pPr algn="l" fontAlgn="b"/>
                      <a:r>
                        <a:rPr lang="it-IT" sz="900" b="0" i="0" u="none" strike="noStrike">
                          <a:solidFill>
                            <a:srgbClr val="000000"/>
                          </a:solidFill>
                          <a:latin typeface="+mn-lt"/>
                        </a:rPr>
                        <a:t>Ospedale Sacro Cuore - Negrar</a:t>
                      </a:r>
                    </a:p>
                  </a:txBody>
                  <a:tcPr marL="9525" marR="9525" marT="9525" marB="0" anchor="b"/>
                </a:tc>
                <a:tc>
                  <a:txBody>
                    <a:bodyPr/>
                    <a:lstStyle/>
                    <a:p>
                      <a:pPr algn="l" fontAlgn="b"/>
                      <a:r>
                        <a:rPr lang="it-IT" sz="900" b="0" i="0" u="none" strike="noStrike">
                          <a:solidFill>
                            <a:srgbClr val="000000"/>
                          </a:solidFill>
                          <a:latin typeface="+mn-lt"/>
                        </a:rPr>
                        <a:t>37024 - VERONA</a:t>
                      </a:r>
                    </a:p>
                  </a:txBody>
                  <a:tcPr marL="9525" marR="9525" marT="9525" marB="0" anchor="b"/>
                </a:tc>
              </a:tr>
              <a:tr h="153046">
                <a:tc>
                  <a:txBody>
                    <a:bodyPr/>
                    <a:lstStyle/>
                    <a:p>
                      <a:pPr algn="l" fontAlgn="b"/>
                      <a:r>
                        <a:rPr lang="it-IT" sz="900" b="0" i="0" u="none" strike="noStrike">
                          <a:solidFill>
                            <a:srgbClr val="000000"/>
                          </a:solidFill>
                          <a:latin typeface="+mn-lt"/>
                        </a:rPr>
                        <a:t>Dr. BISETTI PAOLO</a:t>
                      </a:r>
                    </a:p>
                  </a:txBody>
                  <a:tcPr marL="9525" marR="9525" marT="9525" marB="0" anchor="b"/>
                </a:tc>
                <a:tc>
                  <a:txBody>
                    <a:bodyPr/>
                    <a:lstStyle/>
                    <a:p>
                      <a:pPr algn="l" fontAlgn="b"/>
                      <a:r>
                        <a:rPr lang="it-IT" sz="900" b="0" i="0" u="none" strike="noStrike">
                          <a:solidFill>
                            <a:srgbClr val="000000"/>
                          </a:solidFill>
                          <a:latin typeface="+mn-lt"/>
                        </a:rPr>
                        <a:t>Clinica S. Carlo</a:t>
                      </a:r>
                    </a:p>
                  </a:txBody>
                  <a:tcPr marL="9525" marR="9525" marT="9525" marB="0" anchor="b"/>
                </a:tc>
                <a:tc>
                  <a:txBody>
                    <a:bodyPr/>
                    <a:lstStyle/>
                    <a:p>
                      <a:pPr algn="l" fontAlgn="b"/>
                      <a:r>
                        <a:rPr lang="it-IT" sz="900" b="0" i="0" u="none" strike="noStrike">
                          <a:solidFill>
                            <a:srgbClr val="000000"/>
                          </a:solidFill>
                          <a:latin typeface="+mn-lt"/>
                        </a:rPr>
                        <a:t>20037 - PADERNO DUGNANO</a:t>
                      </a:r>
                    </a:p>
                  </a:txBody>
                  <a:tcPr marL="9525" marR="9525" marT="9525" marB="0" anchor="b"/>
                </a:tc>
              </a:tr>
              <a:tr h="153046">
                <a:tc>
                  <a:txBody>
                    <a:bodyPr/>
                    <a:lstStyle/>
                    <a:p>
                      <a:pPr algn="l" fontAlgn="b"/>
                      <a:r>
                        <a:rPr lang="it-IT" sz="900" b="0" i="0" u="none" strike="noStrike">
                          <a:solidFill>
                            <a:srgbClr val="000000"/>
                          </a:solidFill>
                          <a:latin typeface="+mn-lt"/>
                        </a:rPr>
                        <a:t>Dr. DE BLASIS Giovanni</a:t>
                      </a:r>
                    </a:p>
                  </a:txBody>
                  <a:tcPr marL="9525" marR="9525" marT="9525" marB="0" anchor="b"/>
                </a:tc>
                <a:tc>
                  <a:txBody>
                    <a:bodyPr/>
                    <a:lstStyle/>
                    <a:p>
                      <a:pPr algn="l" fontAlgn="b"/>
                      <a:r>
                        <a:rPr lang="it-IT" sz="900" b="0" i="0" u="none" strike="noStrike">
                          <a:solidFill>
                            <a:srgbClr val="000000"/>
                          </a:solidFill>
                          <a:latin typeface="+mn-lt"/>
                        </a:rPr>
                        <a:t>Ospedale di Avezzano “S. Filippo e Nicola”</a:t>
                      </a:r>
                    </a:p>
                  </a:txBody>
                  <a:tcPr marL="9525" marR="9525" marT="9525" marB="0" anchor="b"/>
                </a:tc>
                <a:tc>
                  <a:txBody>
                    <a:bodyPr/>
                    <a:lstStyle/>
                    <a:p>
                      <a:pPr algn="l" fontAlgn="b"/>
                      <a:r>
                        <a:rPr lang="it-IT" sz="900" b="0" i="0" u="none" strike="noStrike">
                          <a:solidFill>
                            <a:srgbClr val="000000"/>
                          </a:solidFill>
                          <a:latin typeface="+mn-lt"/>
                        </a:rPr>
                        <a:t>67051 - AVEZZANO (AQ)  </a:t>
                      </a:r>
                    </a:p>
                  </a:txBody>
                  <a:tcPr marL="9525" marR="9525" marT="9525" marB="0" anchor="b"/>
                </a:tc>
              </a:tr>
              <a:tr h="153046">
                <a:tc>
                  <a:txBody>
                    <a:bodyPr/>
                    <a:lstStyle/>
                    <a:p>
                      <a:pPr algn="l" fontAlgn="b"/>
                      <a:r>
                        <a:rPr lang="sv-SE" sz="900" b="0" i="0" u="none" strike="noStrike">
                          <a:solidFill>
                            <a:srgbClr val="000000"/>
                          </a:solidFill>
                          <a:latin typeface="+mn-lt"/>
                        </a:rPr>
                        <a:t>Dott. FADDA Dott. Gian Franco</a:t>
                      </a:r>
                    </a:p>
                  </a:txBody>
                  <a:tcPr marL="9525" marR="9525" marT="9525" marB="0" anchor="b"/>
                </a:tc>
                <a:tc>
                  <a:txBody>
                    <a:bodyPr/>
                    <a:lstStyle/>
                    <a:p>
                      <a:pPr algn="l" fontAlgn="b"/>
                      <a:r>
                        <a:rPr lang="it-IT" sz="900" b="0" i="0" u="none" strike="noStrike">
                          <a:solidFill>
                            <a:srgbClr val="000000"/>
                          </a:solidFill>
                          <a:latin typeface="+mn-lt"/>
                        </a:rPr>
                        <a:t>Azienda Ospedaliera - Tricase  - Pia Fondazione di Culto e Religione Card. G. Panico</a:t>
                      </a:r>
                    </a:p>
                  </a:txBody>
                  <a:tcPr marL="9525" marR="9525" marT="9525" marB="0" anchor="b"/>
                </a:tc>
                <a:tc>
                  <a:txBody>
                    <a:bodyPr/>
                    <a:lstStyle/>
                    <a:p>
                      <a:pPr algn="l" fontAlgn="b"/>
                      <a:r>
                        <a:rPr lang="it-IT" sz="900" b="0" i="0" u="none" strike="noStrike">
                          <a:solidFill>
                            <a:srgbClr val="000000"/>
                          </a:solidFill>
                          <a:latin typeface="+mn-lt"/>
                        </a:rPr>
                        <a:t>73039 Tricase (LE)</a:t>
                      </a:r>
                    </a:p>
                  </a:txBody>
                  <a:tcPr marL="9525" marR="9525" marT="9525" marB="0" anchor="b"/>
                </a:tc>
              </a:tr>
              <a:tr h="153046">
                <a:tc>
                  <a:txBody>
                    <a:bodyPr/>
                    <a:lstStyle/>
                    <a:p>
                      <a:pPr algn="l" fontAlgn="b"/>
                      <a:r>
                        <a:rPr lang="it-IT" sz="900" b="0" i="0" u="none" strike="noStrike">
                          <a:solidFill>
                            <a:srgbClr val="000000"/>
                          </a:solidFill>
                          <a:latin typeface="+mn-lt"/>
                        </a:rPr>
                        <a:t>Dr. Arzini  Aldo</a:t>
                      </a:r>
                    </a:p>
                  </a:txBody>
                  <a:tcPr marL="9525" marR="9525" marT="9525" marB="0" anchor="b"/>
                </a:tc>
                <a:tc>
                  <a:txBody>
                    <a:bodyPr/>
                    <a:lstStyle/>
                    <a:p>
                      <a:pPr algn="l" fontAlgn="b"/>
                      <a:r>
                        <a:rPr lang="it-IT" sz="900" b="0" i="0" u="none" strike="noStrike">
                          <a:solidFill>
                            <a:srgbClr val="000000"/>
                          </a:solidFill>
                          <a:latin typeface="+mn-lt"/>
                        </a:rPr>
                        <a:t>Azienda ospedaliera </a:t>
                      </a:r>
                    </a:p>
                  </a:txBody>
                  <a:tcPr marL="9525" marR="9525" marT="9525" marB="0" anchor="b"/>
                </a:tc>
                <a:tc>
                  <a:txBody>
                    <a:bodyPr/>
                    <a:lstStyle/>
                    <a:p>
                      <a:pPr algn="l" fontAlgn="b"/>
                      <a:r>
                        <a:rPr lang="it-IT" sz="900" b="0" i="0" u="none" strike="noStrike">
                          <a:solidFill>
                            <a:srgbClr val="000000"/>
                          </a:solidFill>
                          <a:latin typeface="+mn-lt"/>
                        </a:rPr>
                        <a:t>20020 - GARBAGNATE MILANESE   (MI)  </a:t>
                      </a:r>
                    </a:p>
                  </a:txBody>
                  <a:tcPr marL="9525" marR="9525" marT="9525" marB="0" anchor="b"/>
                </a:tc>
              </a:tr>
              <a:tr h="153046">
                <a:tc>
                  <a:txBody>
                    <a:bodyPr/>
                    <a:lstStyle/>
                    <a:p>
                      <a:pPr algn="l" fontAlgn="b"/>
                      <a:r>
                        <a:rPr lang="it-IT" sz="900" b="0" i="0" u="none" strike="noStrike">
                          <a:solidFill>
                            <a:srgbClr val="000000"/>
                          </a:solidFill>
                          <a:latin typeface="+mn-lt"/>
                        </a:rPr>
                        <a:t>Dr. SPIGONARDO Francesco</a:t>
                      </a:r>
                    </a:p>
                  </a:txBody>
                  <a:tcPr marL="9525" marR="9525" marT="9525" marB="0" anchor="b"/>
                </a:tc>
                <a:tc>
                  <a:txBody>
                    <a:bodyPr/>
                    <a:lstStyle/>
                    <a:p>
                      <a:pPr algn="l" fontAlgn="b"/>
                      <a:r>
                        <a:rPr lang="it-IT" sz="900" b="0" i="0" u="none" strike="noStrike">
                          <a:solidFill>
                            <a:srgbClr val="000000"/>
                          </a:solidFill>
                          <a:latin typeface="+mn-lt"/>
                        </a:rPr>
                        <a:t>Ospedale SS.Annunziata  Chieti</a:t>
                      </a:r>
                    </a:p>
                  </a:txBody>
                  <a:tcPr marL="9525" marR="9525" marT="9525" marB="0" anchor="b"/>
                </a:tc>
                <a:tc>
                  <a:txBody>
                    <a:bodyPr/>
                    <a:lstStyle/>
                    <a:p>
                      <a:pPr algn="l" fontAlgn="b"/>
                      <a:r>
                        <a:rPr lang="it-IT" sz="900" b="0" i="0" u="none" strike="noStrike">
                          <a:solidFill>
                            <a:srgbClr val="000000"/>
                          </a:solidFill>
                          <a:latin typeface="+mn-lt"/>
                        </a:rPr>
                        <a:t>55122 - CHIETI</a:t>
                      </a:r>
                    </a:p>
                  </a:txBody>
                  <a:tcPr marL="9525" marR="9525" marT="9525" marB="0" anchor="b"/>
                </a:tc>
              </a:tr>
              <a:tr h="153046">
                <a:tc>
                  <a:txBody>
                    <a:bodyPr/>
                    <a:lstStyle/>
                    <a:p>
                      <a:pPr algn="l" fontAlgn="b"/>
                      <a:r>
                        <a:rPr lang="it-IT" sz="900" b="0" i="0" u="none" strike="noStrike">
                          <a:solidFill>
                            <a:srgbClr val="000000"/>
                          </a:solidFill>
                          <a:latin typeface="+mn-lt"/>
                        </a:rPr>
                        <a:t>Dr. CAPPIELLO A. Pierluigi</a:t>
                      </a:r>
                    </a:p>
                  </a:txBody>
                  <a:tcPr marL="9525" marR="9525" marT="9525" marB="0" anchor="b"/>
                </a:tc>
                <a:tc>
                  <a:txBody>
                    <a:bodyPr/>
                    <a:lstStyle/>
                    <a:p>
                      <a:pPr algn="l" fontAlgn="b"/>
                      <a:r>
                        <a:rPr lang="it-IT" sz="900" b="0" i="0" u="none" strike="noStrike">
                          <a:solidFill>
                            <a:srgbClr val="000000"/>
                          </a:solidFill>
                          <a:latin typeface="+mn-lt"/>
                        </a:rPr>
                        <a:t>A.O. San Carlo - U.O Dipartimentale di Chirurgia Vascolare - Dipartimento dell'Alta Specialità del Cuore</a:t>
                      </a:r>
                    </a:p>
                  </a:txBody>
                  <a:tcPr marL="9525" marR="9525" marT="9525" marB="0" anchor="b"/>
                </a:tc>
                <a:tc>
                  <a:txBody>
                    <a:bodyPr/>
                    <a:lstStyle/>
                    <a:p>
                      <a:pPr algn="l" fontAlgn="b"/>
                      <a:r>
                        <a:rPr lang="it-IT" sz="900" b="0" i="0" u="none" strike="noStrike">
                          <a:solidFill>
                            <a:srgbClr val="000000"/>
                          </a:solidFill>
                          <a:latin typeface="+mn-lt"/>
                        </a:rPr>
                        <a:t>85100 - Potenza</a:t>
                      </a:r>
                    </a:p>
                  </a:txBody>
                  <a:tcPr marL="9525" marR="9525" marT="9525" marB="0" anchor="b"/>
                </a:tc>
              </a:tr>
              <a:tr h="153046">
                <a:tc>
                  <a:txBody>
                    <a:bodyPr/>
                    <a:lstStyle/>
                    <a:p>
                      <a:pPr algn="l" fontAlgn="b"/>
                      <a:r>
                        <a:rPr lang="it-IT" sz="900" b="0" i="0" u="none" strike="noStrike">
                          <a:solidFill>
                            <a:srgbClr val="000000"/>
                          </a:solidFill>
                          <a:latin typeface="+mn-lt"/>
                        </a:rPr>
                        <a:t>Dr. FERILLI Fiore</a:t>
                      </a:r>
                    </a:p>
                  </a:txBody>
                  <a:tcPr marL="9525" marR="9525" marT="9525" marB="0" anchor="b"/>
                </a:tc>
                <a:tc>
                  <a:txBody>
                    <a:bodyPr/>
                    <a:lstStyle/>
                    <a:p>
                      <a:pPr algn="l" fontAlgn="b"/>
                      <a:r>
                        <a:rPr lang="it-IT" sz="900" b="0" i="0" u="none" strike="noStrike">
                          <a:solidFill>
                            <a:srgbClr val="000000"/>
                          </a:solidFill>
                          <a:latin typeface="+mn-lt"/>
                        </a:rPr>
                        <a:t>S.C. Chirurgia Vascolare</a:t>
                      </a:r>
                    </a:p>
                  </a:txBody>
                  <a:tcPr marL="9525" marR="9525" marT="9525" marB="0" anchor="b"/>
                </a:tc>
                <a:tc>
                  <a:txBody>
                    <a:bodyPr/>
                    <a:lstStyle/>
                    <a:p>
                      <a:pPr algn="l" fontAlgn="b"/>
                      <a:r>
                        <a:rPr lang="it-IT" sz="900" b="0" i="0" u="none" strike="noStrike">
                          <a:solidFill>
                            <a:srgbClr val="000000"/>
                          </a:solidFill>
                          <a:latin typeface="+mn-lt"/>
                        </a:rPr>
                        <a:t>Terni</a:t>
                      </a:r>
                    </a:p>
                  </a:txBody>
                  <a:tcPr marL="9525" marR="9525" marT="9525" marB="0" anchor="b"/>
                </a:tc>
              </a:tr>
              <a:tr h="153046">
                <a:tc>
                  <a:txBody>
                    <a:bodyPr/>
                    <a:lstStyle/>
                    <a:p>
                      <a:pPr algn="l" fontAlgn="b"/>
                      <a:r>
                        <a:rPr lang="it-IT" sz="900" b="0" i="0" u="none" strike="noStrike">
                          <a:solidFill>
                            <a:srgbClr val="000000"/>
                          </a:solidFill>
                          <a:latin typeface="+mn-lt"/>
                        </a:rPr>
                        <a:t>Dr. GANASSIN Lorenzo</a:t>
                      </a:r>
                    </a:p>
                  </a:txBody>
                  <a:tcPr marL="9525" marR="9525" marT="9525" marB="0" anchor="b"/>
                </a:tc>
                <a:tc>
                  <a:txBody>
                    <a:bodyPr/>
                    <a:lstStyle/>
                    <a:p>
                      <a:pPr algn="l" fontAlgn="b"/>
                      <a:r>
                        <a:rPr lang="it-IT" sz="900" b="0" i="0" u="none" strike="noStrike">
                          <a:solidFill>
                            <a:srgbClr val="000000"/>
                          </a:solidFill>
                          <a:latin typeface="+mn-lt"/>
                        </a:rPr>
                        <a:t>Ospedale Civile “Ca’ Foncello”</a:t>
                      </a:r>
                    </a:p>
                  </a:txBody>
                  <a:tcPr marL="9525" marR="9525" marT="9525" marB="0" anchor="b"/>
                </a:tc>
                <a:tc>
                  <a:txBody>
                    <a:bodyPr/>
                    <a:lstStyle/>
                    <a:p>
                      <a:pPr algn="l" fontAlgn="b"/>
                      <a:r>
                        <a:rPr lang="it-IT" sz="900" b="0" i="0" u="none" strike="noStrike">
                          <a:solidFill>
                            <a:srgbClr val="000000"/>
                          </a:solidFill>
                          <a:latin typeface="+mn-lt"/>
                        </a:rPr>
                        <a:t>31100 - TREVISO  </a:t>
                      </a:r>
                    </a:p>
                  </a:txBody>
                  <a:tcPr marL="9525" marR="9525" marT="9525" marB="0" anchor="b"/>
                </a:tc>
              </a:tr>
              <a:tr h="165855">
                <a:tc>
                  <a:txBody>
                    <a:bodyPr/>
                    <a:lstStyle/>
                    <a:p>
                      <a:pPr algn="l" fontAlgn="b"/>
                      <a:r>
                        <a:rPr lang="it-IT" sz="900" b="0" i="0" u="none" strike="noStrike">
                          <a:solidFill>
                            <a:srgbClr val="000000"/>
                          </a:solidFill>
                          <a:latin typeface="+mn-lt"/>
                        </a:rPr>
                        <a:t>Dr. Accarino Giancarlo</a:t>
                      </a:r>
                    </a:p>
                  </a:txBody>
                  <a:tcPr marL="9525" marR="9525" marT="9525" marB="0" anchor="b"/>
                </a:tc>
                <a:tc>
                  <a:txBody>
                    <a:bodyPr/>
                    <a:lstStyle/>
                    <a:p>
                      <a:pPr algn="l" fontAlgn="b"/>
                      <a:r>
                        <a:rPr lang="it-IT" sz="900" b="0" i="0" u="none" strike="noStrike">
                          <a:solidFill>
                            <a:srgbClr val="000000"/>
                          </a:solidFill>
                          <a:latin typeface="+mn-lt"/>
                        </a:rPr>
                        <a:t>Azienda Ospedaliera San Giovanni di Dio e Ruggi D’Aragona</a:t>
                      </a:r>
                    </a:p>
                  </a:txBody>
                  <a:tcPr marL="9525" marR="9525" marT="9525" marB="0" anchor="b"/>
                </a:tc>
                <a:tc>
                  <a:txBody>
                    <a:bodyPr/>
                    <a:lstStyle/>
                    <a:p>
                      <a:pPr algn="l" fontAlgn="b"/>
                      <a:r>
                        <a:rPr lang="it-IT" sz="900" b="0" i="0" u="none" strike="noStrike">
                          <a:solidFill>
                            <a:srgbClr val="000000"/>
                          </a:solidFill>
                          <a:latin typeface="+mn-lt"/>
                        </a:rPr>
                        <a:t>84100 - SALERNO  </a:t>
                      </a:r>
                    </a:p>
                  </a:txBody>
                  <a:tcPr marL="9525" marR="9525" marT="9525" marB="0" anchor="b"/>
                </a:tc>
              </a:tr>
              <a:tr h="153046">
                <a:tc>
                  <a:txBody>
                    <a:bodyPr/>
                    <a:lstStyle/>
                    <a:p>
                      <a:pPr algn="l" fontAlgn="b"/>
                      <a:r>
                        <a:rPr lang="it-IT" sz="900" b="0" i="0" u="none" strike="noStrike">
                          <a:latin typeface="+mn-lt"/>
                        </a:rPr>
                        <a:t>Dott. PEINETTI Flavio</a:t>
                      </a:r>
                    </a:p>
                  </a:txBody>
                  <a:tcPr marL="9525" marR="9525" marT="9525" marB="0" anchor="b"/>
                </a:tc>
                <a:tc>
                  <a:txBody>
                    <a:bodyPr/>
                    <a:lstStyle/>
                    <a:p>
                      <a:pPr algn="l" fontAlgn="b"/>
                      <a:r>
                        <a:rPr lang="it-IT" sz="900" b="0" i="0" u="none" strike="noStrike">
                          <a:latin typeface="+mn-lt"/>
                        </a:rPr>
                        <a:t>Ospedale Regionale</a:t>
                      </a:r>
                    </a:p>
                  </a:txBody>
                  <a:tcPr marL="9525" marR="9525" marT="9525" marB="0" anchor="b"/>
                </a:tc>
                <a:tc>
                  <a:txBody>
                    <a:bodyPr/>
                    <a:lstStyle/>
                    <a:p>
                      <a:pPr algn="l" fontAlgn="b"/>
                      <a:r>
                        <a:rPr lang="it-IT" sz="900" b="0" i="0" u="none" strike="noStrike" dirty="0">
                          <a:latin typeface="+mn-lt"/>
                        </a:rPr>
                        <a:t>11100 - AOSTA</a:t>
                      </a:r>
                    </a:p>
                  </a:txBody>
                  <a:tcPr marL="9525" marR="9525" marT="9525" marB="0" anchor="b"/>
                </a:tc>
              </a:tr>
            </a:tbl>
          </a:graphicData>
        </a:graphic>
      </p:graphicFrame>
      <p:sp>
        <p:nvSpPr>
          <p:cNvPr id="5" name="Rectangle 4"/>
          <p:cNvSpPr/>
          <p:nvPr/>
        </p:nvSpPr>
        <p:spPr>
          <a:xfrm rot="16200000">
            <a:off x="-2248552" y="3010552"/>
            <a:ext cx="5448235" cy="646331"/>
          </a:xfrm>
          <a:prstGeom prst="rect">
            <a:avLst/>
          </a:prstGeom>
        </p:spPr>
        <p:txBody>
          <a:bodyPr wrap="square">
            <a:spAutoFit/>
          </a:bodyPr>
          <a:lstStyle/>
          <a:p>
            <a:r>
              <a:rPr lang="it-IT" sz="3600" b="1" spc="300" dirty="0" smtClean="0">
                <a:solidFill>
                  <a:schemeClr val="bg2">
                    <a:lumMod val="25000"/>
                  </a:schemeClr>
                </a:solidFill>
              </a:rPr>
              <a:t>Centri partecipanti: 41</a:t>
            </a:r>
            <a:endParaRPr lang="it-IT" sz="3600" spc="300" dirty="0">
              <a:solidFill>
                <a:schemeClr val="bg2">
                  <a:lumMod val="25000"/>
                </a:schemeClr>
              </a:solidFill>
            </a:endParaRPr>
          </a:p>
        </p:txBody>
      </p:sp>
      <p:sp>
        <p:nvSpPr>
          <p:cNvPr id="6" name="Slide Number Placeholder 5"/>
          <p:cNvSpPr>
            <a:spLocks noGrp="1"/>
          </p:cNvSpPr>
          <p:nvPr>
            <p:ph type="sldNum" sz="quarter" idx="4294967295"/>
          </p:nvPr>
        </p:nvSpPr>
        <p:spPr>
          <a:xfrm>
            <a:off x="9029700" y="6356352"/>
            <a:ext cx="800100" cy="365125"/>
          </a:xfrm>
        </p:spPr>
        <p:txBody>
          <a:bodyPr/>
          <a:lstStyle/>
          <a:p>
            <a:fld id="{B6F15528-21DE-4FAA-801E-634DDDAF4B2B}"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533400" y="4953000"/>
            <a:ext cx="8915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it-IT" sz="1200" dirty="0" smtClean="0">
                <a:latin typeface="+mj-lt"/>
                <a:ea typeface="Times New Roman" pitchFamily="18" charset="0"/>
                <a:cs typeface="Arial" pitchFamily="34" charset="0"/>
              </a:rPr>
              <a:t>Volendo commentare l’andamento della partecipazione al Registro, si può osservare che, a parte la fisiologica forte crescita del primo periodo, nei periodi dal 2002 al 2004 e dal 2005 al 2008 la curva ha seguito un andamento abbastanza stabile (quasi interpolabile con una crescita ciclica “logistica” – andamento di crescita “naturale” nelle popolazioni statistiche). Il salto positivo del 2005 corrisponde all’introduzione della versione web dell’applicativo. Nell’arco 2009-2011 si registra, invece, una progressiva flessione del numero dei centri coinvolti, forse per una minor disponibilità di risorse umane destinate all’attività (tagli finanziari ?). Nel 2012, fortunatamente, si arresta la tendenza e si evidenzia la "tenuta" del numero dei centri partecipanti (solo 4 in meno, ma con centri nuovi), che fa pensare ad una stabilizzazione. Permane comunque la necessità di aumentare la popolazione rilevata per garantire un futuro al Registro e preservare la validità statistica delle elaborazioni.</a:t>
            </a:r>
            <a:endParaRPr kumimoji="0" lang="it-IT" sz="1200" b="0" i="0" u="none" strike="noStrike" cap="none" normalizeH="0" baseline="0" dirty="0" smtClean="0">
              <a:ln>
                <a:noFill/>
              </a:ln>
              <a:solidFill>
                <a:schemeClr val="tx1"/>
              </a:solidFill>
              <a:effectLst/>
              <a:latin typeface="+mj-lt"/>
              <a:cs typeface="Arial" pitchFamily="34" charset="0"/>
            </a:endParaRPr>
          </a:p>
        </p:txBody>
      </p:sp>
      <p:sp>
        <p:nvSpPr>
          <p:cNvPr id="5" name="Rectangle 4"/>
          <p:cNvSpPr/>
          <p:nvPr/>
        </p:nvSpPr>
        <p:spPr>
          <a:xfrm>
            <a:off x="533400" y="152400"/>
            <a:ext cx="891540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it-IT" b="1" dirty="0" smtClean="0">
                <a:solidFill>
                  <a:schemeClr val="tx2"/>
                </a:solidFill>
              </a:rPr>
              <a:t>RAPPRESENTAZIONE GRAFICA NEL TEMPO DEL NUMERO</a:t>
            </a:r>
          </a:p>
          <a:p>
            <a:pPr algn="ctr"/>
            <a:r>
              <a:rPr lang="it-IT" b="1" dirty="0" smtClean="0">
                <a:solidFill>
                  <a:schemeClr val="tx2"/>
                </a:solidFill>
              </a:rPr>
              <a:t>DEI CENTRI AFFERENTI AL REGISTRO NAZIONALE SICVE - SICVEREG</a:t>
            </a:r>
            <a:endParaRPr lang="it-IT" dirty="0">
              <a:solidFill>
                <a:schemeClr val="tx2"/>
              </a:solidFill>
            </a:endParaRPr>
          </a:p>
        </p:txBody>
      </p:sp>
      <p:sp>
        <p:nvSpPr>
          <p:cNvPr id="6" name="Rectangle 5"/>
          <p:cNvSpPr/>
          <p:nvPr/>
        </p:nvSpPr>
        <p:spPr>
          <a:xfrm>
            <a:off x="1143000" y="1828800"/>
            <a:ext cx="3026982" cy="369332"/>
          </a:xfrm>
          <a:prstGeom prst="rect">
            <a:avLst/>
          </a:prstGeom>
        </p:spPr>
        <p:txBody>
          <a:bodyPr wrap="none">
            <a:spAutoFit/>
          </a:bodyPr>
          <a:lstStyle/>
          <a:p>
            <a:r>
              <a:rPr lang="it-IT" b="1" dirty="0" smtClean="0"/>
              <a:t>Centri partecipanti al Registro</a:t>
            </a:r>
            <a:endParaRPr lang="it-IT" dirty="0"/>
          </a:p>
        </p:txBody>
      </p:sp>
      <p:graphicFrame>
        <p:nvGraphicFramePr>
          <p:cNvPr id="7" name="Chart 6"/>
          <p:cNvGraphicFramePr/>
          <p:nvPr/>
        </p:nvGraphicFramePr>
        <p:xfrm>
          <a:off x="533400" y="1143000"/>
          <a:ext cx="89154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8" name="Slide Number Placeholder 5"/>
          <p:cNvSpPr txBox="1">
            <a:spLocks/>
          </p:cNvSpPr>
          <p:nvPr/>
        </p:nvSpPr>
        <p:spPr>
          <a:xfrm>
            <a:off x="9029700" y="6356352"/>
            <a:ext cx="8001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038053"/>
          <a:ext cx="4495800" cy="5124622"/>
        </p:xfrm>
        <a:graphic>
          <a:graphicData uri="http://schemas.openxmlformats.org/drawingml/2006/table">
            <a:tbl>
              <a:tblPr firstRow="1" lastRow="1" bandRow="1">
                <a:effectLst>
                  <a:outerShdw blurRad="50800" dist="38100" dir="2700000" algn="tl" rotWithShape="0">
                    <a:prstClr val="black">
                      <a:alpha val="40000"/>
                    </a:prstClr>
                  </a:outerShdw>
                </a:effectLst>
                <a:tableStyleId>{284E427A-3D55-4303-BF80-6455036E1DE7}</a:tableStyleId>
              </a:tblPr>
              <a:tblGrid>
                <a:gridCol w="381000"/>
                <a:gridCol w="2362200"/>
                <a:gridCol w="457200"/>
                <a:gridCol w="381000"/>
                <a:gridCol w="381000"/>
                <a:gridCol w="533400"/>
              </a:tblGrid>
              <a:tr h="269402">
                <a:tc gridSpan="2">
                  <a:txBody>
                    <a:bodyPr/>
                    <a:lstStyle/>
                    <a:p>
                      <a:pPr algn="l" fontAlgn="b"/>
                      <a:r>
                        <a:rPr lang="it-IT" sz="900" u="none" strike="noStrike" baseline="0" dirty="0"/>
                        <a:t> </a:t>
                      </a:r>
                      <a:endParaRPr lang="it-IT" sz="900" b="0" i="0" u="none" strike="noStrike" baseline="0" dirty="0">
                        <a:solidFill>
                          <a:schemeClr val="bg1"/>
                        </a:solidFill>
                        <a:latin typeface="+mn-lt"/>
                      </a:endParaRPr>
                    </a:p>
                  </a:txBody>
                  <a:tcPr marL="5779" marR="5779" marT="2770" marB="0" anchor="ctr">
                    <a:lnL w="9525" cap="flat" cmpd="sng" algn="ctr">
                      <a:noFill/>
                      <a:prstDash val="solid"/>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hMerge="1">
                  <a:txBody>
                    <a:bodyPr/>
                    <a:lstStyle/>
                    <a:p>
                      <a:endParaRPr lang="it-IT"/>
                    </a:p>
                  </a:txBody>
                  <a:tcPr/>
                </a:tc>
                <a:tc>
                  <a:txBody>
                    <a:bodyPr/>
                    <a:lstStyle/>
                    <a:p>
                      <a:pPr algn="ctr" fontAlgn="b"/>
                      <a:r>
                        <a:rPr lang="it-IT" sz="900" u="none" strike="noStrike" baseline="0" dirty="0" smtClean="0"/>
                        <a:t>Frequ.</a:t>
                      </a:r>
                      <a:endParaRPr lang="it-IT" sz="900" b="0" i="0" u="none" strike="noStrike" baseline="0" dirty="0">
                        <a:solidFill>
                          <a:schemeClr val="bg1"/>
                        </a:solidFill>
                        <a:latin typeface="+mn-lt"/>
                      </a:endParaRPr>
                    </a:p>
                  </a:txBody>
                  <a:tcPr marL="5779" marR="5779" marT="2770" marB="0" anchor="ctr">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b"/>
                      <a:r>
                        <a:rPr lang="it-IT" sz="900" u="none" strike="noStrike" baseline="0" dirty="0" smtClean="0"/>
                        <a:t>%</a:t>
                      </a:r>
                      <a:endParaRPr lang="it-IT" sz="900" b="0" i="0" u="none" strike="noStrike" baseline="0" dirty="0">
                        <a:solidFill>
                          <a:schemeClr val="bg1"/>
                        </a:solidFill>
                        <a:latin typeface="+mn-lt"/>
                      </a:endParaRPr>
                    </a:p>
                  </a:txBody>
                  <a:tcPr marL="5779" marR="5779" marT="2770" marB="0" anchor="ctr">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b"/>
                      <a:r>
                        <a:rPr lang="it-IT" sz="900" u="none" strike="noStrike" baseline="0" dirty="0" smtClean="0"/>
                        <a:t>Valida %</a:t>
                      </a:r>
                      <a:endParaRPr lang="it-IT" sz="900" b="0" i="0" u="none" strike="noStrike" baseline="0" dirty="0">
                        <a:solidFill>
                          <a:schemeClr val="bg1"/>
                        </a:solidFill>
                        <a:latin typeface="+mn-lt"/>
                      </a:endParaRPr>
                    </a:p>
                  </a:txBody>
                  <a:tcPr marL="5779" marR="5779" marT="2770" marB="0" anchor="ctr">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b"/>
                      <a:r>
                        <a:rPr lang="it-IT" sz="900" u="none" strike="noStrike" baseline="0" dirty="0" smtClean="0"/>
                        <a:t>Cumulata</a:t>
                      </a:r>
                    </a:p>
                    <a:p>
                      <a:pPr algn="ctr" fontAlgn="b"/>
                      <a:r>
                        <a:rPr lang="it-IT" sz="900" b="0" i="0" u="none" strike="noStrike" baseline="0" dirty="0" smtClean="0">
                          <a:solidFill>
                            <a:schemeClr val="bg1"/>
                          </a:solidFill>
                          <a:latin typeface="+mn-lt"/>
                        </a:rPr>
                        <a:t>%</a:t>
                      </a:r>
                      <a:endParaRPr lang="it-IT" sz="900" b="0" i="0" u="none" strike="noStrike" baseline="0" dirty="0">
                        <a:solidFill>
                          <a:schemeClr val="bg1"/>
                        </a:solidFill>
                        <a:latin typeface="+mn-lt"/>
                      </a:endParaRPr>
                    </a:p>
                  </a:txBody>
                  <a:tcPr marL="5779" marR="5779" marT="2770" marB="0" anchor="ctr">
                    <a:lnL>
                      <a:noFill/>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r>
              <a:tr h="157432">
                <a:tc rowSpan="20">
                  <a:txBody>
                    <a:bodyPr/>
                    <a:lstStyle/>
                    <a:p>
                      <a:pPr algn="ctr" fontAlgn="t"/>
                      <a:r>
                        <a:rPr lang="it-IT" sz="1000" u="none" strike="noStrike" baseline="0" dirty="0" smtClean="0"/>
                        <a:t>Validi</a:t>
                      </a:r>
                      <a:endParaRPr lang="it-IT" sz="1000" b="0" i="0" u="none" strike="noStrike" baseline="0" dirty="0">
                        <a:latin typeface="+mn-lt"/>
                      </a:endParaRPr>
                    </a:p>
                  </a:txBody>
                  <a:tcPr marL="5779" marR="5779" marT="2770" marB="0" anchor="ctr">
                    <a:lnL w="9525" cap="flat" cmpd="sng" algn="ctr">
                      <a:noFill/>
                      <a:prstDash val="solid"/>
                    </a:lnL>
                    <a:lnR w="25400" cap="flat" cmpd="sng" algn="ctr">
                      <a:noFill/>
                      <a:prstDash val="solid"/>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l" fontAlgn="ctr"/>
                      <a:r>
                        <a:rPr lang="it-IT" sz="1000" b="0" i="0" u="none" strike="noStrike">
                          <a:solidFill>
                            <a:srgbClr val="000000"/>
                          </a:solidFill>
                          <a:latin typeface="+mj-lt"/>
                        </a:rPr>
                        <a:t>PATOLOGIA VENOSA SUPERFICIALE</a:t>
                      </a:r>
                    </a:p>
                  </a:txBody>
                  <a:tcPr marL="9525" marR="9525" marT="9525" marB="0" anchor="ctr">
                    <a:lnL w="25400"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2792</a:t>
                      </a:r>
                    </a:p>
                  </a:txBody>
                  <a:tcPr marL="9525" marR="9525" marT="9525" marB="0" anchor="b">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25,4</a:t>
                      </a:r>
                    </a:p>
                  </a:txBody>
                  <a:tcPr marL="9525" marR="9525" marT="9525" marB="0" anchor="b">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25,4</a:t>
                      </a:r>
                    </a:p>
                  </a:txBody>
                  <a:tcPr marL="9525" marR="9525" marT="9525" marB="0" anchor="b">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25,4</a:t>
                      </a:r>
                    </a:p>
                  </a:txBody>
                  <a:tcPr marL="9525" marR="9525" marT="9525" marB="0" anchor="b">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r>
              <a:tr h="213640">
                <a:tc vMerge="1">
                  <a:txBody>
                    <a:bodyPr/>
                    <a:lstStyle/>
                    <a:p>
                      <a:endParaRPr lang="it-IT"/>
                    </a:p>
                  </a:txBody>
                  <a:tcPr/>
                </a:tc>
                <a:tc>
                  <a:txBody>
                    <a:bodyPr/>
                    <a:lstStyle/>
                    <a:p>
                      <a:pPr algn="l" fontAlgn="ctr"/>
                      <a:r>
                        <a:rPr lang="it-IT" sz="1000" b="0" i="0" u="none" strike="noStrike">
                          <a:solidFill>
                            <a:srgbClr val="000000"/>
                          </a:solidFill>
                          <a:latin typeface="+mj-lt"/>
                        </a:rPr>
                        <a:t>ARTERIOPATIA OBLITERANTE ARTI INFERIORI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2714</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24,7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24,7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50,0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05603">
                <a:tc vMerge="1">
                  <a:txBody>
                    <a:bodyPr/>
                    <a:lstStyle/>
                    <a:p>
                      <a:endParaRPr lang="it-IT"/>
                    </a:p>
                  </a:txBody>
                  <a:tcPr/>
                </a:tc>
                <a:tc>
                  <a:txBody>
                    <a:bodyPr/>
                    <a:lstStyle/>
                    <a:p>
                      <a:pPr algn="l" fontAlgn="ctr"/>
                      <a:r>
                        <a:rPr lang="it-IT" sz="1000" b="0" i="0" u="none" strike="noStrike">
                          <a:solidFill>
                            <a:srgbClr val="000000"/>
                          </a:solidFill>
                          <a:latin typeface="+mj-lt"/>
                        </a:rPr>
                        <a:t>PATOLOGIA TRONCHI SOVRA-AORTICI A DESTINO CEREBRALE</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2698</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24,5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24,5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74,6</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PATOLOGIA AORTICA ED AORTO ILIACA</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1436</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13,0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13,0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87,6</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05603">
                <a:tc vMerge="1">
                  <a:txBody>
                    <a:bodyPr/>
                    <a:lstStyle/>
                    <a:p>
                      <a:endParaRPr lang="it-IT"/>
                    </a:p>
                  </a:txBody>
                  <a:tcPr/>
                </a:tc>
                <a:tc>
                  <a:txBody>
                    <a:bodyPr/>
                    <a:lstStyle/>
                    <a:p>
                      <a:pPr algn="l" fontAlgn="ctr"/>
                      <a:r>
                        <a:rPr lang="pt-BR" sz="1000" b="0" i="0" u="none" strike="noStrike">
                          <a:solidFill>
                            <a:srgbClr val="000000"/>
                          </a:solidFill>
                          <a:latin typeface="+mj-lt"/>
                        </a:rPr>
                        <a:t>ISCHEMIA ARTERIOSA ACUTA EMBOLICA E TROMBOTICA</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514</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4,7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4,7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92,3</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05603">
                <a:tc vMerge="1">
                  <a:txBody>
                    <a:bodyPr/>
                    <a:lstStyle/>
                    <a:p>
                      <a:endParaRPr lang="it-IT"/>
                    </a:p>
                  </a:txBody>
                  <a:tcPr/>
                </a:tc>
                <a:tc>
                  <a:txBody>
                    <a:bodyPr/>
                    <a:lstStyle/>
                    <a:p>
                      <a:pPr algn="l" fontAlgn="ctr"/>
                      <a:r>
                        <a:rPr lang="it-IT" sz="1000" b="0" i="0" u="none" strike="noStrike" dirty="0">
                          <a:solidFill>
                            <a:srgbClr val="000000"/>
                          </a:solidFill>
                          <a:latin typeface="+mj-lt"/>
                        </a:rPr>
                        <a:t>ANEURISMI E PSEUDOANEURISMI DI ALTRI DISTRETTI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280</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94,8</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05603">
                <a:tc vMerge="1">
                  <a:txBody>
                    <a:bodyPr/>
                    <a:lstStyle/>
                    <a:p>
                      <a:endParaRPr lang="it-IT"/>
                    </a:p>
                  </a:txBody>
                  <a:tcPr/>
                </a:tc>
                <a:tc>
                  <a:txBody>
                    <a:bodyPr/>
                    <a:lstStyle/>
                    <a:p>
                      <a:pPr algn="l" fontAlgn="ctr"/>
                      <a:r>
                        <a:rPr lang="it-IT" sz="1000" b="0" i="0" u="none" strike="noStrike">
                          <a:solidFill>
                            <a:srgbClr val="000000"/>
                          </a:solidFill>
                          <a:latin typeface="+mj-lt"/>
                        </a:rPr>
                        <a:t>PATOLOGIA RENALE CRONICA TERMINALE (Emodialisi)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235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2,1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97,0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COMPLICANZE LOCALI VASCOLARI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81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97,7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COMPLICANZE LOCALI NON VASCOLARI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53</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98,2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TRAUMATISMO ARTERIOSO E VENOSO</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46</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0,4</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0,4</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98,6</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28557">
                <a:tc vMerge="1">
                  <a:txBody>
                    <a:bodyPr/>
                    <a:lstStyle/>
                    <a:p>
                      <a:endParaRPr lang="it-IT"/>
                    </a:p>
                  </a:txBody>
                  <a:tcPr/>
                </a:tc>
                <a:tc>
                  <a:txBody>
                    <a:bodyPr/>
                    <a:lstStyle/>
                    <a:p>
                      <a:pPr algn="l" fontAlgn="ctr"/>
                      <a:r>
                        <a:rPr lang="it-IT" sz="1000" b="0" i="0" u="none" strike="noStrike">
                          <a:solidFill>
                            <a:srgbClr val="000000"/>
                          </a:solidFill>
                          <a:latin typeface="+mj-lt"/>
                        </a:rPr>
                        <a:t>COMPLICANZE PROCEDURE ENDOVASCOLARI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28</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0,3</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0,3</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98,8</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PATOLOGIA DEI VASI VISCERALI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99,1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05603">
                <a:tc vMerge="1">
                  <a:txBody>
                    <a:bodyPr/>
                    <a:lstStyle/>
                    <a:p>
                      <a:endParaRPr lang="it-IT"/>
                    </a:p>
                  </a:txBody>
                  <a:tcPr/>
                </a:tc>
                <a:tc>
                  <a:txBody>
                    <a:bodyPr/>
                    <a:lstStyle/>
                    <a:p>
                      <a:pPr algn="l" fontAlgn="ctr"/>
                      <a:r>
                        <a:rPr lang="it-IT" sz="1000" b="0" i="0" u="none" strike="noStrike">
                          <a:solidFill>
                            <a:srgbClr val="000000"/>
                          </a:solidFill>
                          <a:latin typeface="+mj-lt"/>
                        </a:rPr>
                        <a:t>PATOLOGIA STENO-OSTRUTTIVA ARTI SUPERIORI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26</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99,3</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PATOLOGIA TROMBOTICA VENOSA</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99,5</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13640">
                <a:tc vMerge="1">
                  <a:txBody>
                    <a:bodyPr/>
                    <a:lstStyle/>
                    <a:p>
                      <a:endParaRPr lang="it-IT"/>
                    </a:p>
                  </a:txBody>
                  <a:tcPr/>
                </a:tc>
                <a:tc>
                  <a:txBody>
                    <a:bodyPr/>
                    <a:lstStyle/>
                    <a:p>
                      <a:pPr algn="l" fontAlgn="ctr"/>
                      <a:r>
                        <a:rPr lang="it-IT" sz="1000" b="0" i="0" u="none" strike="noStrike">
                          <a:solidFill>
                            <a:srgbClr val="000000"/>
                          </a:solidFill>
                          <a:latin typeface="+mj-lt"/>
                        </a:rPr>
                        <a:t>MALFORMAZIONI E NEOPLASIE VASCOLARI</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20</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99,7</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FISTOLE ARTERO-VENOSE</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19</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99,9</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305603">
                <a:tc vMerge="1">
                  <a:txBody>
                    <a:bodyPr/>
                    <a:lstStyle/>
                    <a:p>
                      <a:endParaRPr lang="it-IT"/>
                    </a:p>
                  </a:txBody>
                  <a:tcPr/>
                </a:tc>
                <a:tc>
                  <a:txBody>
                    <a:bodyPr/>
                    <a:lstStyle/>
                    <a:p>
                      <a:pPr algn="l" fontAlgn="ctr"/>
                      <a:r>
                        <a:rPr lang="it-IT" sz="1000" b="0" i="0" u="none" strike="noStrike">
                          <a:solidFill>
                            <a:srgbClr val="000000"/>
                          </a:solidFill>
                          <a:latin typeface="+mj-lt"/>
                        </a:rPr>
                        <a:t>SINDROME DELLO STRETTO TORACICO SUPERIORE</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11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0,1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a:solidFill>
                            <a:srgbClr val="000000"/>
                          </a:solidFill>
                          <a:latin typeface="+mj-lt"/>
                        </a:rPr>
                        <a:t>0,1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100,0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28557">
                <a:tc vMerge="1">
                  <a:txBody>
                    <a:bodyPr/>
                    <a:lstStyle/>
                    <a:p>
                      <a:endParaRPr lang="it-IT"/>
                    </a:p>
                  </a:txBody>
                  <a:tcPr/>
                </a:tc>
                <a:tc>
                  <a:txBody>
                    <a:bodyPr/>
                    <a:lstStyle/>
                    <a:p>
                      <a:pPr algn="l" fontAlgn="ctr"/>
                      <a:r>
                        <a:rPr lang="it-IT" sz="1000" b="0" i="0" u="none" strike="noStrike">
                          <a:solidFill>
                            <a:srgbClr val="000000"/>
                          </a:solidFill>
                          <a:latin typeface="+mj-lt"/>
                        </a:rPr>
                        <a:t>ACROSINDROMI ISCHEMICHE</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2</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0,0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0,0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100.0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57432">
                <a:tc vMerge="1">
                  <a:txBody>
                    <a:bodyPr/>
                    <a:lstStyle/>
                    <a:p>
                      <a:endParaRPr lang="it-IT"/>
                    </a:p>
                  </a:txBody>
                  <a:tcPr/>
                </a:tc>
                <a:tc>
                  <a:txBody>
                    <a:bodyPr/>
                    <a:lstStyle/>
                    <a:p>
                      <a:pPr algn="l" fontAlgn="ctr"/>
                      <a:r>
                        <a:rPr lang="it-IT" sz="1000" b="0" i="0" u="none" strike="noStrike">
                          <a:solidFill>
                            <a:srgbClr val="000000"/>
                          </a:solidFill>
                          <a:latin typeface="+mj-lt"/>
                        </a:rPr>
                        <a:t>LINFOPATIE</a:t>
                      </a:r>
                    </a:p>
                  </a:txBody>
                  <a:tcPr marL="9525" marR="9525" marT="9525" marB="0" anchor="ctr">
                    <a:lnL w="25400"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a:solidFill>
                            <a:srgbClr val="000000"/>
                          </a:solidFill>
                          <a:latin typeface="+mj-lt"/>
                        </a:rPr>
                        <a:t>1</a:t>
                      </a: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0,1</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0.1</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000" b="0" i="0" u="none" strike="noStrike" dirty="0" smtClean="0">
                          <a:solidFill>
                            <a:srgbClr val="000000"/>
                          </a:solidFill>
                          <a:latin typeface="+mj-lt"/>
                        </a:rPr>
                        <a:t>100.0</a:t>
                      </a:r>
                      <a:endParaRPr lang="it-IT" sz="1000" b="0" i="0" u="none" strike="noStrike" dirty="0">
                        <a:solidFill>
                          <a:srgbClr val="000000"/>
                        </a:solidFill>
                        <a:latin typeface="+mj-lt"/>
                      </a:endParaRPr>
                    </a:p>
                  </a:txBody>
                  <a:tcPr marL="9525" marR="9525" marT="9525" marB="0" anchor="b">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619863">
                <a:tc vMerge="1">
                  <a:txBody>
                    <a:bodyPr/>
                    <a:lstStyle/>
                    <a:p>
                      <a:endParaRPr lang="it-IT"/>
                    </a:p>
                  </a:txBody>
                  <a:tcPr/>
                </a:tc>
                <a:tc>
                  <a:txBody>
                    <a:bodyPr/>
                    <a:lstStyle/>
                    <a:p>
                      <a:pPr algn="l" fontAlgn="t"/>
                      <a:r>
                        <a:rPr lang="it-IT" sz="1000" u="none" strike="noStrike" baseline="0" dirty="0" smtClean="0"/>
                        <a:t>Totale</a:t>
                      </a:r>
                      <a:endParaRPr lang="it-IT" sz="1000" b="0" i="0" u="none" strike="noStrike" baseline="0" dirty="0">
                        <a:solidFill>
                          <a:schemeClr val="tx1"/>
                        </a:solidFill>
                        <a:latin typeface="+mn-lt"/>
                      </a:endParaRPr>
                    </a:p>
                  </a:txBody>
                  <a:tcPr marL="5779" marR="5779" marT="277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ctr"/>
                      <a:r>
                        <a:rPr lang="it-IT" sz="1000" u="none" strike="noStrike" baseline="0" dirty="0" smtClean="0"/>
                        <a:t>11.004</a:t>
                      </a:r>
                      <a:endParaRPr lang="it-IT" sz="1000" b="0" i="0" u="none" strike="noStrike" baseline="0" dirty="0">
                        <a:solidFill>
                          <a:schemeClr val="tx1"/>
                        </a:solidFill>
                        <a:latin typeface="+mn-lt"/>
                      </a:endParaRPr>
                    </a:p>
                  </a:txBody>
                  <a:tcPr marL="5779" marR="5779" marT="277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ctr"/>
                      <a:r>
                        <a:rPr lang="it-IT" sz="1000" u="none" strike="noStrike" baseline="0" dirty="0"/>
                        <a:t>100,0</a:t>
                      </a:r>
                      <a:endParaRPr lang="it-IT" sz="1000" b="0" i="0" u="none" strike="noStrike" baseline="0" dirty="0">
                        <a:solidFill>
                          <a:schemeClr val="tx1"/>
                        </a:solidFill>
                        <a:latin typeface="+mn-lt"/>
                      </a:endParaRPr>
                    </a:p>
                  </a:txBody>
                  <a:tcPr marL="5779" marR="5779" marT="277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ctr"/>
                      <a:r>
                        <a:rPr lang="it-IT" sz="1000" u="none" strike="noStrike" baseline="0" dirty="0"/>
                        <a:t>100,0</a:t>
                      </a:r>
                      <a:endParaRPr lang="it-IT" sz="1000" b="0" i="0" u="none" strike="noStrike" baseline="0" dirty="0">
                        <a:solidFill>
                          <a:schemeClr val="tx1"/>
                        </a:solidFill>
                        <a:latin typeface="+mn-lt"/>
                      </a:endParaRPr>
                    </a:p>
                  </a:txBody>
                  <a:tcPr marL="5779" marR="5779" marT="277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ctr"/>
                      <a:r>
                        <a:rPr lang="it-IT" sz="1000" u="none" strike="noStrike" baseline="0" dirty="0"/>
                        <a:t> </a:t>
                      </a:r>
                      <a:endParaRPr lang="it-IT" sz="1000" b="0" i="0" u="none" strike="noStrike" baseline="0" dirty="0">
                        <a:solidFill>
                          <a:schemeClr val="tx1"/>
                        </a:solidFill>
                        <a:latin typeface="+mn-lt"/>
                      </a:endParaRPr>
                    </a:p>
                  </a:txBody>
                  <a:tcPr marL="5779" marR="5779" marT="2770" marB="0" anchor="ctr">
                    <a:lnL>
                      <a:noFill/>
                    </a:lnL>
                    <a:lnR w="9525" cap="flat" cmpd="sng" algn="ctr">
                      <a:noFill/>
                      <a:prstDash val="solid"/>
                    </a:lnR>
                    <a:lnT w="25400" cap="flat" cmpd="sng" algn="ctr">
                      <a:noFill/>
                      <a:prstDash val="solid"/>
                    </a:lnT>
                    <a:lnB w="25400" cap="flat" cmpd="sng" algn="ctr">
                      <a:noFill/>
                      <a:prstDash val="solid"/>
                    </a:lnB>
                    <a:lnTlToBr w="12700" cmpd="sng">
                      <a:noFill/>
                      <a:prstDash val="solid"/>
                    </a:lnTlToBr>
                    <a:lnBlToTr w="12700" cmpd="sng">
                      <a:noFill/>
                      <a:prstDash val="solid"/>
                    </a:lnBlToTr>
                  </a:tcPr>
                </a:tc>
              </a:tr>
            </a:tbl>
          </a:graphicData>
        </a:graphic>
      </p:graphicFrame>
      <p:graphicFrame>
        <p:nvGraphicFramePr>
          <p:cNvPr id="6" name="Chart 5"/>
          <p:cNvGraphicFramePr/>
          <p:nvPr/>
        </p:nvGraphicFramePr>
        <p:xfrm>
          <a:off x="5181600" y="1066800"/>
          <a:ext cx="44196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a:xfrm>
            <a:off x="228600" y="773723"/>
            <a:ext cx="8915400" cy="369277"/>
          </a:xfrm>
        </p:spPr>
        <p:txBody>
          <a:bodyPr>
            <a:normAutofit fontScale="90000"/>
          </a:bodyPr>
          <a:lstStyle/>
          <a:p>
            <a:r>
              <a:rPr lang="it-IT" dirty="0" smtClean="0"/>
              <a:t>FREQUENZE VARIABILI ALFANUMERICHE - TUTTE LE PATOLOGIE - ANALISI DELLE PATOLOGIE CLASSIFICATE  </a:t>
            </a:r>
            <a:br>
              <a:rPr lang="it-IT" dirty="0" smtClean="0"/>
            </a:br>
            <a:r>
              <a:rPr lang="it-IT" dirty="0" smtClean="0"/>
              <a:t/>
            </a:r>
            <a:br>
              <a:rPr lang="it-IT" dirty="0" smtClean="0"/>
            </a:br>
            <a:r>
              <a:rPr lang="it-IT" dirty="0" smtClean="0"/>
              <a:t/>
            </a:r>
            <a:br>
              <a:rPr lang="it-IT" dirty="0" smtClean="0"/>
            </a:br>
            <a:endParaRPr lang="it-IT" dirty="0"/>
          </a:p>
        </p:txBody>
      </p:sp>
      <p:sp>
        <p:nvSpPr>
          <p:cNvPr id="10" name="TextBox 9"/>
          <p:cNvSpPr txBox="1"/>
          <p:nvPr/>
        </p:nvSpPr>
        <p:spPr>
          <a:xfrm>
            <a:off x="8610600" y="2895600"/>
            <a:ext cx="914400" cy="276999"/>
          </a:xfrm>
          <a:prstGeom prst="rect">
            <a:avLst/>
          </a:prstGeom>
          <a:noFill/>
        </p:spPr>
        <p:txBody>
          <a:bodyPr wrap="square" rtlCol="0">
            <a:spAutoFit/>
          </a:bodyPr>
          <a:lstStyle/>
          <a:p>
            <a:r>
              <a:rPr lang="it-IT" sz="1200" b="1" dirty="0" smtClean="0"/>
              <a:t>Patologie</a:t>
            </a:r>
            <a:endParaRPr lang="it-IT" sz="1200" dirty="0"/>
          </a:p>
        </p:txBody>
      </p:sp>
      <p:sp>
        <p:nvSpPr>
          <p:cNvPr id="8" name="TextBox 7"/>
          <p:cNvSpPr txBox="1"/>
          <p:nvPr/>
        </p:nvSpPr>
        <p:spPr>
          <a:xfrm>
            <a:off x="2133600" y="762000"/>
            <a:ext cx="914400" cy="276999"/>
          </a:xfrm>
          <a:prstGeom prst="rect">
            <a:avLst/>
          </a:prstGeom>
          <a:noFill/>
        </p:spPr>
        <p:txBody>
          <a:bodyPr wrap="square" rtlCol="0">
            <a:spAutoFit/>
          </a:bodyPr>
          <a:lstStyle/>
          <a:p>
            <a:r>
              <a:rPr lang="it-IT" sz="1200" b="1" dirty="0" smtClean="0"/>
              <a:t>Patologie</a:t>
            </a:r>
            <a:endParaRPr lang="it-IT" sz="1200" dirty="0"/>
          </a:p>
        </p:txBody>
      </p:sp>
      <p:sp>
        <p:nvSpPr>
          <p:cNvPr id="28673" name="Rectangle 1"/>
          <p:cNvSpPr>
            <a:spLocks noChangeArrowheads="1"/>
          </p:cNvSpPr>
          <p:nvPr/>
        </p:nvSpPr>
        <p:spPr bwMode="auto">
          <a:xfrm>
            <a:off x="381000" y="6248400"/>
            <a:ext cx="9220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Calibri" pitchFamily="34" charset="0"/>
                <a:ea typeface="+mn-ea"/>
                <a:cs typeface="Calibri" pitchFamily="34" charset="0"/>
              </a:rPr>
              <a:t>I dati evidenziano come patologie maggiormente rappresentate: PATOLOGIA VENOSA SUPERFICIALE, ARTERIOPATIA OBLITERANTE ARTI INFERIORI, PATOLOGIA TRONCHI SOVRA-AORTICI A DESTINO CEREBRALE e PATOLOGIA AORTICA ED AORTO ILIACA.</a:t>
            </a:r>
            <a:endParaRPr kumimoji="0" lang="it-IT" sz="1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0400" y="1535723"/>
            <a:ext cx="8915400" cy="369277"/>
          </a:xfrm>
        </p:spPr>
        <p:txBody>
          <a:bodyPr>
            <a:normAutofit fontScale="90000"/>
          </a:bodyPr>
          <a:lstStyle/>
          <a:p>
            <a:r>
              <a:rPr lang="it-IT" dirty="0" smtClean="0"/>
              <a:t>DISTRIBUZIONE MASCHI-FEMMINE NEI CASI TRATTATI</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b="1" dirty="0" smtClean="0"/>
              <a:t> SESSO</a:t>
            </a:r>
            <a:r>
              <a:rPr lang="it-IT" dirty="0" smtClean="0"/>
              <a:t/>
            </a:r>
            <a:br>
              <a:rPr lang="it-IT" dirty="0" smtClean="0"/>
            </a:br>
            <a:r>
              <a:rPr lang="it-IT" dirty="0" smtClean="0"/>
              <a:t/>
            </a:r>
            <a:br>
              <a:rPr lang="it-IT" dirty="0" smtClean="0"/>
            </a:br>
            <a:endParaRPr lang="it-IT" dirty="0"/>
          </a:p>
        </p:txBody>
      </p:sp>
      <p:graphicFrame>
        <p:nvGraphicFramePr>
          <p:cNvPr id="8" name="Table 7"/>
          <p:cNvGraphicFramePr>
            <a:graphicFrameLocks noGrp="1"/>
          </p:cNvGraphicFramePr>
          <p:nvPr/>
        </p:nvGraphicFramePr>
        <p:xfrm>
          <a:off x="953911" y="1219200"/>
          <a:ext cx="8034866" cy="997915"/>
        </p:xfrm>
        <a:graphic>
          <a:graphicData uri="http://schemas.openxmlformats.org/drawingml/2006/table">
            <a:tbl>
              <a:tblPr firstRow="1" lastRow="1" bandRow="1">
                <a:effectLst>
                  <a:outerShdw blurRad="50800" dist="38100" dir="2700000" algn="tl" rotWithShape="0">
                    <a:prstClr val="black">
                      <a:alpha val="40000"/>
                    </a:prstClr>
                  </a:outerShdw>
                </a:effectLst>
                <a:tableStyleId>{284E427A-3D55-4303-BF80-6455036E1DE7}</a:tableStyleId>
              </a:tblPr>
              <a:tblGrid>
                <a:gridCol w="1163286"/>
                <a:gridCol w="1226638"/>
                <a:gridCol w="1226638"/>
                <a:gridCol w="1477866"/>
                <a:gridCol w="1477866"/>
                <a:gridCol w="1462572"/>
              </a:tblGrid>
              <a:tr h="278118">
                <a:tc gridSpan="2">
                  <a:txBody>
                    <a:bodyPr/>
                    <a:lstStyle/>
                    <a:p>
                      <a:pPr marL="0" algn="ctr" defTabSz="914400" rtl="0" eaLnBrk="1" fontAlgn="ctr" latinLnBrk="0" hangingPunct="1">
                        <a:lnSpc>
                          <a:spcPct val="115000"/>
                        </a:lnSpc>
                        <a:spcAft>
                          <a:spcPts val="0"/>
                        </a:spcAft>
                      </a:pPr>
                      <a:r>
                        <a:rPr lang="it-IT" sz="1200" u="none" strike="noStrike" kern="1200" baseline="0" dirty="0"/>
                        <a:t> </a:t>
                      </a:r>
                      <a:endParaRPr lang="it-IT" sz="1200" u="none" strike="noStrike" kern="1200" baseline="0" dirty="0">
                        <a:solidFill>
                          <a:schemeClr val="tx1"/>
                        </a:solidFill>
                        <a:latin typeface="+mn-lt"/>
                        <a:ea typeface="+mn-ea"/>
                        <a:cs typeface="+mn-cs"/>
                      </a:endParaRPr>
                    </a:p>
                  </a:txBody>
                  <a:tcPr marL="101583" marR="101583" marT="0" marB="0" anchor="ctr">
                    <a:lnL w="9525" cap="flat" cmpd="sng" algn="ctr">
                      <a:noFill/>
                      <a:prstDash val="solid"/>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hMerge="1">
                  <a:txBody>
                    <a:bodyPr/>
                    <a:lstStyle/>
                    <a:p>
                      <a:endParaRPr lang="it-IT"/>
                    </a:p>
                  </a:txBody>
                  <a:tcPr/>
                </a:tc>
                <a:tc>
                  <a:txBody>
                    <a:bodyPr/>
                    <a:lstStyle/>
                    <a:p>
                      <a:pPr marL="0" algn="ctr" defTabSz="914400" rtl="0" eaLnBrk="1" fontAlgn="ctr" latinLnBrk="0" hangingPunct="1">
                        <a:lnSpc>
                          <a:spcPct val="115000"/>
                        </a:lnSpc>
                        <a:spcAft>
                          <a:spcPts val="0"/>
                        </a:spcAft>
                      </a:pPr>
                      <a:r>
                        <a:rPr lang="it-IT" sz="1200" u="none" strike="noStrike" kern="1200" baseline="0" dirty="0" smtClean="0"/>
                        <a:t>Frequenza</a:t>
                      </a:r>
                      <a:endParaRPr lang="it-IT" sz="1200" u="none" strike="noStrike" kern="1200" baseline="0" dirty="0">
                        <a:solidFill>
                          <a:schemeClr val="tx1"/>
                        </a:solidFill>
                        <a:latin typeface="+mn-lt"/>
                        <a:ea typeface="+mn-ea"/>
                        <a:cs typeface="+mn-cs"/>
                      </a:endParaRPr>
                    </a:p>
                  </a:txBody>
                  <a:tcPr marL="101583" marR="101583" marT="0" marB="0" anchor="b">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smtClean="0"/>
                        <a:t>%</a:t>
                      </a:r>
                      <a:endParaRPr lang="it-IT" sz="1200" u="none" strike="noStrike" kern="1200" baseline="0" dirty="0">
                        <a:solidFill>
                          <a:schemeClr val="tx1"/>
                        </a:solidFill>
                        <a:latin typeface="+mn-lt"/>
                        <a:ea typeface="+mn-ea"/>
                        <a:cs typeface="+mn-cs"/>
                      </a:endParaRPr>
                    </a:p>
                  </a:txBody>
                  <a:tcPr marL="101583" marR="101583" marT="0" marB="0" anchor="b">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smtClean="0"/>
                        <a:t>Valida %</a:t>
                      </a:r>
                      <a:endParaRPr lang="it-IT" sz="1200" u="none" strike="noStrike" kern="1200" baseline="0" dirty="0">
                        <a:solidFill>
                          <a:schemeClr val="tx1"/>
                        </a:solidFill>
                        <a:latin typeface="+mn-lt"/>
                        <a:ea typeface="+mn-ea"/>
                        <a:cs typeface="+mn-cs"/>
                      </a:endParaRPr>
                    </a:p>
                  </a:txBody>
                  <a:tcPr marL="101583" marR="101583" marT="0" marB="0" anchor="b">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smtClean="0"/>
                        <a:t>Cumulativa %</a:t>
                      </a:r>
                      <a:endParaRPr lang="it-IT" sz="1200" u="none" strike="noStrike" kern="1200" baseline="0" dirty="0">
                        <a:solidFill>
                          <a:schemeClr val="tx1"/>
                        </a:solidFill>
                        <a:latin typeface="+mn-lt"/>
                        <a:ea typeface="+mn-ea"/>
                        <a:cs typeface="+mn-cs"/>
                      </a:endParaRPr>
                    </a:p>
                  </a:txBody>
                  <a:tcPr marL="101583" marR="101583" marT="0" marB="0" anchor="b">
                    <a:lnL>
                      <a:noFill/>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r>
              <a:tr h="150648">
                <a:tc rowSpan="3">
                  <a:txBody>
                    <a:bodyPr/>
                    <a:lstStyle/>
                    <a:p>
                      <a:pPr marL="0" algn="ctr" defTabSz="914400" rtl="0" eaLnBrk="1" fontAlgn="ctr" latinLnBrk="0" hangingPunct="1">
                        <a:lnSpc>
                          <a:spcPct val="115000"/>
                        </a:lnSpc>
                        <a:spcAft>
                          <a:spcPts val="0"/>
                        </a:spcAft>
                      </a:pPr>
                      <a:r>
                        <a:rPr lang="it-IT" sz="1200" u="none" strike="noStrike" kern="1200" baseline="0" dirty="0" smtClean="0"/>
                        <a:t>Validi</a:t>
                      </a:r>
                      <a:endParaRPr lang="it-IT" sz="1200" u="none" strike="noStrike" kern="1200" baseline="0" dirty="0">
                        <a:solidFill>
                          <a:schemeClr val="tx1"/>
                        </a:solidFill>
                        <a:latin typeface="+mn-lt"/>
                        <a:ea typeface="+mn-ea"/>
                        <a:cs typeface="+mn-cs"/>
                      </a:endParaRPr>
                    </a:p>
                  </a:txBody>
                  <a:tcPr marL="101583" marR="101583" marT="0" marB="0">
                    <a:lnL w="9525" cap="flat" cmpd="sng" algn="ctr">
                      <a:noFill/>
                      <a:prstDash val="solid"/>
                    </a:lnL>
                    <a:lnR w="25400" cap="flat" cmpd="sng" algn="ctr">
                      <a:noFill/>
                      <a:prstDash val="solid"/>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l" fontAlgn="ctr"/>
                      <a:r>
                        <a:rPr lang="it-IT" sz="1200" b="0" i="0" u="none" strike="noStrike" dirty="0">
                          <a:solidFill>
                            <a:srgbClr val="000000"/>
                          </a:solidFill>
                          <a:latin typeface="+mn-lt"/>
                        </a:rPr>
                        <a:t>Maschio</a:t>
                      </a:r>
                    </a:p>
                  </a:txBody>
                  <a:tcPr marL="9525" marR="9525" marT="9525" marB="0" anchor="ctr">
                    <a:lnL w="25400"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200" b="0" i="0" u="none" strike="noStrike" dirty="0">
                          <a:solidFill>
                            <a:srgbClr val="000000"/>
                          </a:solidFill>
                          <a:latin typeface="+mn-lt"/>
                        </a:rPr>
                        <a:t>6810</a:t>
                      </a:r>
                    </a:p>
                  </a:txBody>
                  <a:tcPr marL="9525" marR="9525" marT="9525" marB="0" anchor="b">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b"/>
                      <a:r>
                        <a:rPr lang="it-IT" sz="1200" b="0" i="0" u="none" strike="noStrike">
                          <a:solidFill>
                            <a:srgbClr val="000000"/>
                          </a:solidFill>
                          <a:latin typeface="+mn-lt"/>
                        </a:rPr>
                        <a:t>61,9</a:t>
                      </a:r>
                    </a:p>
                  </a:txBody>
                  <a:tcPr marL="9525" marR="9525" marT="9525" marB="0" anchor="b">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ctr"/>
                      <a:r>
                        <a:rPr lang="it-IT" sz="1200" b="0" i="0" u="none" strike="noStrike">
                          <a:latin typeface="+mn-lt"/>
                        </a:rPr>
                        <a:t>60,9</a:t>
                      </a:r>
                    </a:p>
                  </a:txBody>
                  <a:tcPr marL="9525" marR="9525" marT="9525" marB="0" anchor="ct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fontAlgn="ctr"/>
                      <a:r>
                        <a:rPr lang="it-IT" sz="1200" b="0" i="0" u="none" strike="noStrike">
                          <a:latin typeface="+mn-lt"/>
                        </a:rPr>
                        <a:t>60,9</a:t>
                      </a:r>
                    </a:p>
                  </a:txBody>
                  <a:tcPr marL="9525" marR="9525" marT="9525" marB="0" anchor="ct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tcPr>
                </a:tc>
              </a:tr>
              <a:tr h="150648">
                <a:tc vMerge="1">
                  <a:txBody>
                    <a:bodyPr/>
                    <a:lstStyle/>
                    <a:p>
                      <a:endParaRPr lang="it-IT"/>
                    </a:p>
                  </a:txBody>
                  <a:tcPr/>
                </a:tc>
                <a:tc>
                  <a:txBody>
                    <a:bodyPr/>
                    <a:lstStyle/>
                    <a:p>
                      <a:pPr algn="l" fontAlgn="ctr"/>
                      <a:r>
                        <a:rPr lang="it-IT" sz="1200" b="0" i="0" u="none" strike="noStrike" dirty="0">
                          <a:solidFill>
                            <a:srgbClr val="000000"/>
                          </a:solidFill>
                          <a:latin typeface="+mn-lt"/>
                        </a:rPr>
                        <a:t>Femmina</a:t>
                      </a:r>
                    </a:p>
                  </a:txBody>
                  <a:tcPr marL="9525" marR="9525" marT="9525" marB="0" anchor="ctr">
                    <a:lnL w="25400" cap="flat" cmpd="sng" algn="ctr">
                      <a:noFill/>
                      <a:prstDash val="solid"/>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b"/>
                      <a:r>
                        <a:rPr lang="it-IT" sz="1200" b="0" i="0" u="none" strike="noStrike" dirty="0">
                          <a:solidFill>
                            <a:srgbClr val="000000"/>
                          </a:solidFill>
                          <a:latin typeface="+mn-lt"/>
                        </a:rPr>
                        <a:t>4194</a:t>
                      </a:r>
                    </a:p>
                  </a:txBody>
                  <a:tcPr marL="9525" marR="9525" marT="9525" marB="0" anchor="b">
                    <a:lnL w="9525" cap="flat" cmpd="sng" algn="ctr">
                      <a:noFill/>
                      <a:prstDash val="solid"/>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b"/>
                      <a:r>
                        <a:rPr lang="it-IT" sz="1200" b="0" i="0" u="none" strike="noStrike">
                          <a:solidFill>
                            <a:srgbClr val="000000"/>
                          </a:solidFill>
                          <a:latin typeface="+mn-lt"/>
                        </a:rPr>
                        <a:t>38,1</a:t>
                      </a:r>
                    </a:p>
                  </a:txBody>
                  <a:tcPr marL="9525" marR="9525" marT="9525" marB="0" anchor="b">
                    <a:lnL w="9525" cap="flat" cmpd="sng" algn="ctr">
                      <a:noFill/>
                      <a:prstDash val="solid"/>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ctr"/>
                      <a:r>
                        <a:rPr lang="it-IT" sz="1200" b="0" i="0" u="none" strike="noStrike">
                          <a:latin typeface="+mn-lt"/>
                        </a:rPr>
                        <a:t>39,1</a:t>
                      </a:r>
                    </a:p>
                  </a:txBody>
                  <a:tcPr marL="9525" marR="9525" marT="9525" marB="0" anchor="ctr">
                    <a:lnL w="9525" cap="flat" cmpd="sng" algn="ctr">
                      <a:noFill/>
                      <a:prstDash val="solid"/>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algn="ctr" fontAlgn="ctr"/>
                      <a:r>
                        <a:rPr lang="it-IT" sz="1200" b="0" i="0" u="none" strike="noStrike" dirty="0">
                          <a:latin typeface="+mn-lt"/>
                        </a:rPr>
                        <a:t>100,0</a:t>
                      </a:r>
                    </a:p>
                  </a:txBody>
                  <a:tcPr marL="9525" marR="9525" marT="9525" marB="0" anchor="ctr">
                    <a:lnL w="9525" cap="flat" cmpd="sng" algn="ctr">
                      <a:noFill/>
                      <a:prstDash val="solid"/>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r>
              <a:tr h="334987">
                <a:tc vMerge="1">
                  <a:txBody>
                    <a:bodyPr/>
                    <a:lstStyle/>
                    <a:p>
                      <a:endParaRPr lang="it-IT"/>
                    </a:p>
                  </a:txBody>
                  <a:tcPr/>
                </a:tc>
                <a:tc>
                  <a:txBody>
                    <a:bodyPr/>
                    <a:lstStyle/>
                    <a:p>
                      <a:pPr marL="0" algn="l" defTabSz="914400" rtl="0" eaLnBrk="1" fontAlgn="ctr" latinLnBrk="0" hangingPunct="1">
                        <a:lnSpc>
                          <a:spcPct val="115000"/>
                        </a:lnSpc>
                      </a:pPr>
                      <a:r>
                        <a:rPr lang="it-IT" sz="1200" u="none" strike="noStrike" kern="1200" baseline="0" dirty="0" smtClean="0"/>
                        <a:t>Totale</a:t>
                      </a:r>
                      <a:endParaRPr lang="it-IT" sz="1200" u="none" strike="noStrike" kern="1200" baseline="0" dirty="0">
                        <a:solidFill>
                          <a:schemeClr val="tx1"/>
                        </a:solidFill>
                        <a:latin typeface="+mn-lt"/>
                        <a:ea typeface="+mn-ea"/>
                        <a:cs typeface="+mn-cs"/>
                      </a:endParaRPr>
                    </a:p>
                  </a:txBody>
                  <a:tcPr marL="101583" marR="101583" marT="0" marB="0">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smtClean="0"/>
                        <a:t>11.004</a:t>
                      </a:r>
                      <a:endParaRPr lang="it-IT" sz="1200" u="none" strike="noStrike" kern="1200" baseline="0" dirty="0">
                        <a:solidFill>
                          <a:schemeClr val="tx1"/>
                        </a:solidFill>
                        <a:latin typeface="+mn-lt"/>
                        <a:ea typeface="+mn-ea"/>
                        <a:cs typeface="+mn-cs"/>
                      </a:endParaRPr>
                    </a:p>
                  </a:txBody>
                  <a:tcPr marL="101583" marR="101583" marT="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a:t>100,0</a:t>
                      </a:r>
                      <a:endParaRPr lang="it-IT" sz="1200" u="none" strike="noStrike" kern="1200" baseline="0" dirty="0">
                        <a:solidFill>
                          <a:schemeClr val="tx1"/>
                        </a:solidFill>
                        <a:latin typeface="+mn-lt"/>
                        <a:ea typeface="+mn-ea"/>
                        <a:cs typeface="+mn-cs"/>
                      </a:endParaRPr>
                    </a:p>
                  </a:txBody>
                  <a:tcPr marL="101583" marR="101583" marT="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a:t>100,0</a:t>
                      </a:r>
                      <a:endParaRPr lang="it-IT" sz="1200" u="none" strike="noStrike" kern="1200" baseline="0" dirty="0">
                        <a:solidFill>
                          <a:schemeClr val="tx1"/>
                        </a:solidFill>
                        <a:latin typeface="+mn-lt"/>
                        <a:ea typeface="+mn-ea"/>
                        <a:cs typeface="+mn-cs"/>
                      </a:endParaRPr>
                    </a:p>
                  </a:txBody>
                  <a:tcPr marL="101583" marR="101583" marT="0" marB="0" anchor="ctr">
                    <a:lnL>
                      <a:noFill/>
                    </a:lnL>
                    <a:lnR>
                      <a:noFill/>
                    </a:lnR>
                    <a:lnT w="25400"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pPr marL="0" algn="ctr" defTabSz="914400" rtl="0" eaLnBrk="1" fontAlgn="ctr" latinLnBrk="0" hangingPunct="1">
                        <a:lnSpc>
                          <a:spcPct val="115000"/>
                        </a:lnSpc>
                        <a:spcAft>
                          <a:spcPts val="0"/>
                        </a:spcAft>
                      </a:pPr>
                      <a:r>
                        <a:rPr lang="it-IT" sz="1200" u="none" strike="noStrike" kern="1200" baseline="0" dirty="0"/>
                        <a:t> </a:t>
                      </a:r>
                      <a:endParaRPr lang="it-IT" sz="1200" u="none" strike="noStrike" kern="1200" baseline="0" dirty="0">
                        <a:solidFill>
                          <a:schemeClr val="tx1"/>
                        </a:solidFill>
                        <a:latin typeface="+mn-lt"/>
                        <a:ea typeface="+mn-ea"/>
                        <a:cs typeface="+mn-cs"/>
                      </a:endParaRPr>
                    </a:p>
                  </a:txBody>
                  <a:tcPr marL="101583" marR="101583" marT="0" marB="0" anchor="ctr">
                    <a:lnL>
                      <a:noFill/>
                    </a:lnL>
                    <a:lnR w="9525" cap="flat" cmpd="sng" algn="ctr">
                      <a:noFill/>
                      <a:prstDash val="solid"/>
                    </a:lnR>
                    <a:lnT w="25400" cap="flat" cmpd="sng" algn="ctr">
                      <a:noFill/>
                      <a:prstDash val="solid"/>
                    </a:lnT>
                    <a:lnB w="25400" cap="flat" cmpd="sng" algn="ctr">
                      <a:noFill/>
                      <a:prstDash val="solid"/>
                    </a:lnB>
                    <a:lnTlToBr w="12700" cmpd="sng">
                      <a:noFill/>
                      <a:prstDash val="solid"/>
                    </a:lnTlToBr>
                    <a:lnBlToTr w="12700" cmpd="sng">
                      <a:noFill/>
                      <a:prstDash val="solid"/>
                    </a:lnBlToTr>
                  </a:tcPr>
                </a:tc>
              </a:tr>
            </a:tbl>
          </a:graphicData>
        </a:graphic>
      </p:graphicFrame>
      <p:graphicFrame>
        <p:nvGraphicFramePr>
          <p:cNvPr id="11" name="Chart 10"/>
          <p:cNvGraphicFramePr/>
          <p:nvPr/>
        </p:nvGraphicFramePr>
        <p:xfrm>
          <a:off x="953911" y="3048000"/>
          <a:ext cx="8037689"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itle 4"/>
          <p:cNvSpPr txBox="1">
            <a:spLocks/>
          </p:cNvSpPr>
          <p:nvPr/>
        </p:nvSpPr>
        <p:spPr>
          <a:xfrm>
            <a:off x="609600" y="2754923"/>
            <a:ext cx="3810000" cy="369277"/>
          </a:xfrm>
          <a:prstGeom prst="rect">
            <a:avLst/>
          </a:prstGeom>
        </p:spPr>
        <p:txBody>
          <a:bodyPr vert="horz" lIns="91440" tIns="45720" rIns="91440" bIns="45720" rtlCol="0" anchor="ctr">
            <a:noAutofit/>
          </a:bodyPr>
          <a:lstStyle/>
          <a:p>
            <a:pPr lvl="0" algn="ctr">
              <a:lnSpc>
                <a:spcPts val="600"/>
              </a:lnSpc>
            </a:pPr>
            <a:r>
              <a:rPr lang="it-IT" sz="1200" dirty="0" smtClean="0">
                <a:latin typeface="+mj-lt"/>
                <a:ea typeface="+mj-ea"/>
                <a:cs typeface="+mj-cs"/>
              </a:rPr>
              <a:t>Il genere più frequente è quello maschile (60,9 %). </a:t>
            </a:r>
            <a:r>
              <a:rPr kumimoji="0" lang="it-IT" sz="1200" b="0" i="0" u="none" strike="noStrike" kern="1200" cap="none" spc="0" normalizeH="0" baseline="0" noProof="0" dirty="0" smtClean="0">
                <a:ln>
                  <a:noFill/>
                </a:ln>
                <a:solidFill>
                  <a:schemeClr val="tx1"/>
                </a:solidFill>
                <a:effectLst/>
                <a:uLnTx/>
                <a:uFillTx/>
                <a:latin typeface="+mj-lt"/>
                <a:ea typeface="+mj-ea"/>
                <a:cs typeface="+mj-cs"/>
              </a:rPr>
              <a:t/>
            </a:r>
            <a:br>
              <a:rPr kumimoji="0" lang="it-IT" sz="1200" b="0" i="0" u="none" strike="noStrike" kern="1200" cap="none" spc="0" normalizeH="0" baseline="0" noProof="0" dirty="0" smtClean="0">
                <a:ln>
                  <a:noFill/>
                </a:ln>
                <a:solidFill>
                  <a:schemeClr val="tx1"/>
                </a:solidFill>
                <a:effectLst/>
                <a:uLnTx/>
                <a:uFillTx/>
                <a:latin typeface="+mj-lt"/>
                <a:ea typeface="+mj-ea"/>
                <a:cs typeface="+mj-cs"/>
              </a:rPr>
            </a:br>
            <a:r>
              <a:rPr kumimoji="0" lang="it-IT" sz="1200" b="0" i="0" u="none" strike="noStrike" kern="1200" cap="none" spc="0" normalizeH="0" baseline="0" noProof="0" dirty="0" smtClean="0">
                <a:ln>
                  <a:noFill/>
                </a:ln>
                <a:solidFill>
                  <a:schemeClr val="tx1"/>
                </a:solidFill>
                <a:effectLst/>
                <a:uLnTx/>
                <a:uFillTx/>
                <a:latin typeface="+mj-lt"/>
                <a:ea typeface="+mj-ea"/>
                <a:cs typeface="+mj-cs"/>
              </a:rPr>
              <a:t> </a:t>
            </a:r>
            <a:br>
              <a:rPr kumimoji="0" lang="it-IT" sz="1200" b="0" i="0" u="none" strike="noStrike" kern="1200" cap="none" spc="0" normalizeH="0" baseline="0" noProof="0" dirty="0" smtClean="0">
                <a:ln>
                  <a:noFill/>
                </a:ln>
                <a:solidFill>
                  <a:schemeClr val="tx1"/>
                </a:solidFill>
                <a:effectLst/>
                <a:uLnTx/>
                <a:uFillTx/>
                <a:latin typeface="+mj-lt"/>
                <a:ea typeface="+mj-ea"/>
                <a:cs typeface="+mj-cs"/>
              </a:rPr>
            </a:br>
            <a:r>
              <a:rPr kumimoji="0" lang="it-IT" sz="1200" b="0" i="0" u="none" strike="noStrike" kern="1200" cap="none" spc="0" normalizeH="0" baseline="0" noProof="0" dirty="0" smtClean="0">
                <a:ln>
                  <a:noFill/>
                </a:ln>
                <a:solidFill>
                  <a:schemeClr val="tx1"/>
                </a:solidFill>
                <a:effectLst/>
                <a:uLnTx/>
                <a:uFillTx/>
                <a:latin typeface="+mj-lt"/>
                <a:ea typeface="+mj-ea"/>
                <a:cs typeface="+mj-cs"/>
              </a:rPr>
              <a:t/>
            </a:r>
            <a:br>
              <a:rPr kumimoji="0" lang="it-IT" sz="1200" b="0" i="0" u="none" strike="noStrike" kern="1200" cap="none" spc="0" normalizeH="0" baseline="0" noProof="0" dirty="0" smtClean="0">
                <a:ln>
                  <a:noFill/>
                </a:ln>
                <a:solidFill>
                  <a:schemeClr val="tx1"/>
                </a:solidFill>
                <a:effectLst/>
                <a:uLnTx/>
                <a:uFillTx/>
                <a:latin typeface="+mj-lt"/>
                <a:ea typeface="+mj-ea"/>
                <a:cs typeface="+mj-cs"/>
              </a:rPr>
            </a:br>
            <a:endParaRPr kumimoji="0" lang="it-IT" sz="1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4793</Words>
  <Application>Microsoft Office PowerPoint</Application>
  <PresentationFormat>A4 Paper (210x297 mm)</PresentationFormat>
  <Paragraphs>2027</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Slide 2</vt:lpstr>
      <vt:lpstr>Slide 3</vt:lpstr>
      <vt:lpstr>Slide 4</vt:lpstr>
      <vt:lpstr>Slide 5</vt:lpstr>
      <vt:lpstr>Slide 6</vt:lpstr>
      <vt:lpstr>Slide 7</vt:lpstr>
      <vt:lpstr>FREQUENZE VARIABILI ALFANUMERICHE - TUTTE LE PATOLOGIE - ANALISI DELLE PATOLOGIE CLASSIFICATE     </vt:lpstr>
      <vt:lpstr>DISTRIBUZIONE MASCHI-FEMMINE NEI CASI TRATTATI      SESSO  </vt:lpstr>
      <vt:lpstr>TIPI DI PATOLOGIE NEI CASI TRATTATI   </vt:lpstr>
      <vt:lpstr>FREQUENZE VARIABILI NUMERICHE - TUTTE LE PATOLOGIE DISTRIBUZIONE ETA E FASCE DI ETA NEL CAMPIONE   </vt:lpstr>
      <vt:lpstr>FREQUENZE VARIABILI ALFANUMERICHE - TUTTI GLI INTERVENTI - ANALISI DEI GRUPPI DI INTERVENTI CLASSIFICATI ED ESITI</vt:lpstr>
      <vt:lpstr>Nelle pagine seguenti, sono riportate le analisi statistiche relative all’esito degli interventi, sul Totale del campione e, successivamente, sulle patologie arteriose più rappresentate divise per tipo di tecnica (TSA, AOAI ed AAA)</vt:lpstr>
      <vt:lpstr>ESITI - TSA - Tutte le tecniche  Nelle pagine sottostanti sono riportate le analisi statistiche relative all’esito, sul Totale del campione, degli interventi eseguiti in elezione ed urgenza/emergenza per le patologie selezionate, ulteriormente suddivise per tecnica chirurgica (Endovascolare/Tradizionale). </vt:lpstr>
      <vt:lpstr>ESITI - TSA - Endovascolare</vt:lpstr>
      <vt:lpstr>ESITI - TSA - Tradizionale</vt:lpstr>
      <vt:lpstr>Esiti AOAI - Tutte le tecniche</vt:lpstr>
      <vt:lpstr>Esiti AOAI - Endovascolare</vt:lpstr>
      <vt:lpstr>Esiti AOAI - Tradizionale</vt:lpstr>
      <vt:lpstr>Esiti AAA - Tutte le tecniche</vt:lpstr>
      <vt:lpstr>Esiti AAA - Endovascolare</vt:lpstr>
      <vt:lpstr>Esiti AAA - Tradizionale</vt:lpstr>
      <vt:lpstr>DISTRIBUZIONE DELLE PRINCIPALI PATOLOGIE PER REGIONE</vt:lpstr>
      <vt:lpstr>SELEZIONE PER PATOLOGIA TRONCHI SOVRA-AORTICI A DESTINO CEREBRALE I (TSA) Morfologia e grado stenosi / Sintomaticità / Shunt</vt:lpstr>
      <vt:lpstr>Sintomaticità</vt:lpstr>
      <vt:lpstr>Shunt</vt:lpstr>
      <vt:lpstr>TRATTAMENTI ENDOVASCOLARI   SELEZIONE PER PATOLOGIA TSA </vt:lpstr>
      <vt:lpstr>SELEZIONE PER PATOLOGIA TRONCHI SOVRA-AORTICI A DESTINO CEREBRALE II </vt:lpstr>
      <vt:lpstr>SELEZIONE PER ARTERIOPATIE OBLITERANTI ARTI INFERIORI</vt:lpstr>
      <vt:lpstr>SELEZIONE PER ARTERIOPATIE OBLITERANTI ARTI INFERIORI</vt:lpstr>
      <vt:lpstr>SELEZIONE PER ARTERIOPATIE OBLITERANTI ARTI INFERIORI</vt:lpstr>
      <vt:lpstr>SELEZIONE PER PATOLOGIA ANEURISMATICA AORTICA E AORTO-ILIACA</vt:lpstr>
      <vt:lpstr>SELEZIONE PER PATOLOGIA ANEURISMATICA AORTICA E AORTO-ILIACA</vt:lpstr>
      <vt:lpstr>SELEZIONE PER PATOLOGIA ANEURISMATICA AORTICA E AORTO-ILIACA</vt:lpstr>
      <vt:lpstr>ANALISI DEI FATTORI DI RISCHIO (Curva ROC) </vt:lpstr>
      <vt:lpstr>ANALISI DEI FATTORI DI RISCHIO (Curva ROC)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2013-09-26T14:11:45Z</dcterms:created>
  <dcterms:modified xsi:type="dcterms:W3CDTF">2013-10-03T13:55:55Z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